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30" r:id="rId2"/>
    <p:sldId id="331" r:id="rId3"/>
    <p:sldId id="324" r:id="rId4"/>
    <p:sldId id="327" r:id="rId5"/>
    <p:sldId id="326" r:id="rId6"/>
    <p:sldId id="322" r:id="rId7"/>
    <p:sldId id="321" r:id="rId8"/>
    <p:sldId id="278" r:id="rId9"/>
    <p:sldId id="279" r:id="rId10"/>
    <p:sldId id="280" r:id="rId11"/>
    <p:sldId id="298" r:id="rId12"/>
    <p:sldId id="303" r:id="rId13"/>
    <p:sldId id="304" r:id="rId14"/>
    <p:sldId id="305" r:id="rId15"/>
    <p:sldId id="306" r:id="rId16"/>
    <p:sldId id="309" r:id="rId17"/>
    <p:sldId id="310" r:id="rId18"/>
    <p:sldId id="311" r:id="rId19"/>
    <p:sldId id="313" r:id="rId20"/>
    <p:sldId id="314" r:id="rId21"/>
    <p:sldId id="315" r:id="rId22"/>
    <p:sldId id="308" r:id="rId23"/>
    <p:sldId id="318" r:id="rId24"/>
    <p:sldId id="31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0" autoAdjust="0"/>
    <p:restoredTop sz="97504" autoAdjust="0"/>
  </p:normalViewPr>
  <p:slideViewPr>
    <p:cSldViewPr>
      <p:cViewPr varScale="1">
        <p:scale>
          <a:sx n="75" d="100"/>
          <a:sy n="75" d="100"/>
        </p:scale>
        <p:origin x="105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74F96E-7DA5-4F55-8D77-D056E195F397}" type="datetimeFigureOut">
              <a:rPr lang="en-US" smtClean="0"/>
              <a:pPr/>
              <a:t>9/26/2020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527A2-D3D7-4DC0-B5EA-B19C54B7AC6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610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765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927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1753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2611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9856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88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70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389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781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610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025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185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325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883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27A2-D3D7-4DC0-B5EA-B19C54B7AC6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327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2AE8-1806-4361-AE56-D7063BC32509}" type="datetimeFigureOut">
              <a:rPr lang="en-US" smtClean="0"/>
              <a:pPr/>
              <a:t>9/26/2020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C3B5E-5E06-40BC-88A6-8F409030E1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2AE8-1806-4361-AE56-D7063BC32509}" type="datetimeFigureOut">
              <a:rPr lang="en-US" smtClean="0"/>
              <a:pPr/>
              <a:t>9/26/2020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C3B5E-5E06-40BC-88A6-8F409030E1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2AE8-1806-4361-AE56-D7063BC32509}" type="datetimeFigureOut">
              <a:rPr lang="en-US" smtClean="0"/>
              <a:pPr/>
              <a:t>9/26/2020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C3B5E-5E06-40BC-88A6-8F409030E1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2AE8-1806-4361-AE56-D7063BC32509}" type="datetimeFigureOut">
              <a:rPr lang="en-US" smtClean="0"/>
              <a:pPr/>
              <a:t>9/26/2020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C3B5E-5E06-40BC-88A6-8F409030E1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2AE8-1806-4361-AE56-D7063BC32509}" type="datetimeFigureOut">
              <a:rPr lang="en-US" smtClean="0"/>
              <a:pPr/>
              <a:t>9/26/2020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C3B5E-5E06-40BC-88A6-8F409030E1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2AE8-1806-4361-AE56-D7063BC32509}" type="datetimeFigureOut">
              <a:rPr lang="en-US" smtClean="0"/>
              <a:pPr/>
              <a:t>9/26/2020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C3B5E-5E06-40BC-88A6-8F409030E1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2AE8-1806-4361-AE56-D7063BC32509}" type="datetimeFigureOut">
              <a:rPr lang="en-US" smtClean="0"/>
              <a:pPr/>
              <a:t>9/26/2020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C3B5E-5E06-40BC-88A6-8F409030E1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2AE8-1806-4361-AE56-D7063BC32509}" type="datetimeFigureOut">
              <a:rPr lang="en-US" smtClean="0"/>
              <a:pPr/>
              <a:t>9/26/2020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C3B5E-5E06-40BC-88A6-8F409030E1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2AE8-1806-4361-AE56-D7063BC32509}" type="datetimeFigureOut">
              <a:rPr lang="en-US" smtClean="0"/>
              <a:pPr/>
              <a:t>9/26/2020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C3B5E-5E06-40BC-88A6-8F409030E1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2AE8-1806-4361-AE56-D7063BC32509}" type="datetimeFigureOut">
              <a:rPr lang="en-US" smtClean="0"/>
              <a:pPr/>
              <a:t>9/26/2020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C3B5E-5E06-40BC-88A6-8F409030E1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2AE8-1806-4361-AE56-D7063BC32509}" type="datetimeFigureOut">
              <a:rPr lang="en-US" smtClean="0"/>
              <a:pPr/>
              <a:t>9/26/2020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C3B5E-5E06-40BC-88A6-8F409030E1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22AE8-1806-4361-AE56-D7063BC32509}" type="datetimeFigureOut">
              <a:rPr lang="en-US" smtClean="0"/>
              <a:pPr/>
              <a:t>9/26/2020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C3B5E-5E06-40BC-88A6-8F409030E1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Microsoft_Office_PowerPoint_Presentation22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.jpeg"/><Relationship Id="rId5" Type="http://schemas.openxmlformats.org/officeDocument/2006/relationships/image" Target="../media/image1.emf"/><Relationship Id="rId10" Type="http://schemas.openxmlformats.org/officeDocument/2006/relationships/package" Target="../embeddings/Microsoft_Office_PowerPoint_Presentation33.pptx"/><Relationship Id="rId4" Type="http://schemas.openxmlformats.org/officeDocument/2006/relationships/package" Target="../embeddings/Microsoft_Office_PowerPoint_Presentation11.pptx"/><Relationship Id="rId9" Type="http://schemas.openxmlformats.org/officeDocument/2006/relationships/oleObject" Target="../embeddings/oleObject3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8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1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6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6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8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38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39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0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33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7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32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2.jpe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6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20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Relationship Id="rId9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209052" y="1656796"/>
          <a:ext cx="4647362" cy="34851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resentation" r:id="rId4" imgW="4570533" imgH="3427427" progId="PowerPoint.Show.12">
                  <p:embed/>
                </p:oleObj>
              </mc:Choice>
              <mc:Fallback>
                <p:oleObj name="Presentation" r:id="rId4" imgW="4570533" imgH="3427427" progId="PowerPoint.Show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052" y="1656796"/>
                        <a:ext cx="4647362" cy="34851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0" y="609600"/>
          <a:ext cx="9144000" cy="571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resentation" r:id="rId7" imgW="4570533" imgH="3427427" progId="PowerPoint.Show.12">
                  <p:embed/>
                </p:oleObj>
              </mc:Choice>
              <mc:Fallback>
                <p:oleObj name="Presentation" r:id="rId7" imgW="4570533" imgH="3427427" progId="PowerPoint.Show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09600"/>
                        <a:ext cx="9144000" cy="571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AutoShape 6" descr="Belle main vecteur vintage dessiné main background.vector illustration. éléments de style rétro illustration . élément de visite pour les cartes et cartes de conception . Banque d'images - 950116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0" y="457200"/>
          <a:ext cx="9144000" cy="5856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resentation" r:id="rId10" imgW="4570533" imgH="3427427" progId="PowerPoint.Show.12">
                  <p:embed/>
                </p:oleObj>
              </mc:Choice>
              <mc:Fallback>
                <p:oleObj name="Presentation" r:id="rId10" imgW="4570533" imgH="3427427" progId="PowerPoint.Show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9144000" cy="58562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C:\Users\user\Desktop\download (1)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172200" y="3886200"/>
            <a:ext cx="2238375" cy="152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6324600"/>
            <a:ext cx="6705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      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5. des pâtes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228600"/>
            <a:ext cx="8458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 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LA BOULANGERIE</a:t>
            </a:r>
            <a:r>
              <a:rPr lang="fr-FR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chez le boulanger, la boulangère,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solidFill>
                <a:srgbClr val="FFC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solidFill>
                <a:srgbClr val="FFC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solidFill>
                <a:srgbClr val="FFC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solidFill>
                <a:srgbClr val="FFC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solidFill>
                <a:srgbClr val="FFC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solidFill>
                <a:srgbClr val="FFC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solidFill>
                <a:srgbClr val="FFC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on achète </a:t>
            </a:r>
            <a:r>
              <a:rPr lang="fr-FR" sz="32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lang="en-US" sz="32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C:\Users\user\Desktop\laiterie\download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2143125" cy="16002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658812" y="1097746"/>
            <a:ext cx="3151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VRAI OU FAUX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934200" y="3200400"/>
            <a:ext cx="1530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V          F</a:t>
            </a:r>
            <a:endParaRPr lang="en-US" dirty="0"/>
          </a:p>
        </p:txBody>
      </p:sp>
      <p:pic>
        <p:nvPicPr>
          <p:cNvPr id="18438" name="Picture 6" descr="C:\Users\user\Desktop\episri\download (27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5410200"/>
            <a:ext cx="1905000" cy="97155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7924800" y="4038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5" name="Rectangle 14"/>
          <p:cNvSpPr/>
          <p:nvPr/>
        </p:nvSpPr>
        <p:spPr>
          <a:xfrm>
            <a:off x="7924800" y="4495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6" name="Rectangle 15"/>
          <p:cNvSpPr/>
          <p:nvPr/>
        </p:nvSpPr>
        <p:spPr>
          <a:xfrm>
            <a:off x="7010400" y="4038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7" name="Rectangle 16"/>
          <p:cNvSpPr/>
          <p:nvPr/>
        </p:nvSpPr>
        <p:spPr>
          <a:xfrm>
            <a:off x="7924800" y="5867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9" name="Rectangle 18"/>
          <p:cNvSpPr/>
          <p:nvPr/>
        </p:nvSpPr>
        <p:spPr>
          <a:xfrm>
            <a:off x="70104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0" name="Rectangle 19"/>
          <p:cNvSpPr/>
          <p:nvPr/>
        </p:nvSpPr>
        <p:spPr>
          <a:xfrm>
            <a:off x="7010400" y="5867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1" name="Rectangle 20"/>
          <p:cNvSpPr/>
          <p:nvPr/>
        </p:nvSpPr>
        <p:spPr>
          <a:xfrm>
            <a:off x="70104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2" name="Rectangle 21"/>
          <p:cNvSpPr/>
          <p:nvPr/>
        </p:nvSpPr>
        <p:spPr>
          <a:xfrm>
            <a:off x="79248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3" name="Rectangle 22"/>
          <p:cNvSpPr/>
          <p:nvPr/>
        </p:nvSpPr>
        <p:spPr>
          <a:xfrm>
            <a:off x="7010400" y="4495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4" name="Rectangle 23"/>
          <p:cNvSpPr/>
          <p:nvPr/>
        </p:nvSpPr>
        <p:spPr>
          <a:xfrm>
            <a:off x="79248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>
            <a:off x="2438400" y="5410200"/>
            <a:ext cx="342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4- des baguettes (f)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381000" y="4876800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3. du lait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04800" y="2590800"/>
            <a:ext cx="21270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1. des croissants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667000" y="3886200"/>
            <a:ext cx="152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2. des</a:t>
            </a:r>
            <a:r>
              <a:rPr lang="en-US" sz="1600" dirty="0" smtClean="0"/>
              <a:t> éclairs</a:t>
            </a:r>
            <a:r>
              <a:rPr lang="fr-FR" sz="16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endParaRPr lang="en-US" sz="9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" name="Picture 1" descr="C:\Users\user\Desktop\images (7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1143000"/>
            <a:ext cx="2819400" cy="1743075"/>
          </a:xfrm>
          <a:prstGeom prst="rect">
            <a:avLst/>
          </a:prstGeom>
          <a:noFill/>
        </p:spPr>
      </p:pic>
      <p:pic>
        <p:nvPicPr>
          <p:cNvPr id="18441" name="Picture 9" descr="C:\Users\user\Desktop\download (7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95600" y="4191000"/>
            <a:ext cx="923925" cy="1238250"/>
          </a:xfrm>
          <a:prstGeom prst="rect">
            <a:avLst/>
          </a:prstGeom>
          <a:noFill/>
        </p:spPr>
      </p:pic>
      <p:pic>
        <p:nvPicPr>
          <p:cNvPr id="18442" name="Picture 10" descr="C:\Users\user\Desktop\imazhe\lesachats\download (1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" y="1524000"/>
            <a:ext cx="1905000" cy="990600"/>
          </a:xfrm>
          <a:prstGeom prst="rect">
            <a:avLst/>
          </a:prstGeom>
          <a:noFill/>
        </p:spPr>
      </p:pic>
      <p:pic>
        <p:nvPicPr>
          <p:cNvPr id="18444" name="Picture 12" descr="C:\Users\user\Desktop\download (10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38400" y="2667000"/>
            <a:ext cx="2019300" cy="1133475"/>
          </a:xfrm>
          <a:prstGeom prst="rect">
            <a:avLst/>
          </a:prstGeom>
          <a:noFill/>
        </p:spPr>
      </p:pic>
      <p:pic>
        <p:nvPicPr>
          <p:cNvPr id="27" name="Picture 9" descr="C:\Users\user\Desktop\download (7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95600" y="4267200"/>
            <a:ext cx="923925" cy="1238250"/>
          </a:xfrm>
          <a:prstGeom prst="rect">
            <a:avLst/>
          </a:prstGeom>
          <a:noFill/>
        </p:spPr>
      </p:pic>
      <p:pic>
        <p:nvPicPr>
          <p:cNvPr id="30" name="Picture 2" descr="C:\Users\user\Desktop\laiterie\download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3286125"/>
            <a:ext cx="2143125" cy="16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18473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457201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 LA CHARCUTERIE </a:t>
            </a: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                                                                                         Chez  le charcutier, la charcutière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Nous achetons </a:t>
            </a:r>
            <a:r>
              <a:rPr lang="fr-FR" sz="24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lang="en-US" sz="24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3124200"/>
            <a:ext cx="243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1- des saucissons</a:t>
            </a:r>
            <a:endParaRPr lang="fr-FR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2" name="Picture 6" descr="C:\Users\user\Desktop\episri\download (2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3505200"/>
            <a:ext cx="1371600" cy="10668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381000" y="6096000"/>
            <a:ext cx="297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5 - un saucisse  sec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685800" y="4419600"/>
            <a:ext cx="2062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/>
              <a:t>3- du coca-cola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2590800" y="4800600"/>
            <a:ext cx="228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    4- de la viande 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2743200" y="3429000"/>
            <a:ext cx="2514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prstClr val="black"/>
                </a:solidFill>
              </a:rPr>
              <a:t>2 - des saucisses</a:t>
            </a:r>
            <a:endParaRPr lang="en-US" sz="2400" dirty="0"/>
          </a:p>
        </p:txBody>
      </p:sp>
      <p:sp>
        <p:nvSpPr>
          <p:cNvPr id="26" name="Rectangle 25"/>
          <p:cNvSpPr/>
          <p:nvPr/>
        </p:nvSpPr>
        <p:spPr>
          <a:xfrm>
            <a:off x="7924800" y="6172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7" name="Rectangle 26"/>
          <p:cNvSpPr/>
          <p:nvPr/>
        </p:nvSpPr>
        <p:spPr>
          <a:xfrm>
            <a:off x="7924800" y="5486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>
            <a:off x="7924800" y="4648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9" name="Rectangle 28"/>
          <p:cNvSpPr/>
          <p:nvPr/>
        </p:nvSpPr>
        <p:spPr>
          <a:xfrm>
            <a:off x="7848600" y="3962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0" name="Rectangle 29"/>
          <p:cNvSpPr/>
          <p:nvPr/>
        </p:nvSpPr>
        <p:spPr>
          <a:xfrm>
            <a:off x="6172200" y="6172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1" name="Rectangle 30"/>
          <p:cNvSpPr/>
          <p:nvPr/>
        </p:nvSpPr>
        <p:spPr>
          <a:xfrm>
            <a:off x="6172200" y="5486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2" name="Rectangle 31"/>
          <p:cNvSpPr/>
          <p:nvPr/>
        </p:nvSpPr>
        <p:spPr>
          <a:xfrm>
            <a:off x="6172200" y="4724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3" name="Rectangle 32"/>
          <p:cNvSpPr/>
          <p:nvPr/>
        </p:nvSpPr>
        <p:spPr>
          <a:xfrm>
            <a:off x="6172200" y="3962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4" name="Rectangle 33"/>
          <p:cNvSpPr/>
          <p:nvPr/>
        </p:nvSpPr>
        <p:spPr>
          <a:xfrm>
            <a:off x="7848600" y="3200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5" name="Rectangle 34"/>
          <p:cNvSpPr/>
          <p:nvPr/>
        </p:nvSpPr>
        <p:spPr>
          <a:xfrm>
            <a:off x="6172200" y="3200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6" name="Rectangle 35"/>
          <p:cNvSpPr/>
          <p:nvPr/>
        </p:nvSpPr>
        <p:spPr>
          <a:xfrm>
            <a:off x="6096000" y="1905000"/>
            <a:ext cx="2362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</a:t>
            </a:r>
            <a:r>
              <a:rPr lang="fr-FR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              F  </a:t>
            </a:r>
            <a:endParaRPr lang="fr-FR" sz="3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user\Desktop\boucherie\download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4114800"/>
            <a:ext cx="1828800" cy="762000"/>
          </a:xfrm>
          <a:prstGeom prst="rect">
            <a:avLst/>
          </a:prstGeom>
          <a:noFill/>
        </p:spPr>
      </p:pic>
      <p:sp>
        <p:nvSpPr>
          <p:cNvPr id="37" name="Rectangle 36"/>
          <p:cNvSpPr/>
          <p:nvPr/>
        </p:nvSpPr>
        <p:spPr>
          <a:xfrm>
            <a:off x="2493203" y="1676400"/>
            <a:ext cx="27645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VRAI ou FAUX</a:t>
            </a:r>
            <a:endParaRPr lang="fr-FR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 descr="C:\Users\user\Desktop\boucherie\images (10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524000"/>
            <a:ext cx="2190750" cy="1371600"/>
          </a:xfrm>
          <a:prstGeom prst="rect">
            <a:avLst/>
          </a:prstGeom>
          <a:noFill/>
        </p:spPr>
      </p:pic>
      <p:pic>
        <p:nvPicPr>
          <p:cNvPr id="36867" name="Picture 3" descr="C:\Users\user\Desktop\boucherie\images (11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5105400"/>
            <a:ext cx="2619375" cy="990600"/>
          </a:xfrm>
          <a:prstGeom prst="rect">
            <a:avLst/>
          </a:prstGeom>
          <a:noFill/>
        </p:spPr>
      </p:pic>
      <p:pic>
        <p:nvPicPr>
          <p:cNvPr id="36868" name="Picture 4" descr="C:\Users\user\Desktop\boucherie\images (12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43200" y="2209800"/>
            <a:ext cx="2286000" cy="1143000"/>
          </a:xfrm>
          <a:prstGeom prst="rect">
            <a:avLst/>
          </a:prstGeom>
          <a:noFill/>
        </p:spPr>
      </p:pic>
      <p:pic>
        <p:nvPicPr>
          <p:cNvPr id="36869" name="Picture 5" descr="C:\Users\user\Desktop\illustration-dessin-anime-boucher_1284-1550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19800" y="228600"/>
            <a:ext cx="28956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6172200"/>
            <a:ext cx="22860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dirty="0" smtClean="0"/>
              <a:t>      4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fr-FR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Yaourt au fruits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28600"/>
            <a:ext cx="8839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 LA CREMERIE</a:t>
            </a:r>
            <a:r>
              <a:rPr lang="fr-FR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Chez le crémier, la crémière,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nous achetons :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C:\Users\user\Desktop\laiterie\download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95601"/>
            <a:ext cx="2143125" cy="17526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505200" y="2286000"/>
            <a:ext cx="3151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VRAI OU FAUX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781800" y="2733018"/>
            <a:ext cx="175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  V          F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0104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5" name="Rectangle 14"/>
          <p:cNvSpPr/>
          <p:nvPr/>
        </p:nvSpPr>
        <p:spPr>
          <a:xfrm>
            <a:off x="79248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6" name="Rectangle 15"/>
          <p:cNvSpPr/>
          <p:nvPr/>
        </p:nvSpPr>
        <p:spPr>
          <a:xfrm>
            <a:off x="70104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7" name="Rectangle 16"/>
          <p:cNvSpPr/>
          <p:nvPr/>
        </p:nvSpPr>
        <p:spPr>
          <a:xfrm>
            <a:off x="79248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9" name="Rectangle 18"/>
          <p:cNvSpPr/>
          <p:nvPr/>
        </p:nvSpPr>
        <p:spPr>
          <a:xfrm>
            <a:off x="70104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0" name="Rectangle 19"/>
          <p:cNvSpPr/>
          <p:nvPr/>
        </p:nvSpPr>
        <p:spPr>
          <a:xfrm>
            <a:off x="70104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1" name="Rectangle 20"/>
          <p:cNvSpPr/>
          <p:nvPr/>
        </p:nvSpPr>
        <p:spPr>
          <a:xfrm>
            <a:off x="79248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2" name="Rectangle 21"/>
          <p:cNvSpPr/>
          <p:nvPr/>
        </p:nvSpPr>
        <p:spPr>
          <a:xfrm>
            <a:off x="79248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3" name="Rectangle 22"/>
          <p:cNvSpPr/>
          <p:nvPr/>
        </p:nvSpPr>
        <p:spPr>
          <a:xfrm>
            <a:off x="70104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4" name="Rectangle 23"/>
          <p:cNvSpPr/>
          <p:nvPr/>
        </p:nvSpPr>
        <p:spPr>
          <a:xfrm>
            <a:off x="79248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>
            <a:off x="762000" y="2590800"/>
            <a:ext cx="137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des œufs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304800" y="4572000"/>
            <a:ext cx="16676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3.un litre de lait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133600" y="4038600"/>
            <a:ext cx="167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2. des baguettes</a:t>
            </a:r>
            <a:endParaRPr lang="en-US" sz="9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 descr="C:\Users\user\Desktop\cremerie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152400"/>
            <a:ext cx="3048000" cy="2362200"/>
          </a:xfrm>
          <a:prstGeom prst="rect">
            <a:avLst/>
          </a:prstGeom>
          <a:noFill/>
        </p:spPr>
      </p:pic>
      <p:sp>
        <p:nvSpPr>
          <p:cNvPr id="37892" name="AutoShape 4" descr="Coloriage yaourt à imprimer gratuite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7893" name="Picture 5" descr="C:\Users\user\Desktop\download (9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5105400"/>
            <a:ext cx="1924050" cy="1066800"/>
          </a:xfrm>
          <a:prstGeom prst="rect">
            <a:avLst/>
          </a:prstGeom>
          <a:noFill/>
        </p:spPr>
      </p:pic>
      <p:sp>
        <p:nvSpPr>
          <p:cNvPr id="30" name="Rectangle 29"/>
          <p:cNvSpPr/>
          <p:nvPr/>
        </p:nvSpPr>
        <p:spPr>
          <a:xfrm>
            <a:off x="3657600" y="4648200"/>
            <a:ext cx="20735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1. </a:t>
            </a:r>
            <a:endParaRPr lang="en-US" dirty="0"/>
          </a:p>
        </p:txBody>
      </p:sp>
      <p:pic>
        <p:nvPicPr>
          <p:cNvPr id="37894" name="Picture 6" descr="C:\Users\user\Desktop\download (8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1447800"/>
            <a:ext cx="1762125" cy="1171575"/>
          </a:xfrm>
          <a:prstGeom prst="rect">
            <a:avLst/>
          </a:prstGeom>
          <a:noFill/>
        </p:spPr>
      </p:pic>
      <p:pic>
        <p:nvPicPr>
          <p:cNvPr id="44034" name="Picture 2" descr="C:\Users\user\Desktop\laiterie\downloa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95600" y="4572000"/>
            <a:ext cx="1914525" cy="1552575"/>
          </a:xfrm>
          <a:prstGeom prst="rect">
            <a:avLst/>
          </a:prstGeom>
          <a:noFill/>
        </p:spPr>
      </p:pic>
      <p:pic>
        <p:nvPicPr>
          <p:cNvPr id="31" name="Picture 9" descr="C:\Users\user\Desktop\download (7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38400" y="2667000"/>
            <a:ext cx="923925" cy="1238250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2819400" y="6172200"/>
            <a:ext cx="241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5.du </a:t>
            </a:r>
            <a:r>
              <a:rPr lang="en-US" dirty="0" err="1" smtClean="0"/>
              <a:t>fromage</a:t>
            </a:r>
            <a:r>
              <a:rPr lang="en-US" dirty="0" smtClean="0"/>
              <a:t> de </a:t>
            </a:r>
            <a:r>
              <a:rPr lang="fr-FR" dirty="0" smtClean="0"/>
              <a:t>chèvre</a:t>
            </a:r>
            <a:endParaRPr lang="fr-FR" dirty="0"/>
          </a:p>
        </p:txBody>
      </p:sp>
      <p:pic>
        <p:nvPicPr>
          <p:cNvPr id="8194" name="Picture 2" descr="C:\Users\user\Desktop\download (21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81399" y="2895601"/>
            <a:ext cx="1981201" cy="914400"/>
          </a:xfrm>
          <a:prstGeom prst="rect">
            <a:avLst/>
          </a:prstGeom>
          <a:noFill/>
        </p:spPr>
      </p:pic>
      <p:sp>
        <p:nvSpPr>
          <p:cNvPr id="34" name="Rectangle 33"/>
          <p:cNvSpPr/>
          <p:nvPr/>
        </p:nvSpPr>
        <p:spPr>
          <a:xfrm>
            <a:off x="3962400" y="3810000"/>
            <a:ext cx="1600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3. du beurre</a:t>
            </a:r>
            <a:endParaRPr lang="en-US" sz="9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010400" y="5867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6" name="Rectangle 35"/>
          <p:cNvSpPr/>
          <p:nvPr/>
        </p:nvSpPr>
        <p:spPr>
          <a:xfrm>
            <a:off x="7924800" y="5867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295400" y="6324600"/>
            <a:ext cx="22860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          </a:t>
            </a:r>
            <a:r>
              <a:rPr lang="fr-FR" dirty="0" smtClean="0">
                <a:latin typeface="Calibri" pitchFamily="34" charset="0"/>
                <a:cs typeface="Times New Roman" pitchFamily="18" charset="0"/>
              </a:rPr>
              <a:t>4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du sirop</a:t>
            </a:r>
            <a:r>
              <a:rPr lang="fr-FR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28600"/>
            <a:ext cx="8839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3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 </a:t>
            </a:r>
            <a:r>
              <a:rPr lang="fr-FR" sz="2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LA PHARMACIE</a:t>
            </a:r>
            <a:r>
              <a:rPr lang="fr-FR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Chez le pharmacien, la </a:t>
            </a:r>
            <a:r>
              <a:rPr lang="fr-FR" sz="28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pharmmacienne</a:t>
            </a:r>
            <a:r>
              <a:rPr lang="fr-FR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Nous achetons </a:t>
            </a:r>
            <a:r>
              <a:rPr lang="fr-FR" sz="3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95400" y="1676400"/>
            <a:ext cx="3151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VRAI OU FAUX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781800" y="2733018"/>
            <a:ext cx="175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  V          F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0104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5" name="Rectangle 14"/>
          <p:cNvSpPr/>
          <p:nvPr/>
        </p:nvSpPr>
        <p:spPr>
          <a:xfrm>
            <a:off x="79248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6" name="Rectangle 15"/>
          <p:cNvSpPr/>
          <p:nvPr/>
        </p:nvSpPr>
        <p:spPr>
          <a:xfrm>
            <a:off x="70104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7" name="Rectangle 16"/>
          <p:cNvSpPr/>
          <p:nvPr/>
        </p:nvSpPr>
        <p:spPr>
          <a:xfrm>
            <a:off x="79248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9" name="Rectangle 18"/>
          <p:cNvSpPr/>
          <p:nvPr/>
        </p:nvSpPr>
        <p:spPr>
          <a:xfrm>
            <a:off x="70104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0" name="Rectangle 19"/>
          <p:cNvSpPr/>
          <p:nvPr/>
        </p:nvSpPr>
        <p:spPr>
          <a:xfrm>
            <a:off x="70104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1" name="Rectangle 20"/>
          <p:cNvSpPr/>
          <p:nvPr/>
        </p:nvSpPr>
        <p:spPr>
          <a:xfrm>
            <a:off x="79248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2" name="Rectangle 21"/>
          <p:cNvSpPr/>
          <p:nvPr/>
        </p:nvSpPr>
        <p:spPr>
          <a:xfrm>
            <a:off x="79248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3" name="Rectangle 22"/>
          <p:cNvSpPr/>
          <p:nvPr/>
        </p:nvSpPr>
        <p:spPr>
          <a:xfrm>
            <a:off x="70104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4" name="Rectangle 23"/>
          <p:cNvSpPr/>
          <p:nvPr/>
        </p:nvSpPr>
        <p:spPr>
          <a:xfrm>
            <a:off x="79248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9" name="Rectangle 28"/>
          <p:cNvSpPr/>
          <p:nvPr/>
        </p:nvSpPr>
        <p:spPr>
          <a:xfrm>
            <a:off x="228600" y="4800600"/>
            <a:ext cx="160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2. de la crème pour les lèvres 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AutoShape 4" descr="Coloriage yaourt à imprimer gratuite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04800" y="3505200"/>
            <a:ext cx="2302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1.  du yaourt au fruits 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3962400" y="6324601"/>
            <a:ext cx="190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5. des </a:t>
            </a:r>
            <a:r>
              <a:rPr lang="en-US" dirty="0" err="1" smtClean="0"/>
              <a:t>aspirines</a:t>
            </a:r>
            <a:endParaRPr lang="en-US" dirty="0"/>
          </a:p>
        </p:txBody>
      </p:sp>
      <p:pic>
        <p:nvPicPr>
          <p:cNvPr id="34" name="Picture 2" descr="C:\Users\user\Desktop\modern-illustration-smiling-female-pharmacist-260nw-3491764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228600"/>
            <a:ext cx="1905000" cy="2514600"/>
          </a:xfrm>
          <a:prstGeom prst="rect">
            <a:avLst/>
          </a:prstGeom>
          <a:noFill/>
        </p:spPr>
      </p:pic>
      <p:sp>
        <p:nvSpPr>
          <p:cNvPr id="3077" name="AutoShape 5" descr="Résultat de recherche d'images pour &quot;bouteille sirop medicame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9" name="AutoShape 7" descr="Médecine Bouteille. Sirop Flacon De Médicament. Bouteille De Pilules.  Bouteille De Capsule. Clip Art Libres De Droits , Vecteurs Et Illustration.  Image 41124504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0" name="Picture 8" descr="C:\Users\user\Desktop\download (1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6400" y="4495800"/>
            <a:ext cx="1514475" cy="1981200"/>
          </a:xfrm>
          <a:prstGeom prst="rect">
            <a:avLst/>
          </a:prstGeom>
          <a:noFill/>
        </p:spPr>
      </p:pic>
      <p:pic>
        <p:nvPicPr>
          <p:cNvPr id="3081" name="Picture 9" descr="C:\Users\user\Desktop\download (1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038600"/>
            <a:ext cx="2143125" cy="838200"/>
          </a:xfrm>
          <a:prstGeom prst="rect">
            <a:avLst/>
          </a:prstGeom>
          <a:noFill/>
        </p:spPr>
      </p:pic>
      <p:pic>
        <p:nvPicPr>
          <p:cNvPr id="36" name="Picture 5" descr="C:\Users\user\Desktop\download (9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2209800"/>
            <a:ext cx="1924050" cy="1219200"/>
          </a:xfrm>
          <a:prstGeom prst="rect">
            <a:avLst/>
          </a:prstGeom>
          <a:noFill/>
        </p:spPr>
      </p:pic>
      <p:pic>
        <p:nvPicPr>
          <p:cNvPr id="3083" name="Picture 11" descr="C:\Users\user\Desktop\download (1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19600" y="5029200"/>
            <a:ext cx="1143000" cy="1238250"/>
          </a:xfrm>
          <a:prstGeom prst="rect">
            <a:avLst/>
          </a:prstGeom>
          <a:noFill/>
        </p:spPr>
      </p:pic>
      <p:pic>
        <p:nvPicPr>
          <p:cNvPr id="43" name="Picture 3" descr="C:\Users\user\Desktop\farmaci\download (7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95600" y="2667000"/>
            <a:ext cx="1914525" cy="914400"/>
          </a:xfrm>
          <a:prstGeom prst="rect">
            <a:avLst/>
          </a:prstGeom>
          <a:noFill/>
        </p:spPr>
      </p:pic>
      <p:sp>
        <p:nvSpPr>
          <p:cNvPr id="44" name="Subtitle 2"/>
          <p:cNvSpPr txBox="1">
            <a:spLocks/>
          </p:cNvSpPr>
          <p:nvPr/>
        </p:nvSpPr>
        <p:spPr>
          <a:xfrm>
            <a:off x="2819400" y="3429000"/>
            <a:ext cx="2286000" cy="533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      </a:t>
            </a:r>
            <a:r>
              <a:rPr lang="fr-FR" sz="2400" dirty="0" smtClean="0">
                <a:latin typeface="Calibri" pitchFamily="34" charset="0"/>
                <a:cs typeface="Times New Roman" pitchFamily="18" charset="0"/>
              </a:rPr>
              <a:t>2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des vitamines C</a:t>
            </a:r>
            <a:r>
              <a:rPr lang="fr-FR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6019800"/>
            <a:ext cx="22860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         </a:t>
            </a:r>
            <a:r>
              <a:rPr lang="en-US" dirty="0" smtClean="0"/>
              <a:t>2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du sirop</a:t>
            </a:r>
            <a:r>
              <a:rPr lang="fr-FR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28600"/>
            <a:ext cx="8839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A </a:t>
            </a:r>
            <a:r>
              <a:rPr lang="fr-FR" sz="2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LA PHARMACIE</a:t>
            </a:r>
            <a:r>
              <a:rPr lang="fr-FR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Chez le </a:t>
            </a:r>
            <a:r>
              <a:rPr lang="fr-FR" sz="28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pharmacien,la</a:t>
            </a:r>
            <a:r>
              <a:rPr lang="fr-FR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pharmmacienne</a:t>
            </a:r>
            <a:r>
              <a:rPr lang="fr-FR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Nous achetons </a:t>
            </a:r>
            <a:r>
              <a:rPr lang="fr-FR" sz="3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95400" y="1676400"/>
            <a:ext cx="3151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VRAI OU FAUX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781800" y="2733018"/>
            <a:ext cx="175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  V          F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0104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5" name="Rectangle 14"/>
          <p:cNvSpPr/>
          <p:nvPr/>
        </p:nvSpPr>
        <p:spPr>
          <a:xfrm>
            <a:off x="79248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6" name="Rectangle 15"/>
          <p:cNvSpPr/>
          <p:nvPr/>
        </p:nvSpPr>
        <p:spPr>
          <a:xfrm>
            <a:off x="70104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7" name="Rectangle 16"/>
          <p:cNvSpPr/>
          <p:nvPr/>
        </p:nvSpPr>
        <p:spPr>
          <a:xfrm>
            <a:off x="79248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9" name="Rectangle 18"/>
          <p:cNvSpPr/>
          <p:nvPr/>
        </p:nvSpPr>
        <p:spPr>
          <a:xfrm>
            <a:off x="70104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0" name="Rectangle 19"/>
          <p:cNvSpPr/>
          <p:nvPr/>
        </p:nvSpPr>
        <p:spPr>
          <a:xfrm>
            <a:off x="70104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1" name="Rectangle 20"/>
          <p:cNvSpPr/>
          <p:nvPr/>
        </p:nvSpPr>
        <p:spPr>
          <a:xfrm>
            <a:off x="79248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2" name="Rectangle 21"/>
          <p:cNvSpPr/>
          <p:nvPr/>
        </p:nvSpPr>
        <p:spPr>
          <a:xfrm>
            <a:off x="79248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3" name="Rectangle 22"/>
          <p:cNvSpPr/>
          <p:nvPr/>
        </p:nvSpPr>
        <p:spPr>
          <a:xfrm>
            <a:off x="70104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4" name="Rectangle 23"/>
          <p:cNvSpPr/>
          <p:nvPr/>
        </p:nvSpPr>
        <p:spPr>
          <a:xfrm>
            <a:off x="79248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 flipH="1">
            <a:off x="2590800" y="4343400"/>
            <a:ext cx="152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3. des œufs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133600" y="5562600"/>
            <a:ext cx="228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4. de la crème pour                              les lèvres 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AutoShape 4" descr="Coloriage yaourt à imprimer gratuite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343400" y="6172200"/>
            <a:ext cx="114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</a:t>
            </a:r>
            <a:endParaRPr lang="en-US" dirty="0"/>
          </a:p>
        </p:txBody>
      </p:sp>
      <p:pic>
        <p:nvPicPr>
          <p:cNvPr id="34" name="Picture 2" descr="C:\Users\user\Desktop\modern-illustration-smiling-female-pharmacist-260nw-3491764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228600"/>
            <a:ext cx="1905000" cy="2514600"/>
          </a:xfrm>
          <a:prstGeom prst="rect">
            <a:avLst/>
          </a:prstGeom>
          <a:noFill/>
        </p:spPr>
      </p:pic>
      <p:sp>
        <p:nvSpPr>
          <p:cNvPr id="3077" name="AutoShape 5" descr="Résultat de recherche d'images pour &quot;bouteille sirop medicame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9" name="AutoShape 7" descr="Médecine Bouteille. Sirop Flacon De Médicament. Bouteille De Pilules.  Bouteille De Capsule. Clip Art Libres De Droits , Vecteurs Et Illustration.  Image 41124504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0" name="Picture 8" descr="C:\Users\user\Desktop\download (1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4191000"/>
            <a:ext cx="1514475" cy="1981200"/>
          </a:xfrm>
          <a:prstGeom prst="rect">
            <a:avLst/>
          </a:prstGeom>
          <a:noFill/>
        </p:spPr>
      </p:pic>
      <p:pic>
        <p:nvPicPr>
          <p:cNvPr id="3081" name="Picture 9" descr="C:\Users\user\Desktop\download (1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0" y="4800600"/>
            <a:ext cx="2143125" cy="838200"/>
          </a:xfrm>
          <a:prstGeom prst="rect">
            <a:avLst/>
          </a:prstGeom>
          <a:noFill/>
        </p:spPr>
      </p:pic>
      <p:pic>
        <p:nvPicPr>
          <p:cNvPr id="39" name="Picture 6" descr="C:\Users\user\Desktop\download (8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38400" y="3124200"/>
            <a:ext cx="1762125" cy="1171575"/>
          </a:xfrm>
          <a:prstGeom prst="rect">
            <a:avLst/>
          </a:prstGeom>
          <a:noFill/>
        </p:spPr>
      </p:pic>
      <p:pic>
        <p:nvPicPr>
          <p:cNvPr id="3083" name="Picture 11" descr="C:\Users\user\Desktop\download (1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4800600"/>
            <a:ext cx="1143000" cy="1238250"/>
          </a:xfrm>
          <a:prstGeom prst="rect">
            <a:avLst/>
          </a:prstGeom>
          <a:noFill/>
        </p:spPr>
      </p:pic>
      <p:pic>
        <p:nvPicPr>
          <p:cNvPr id="43" name="Picture 3" descr="C:\Users\user\Desktop\farmaci\download (7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057400"/>
            <a:ext cx="2209800" cy="1752600"/>
          </a:xfrm>
          <a:prstGeom prst="rect">
            <a:avLst/>
          </a:prstGeom>
          <a:noFill/>
        </p:spPr>
      </p:pic>
      <p:sp>
        <p:nvSpPr>
          <p:cNvPr id="44" name="Subtitle 2"/>
          <p:cNvSpPr txBox="1">
            <a:spLocks/>
          </p:cNvSpPr>
          <p:nvPr/>
        </p:nvSpPr>
        <p:spPr>
          <a:xfrm>
            <a:off x="304800" y="2209800"/>
            <a:ext cx="2286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     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267200" y="60198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5. des  aspirines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85800" y="3657600"/>
            <a:ext cx="1901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1. des </a:t>
            </a:r>
            <a:r>
              <a:rPr lang="en-US" dirty="0" err="1" smtClean="0"/>
              <a:t>Vitamines</a:t>
            </a:r>
            <a:r>
              <a:rPr lang="en-US" dirty="0" smtClean="0"/>
              <a:t> C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55600" y="5980212"/>
            <a:ext cx="22860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dirty="0" smtClean="0"/>
              <a:t>         4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du savon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28600"/>
            <a:ext cx="88392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3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 </a:t>
            </a:r>
            <a:r>
              <a:rPr lang="fr-FR" sz="2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LA PARFUMERIE,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Nous achetons</a:t>
            </a:r>
            <a:r>
              <a:rPr lang="fr-FR" sz="28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32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lang="en-US" sz="32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62200" y="1676400"/>
            <a:ext cx="449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VRAI OU FAUX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781800" y="2733018"/>
            <a:ext cx="175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  V          F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0104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5" name="Rectangle 14"/>
          <p:cNvSpPr/>
          <p:nvPr/>
        </p:nvSpPr>
        <p:spPr>
          <a:xfrm>
            <a:off x="79248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6" name="Rectangle 15"/>
          <p:cNvSpPr/>
          <p:nvPr/>
        </p:nvSpPr>
        <p:spPr>
          <a:xfrm>
            <a:off x="70104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7" name="Rectangle 16"/>
          <p:cNvSpPr/>
          <p:nvPr/>
        </p:nvSpPr>
        <p:spPr>
          <a:xfrm>
            <a:off x="79248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9" name="Rectangle 18"/>
          <p:cNvSpPr/>
          <p:nvPr/>
        </p:nvSpPr>
        <p:spPr>
          <a:xfrm>
            <a:off x="70104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0" name="Rectangle 19"/>
          <p:cNvSpPr/>
          <p:nvPr/>
        </p:nvSpPr>
        <p:spPr>
          <a:xfrm>
            <a:off x="70104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1" name="Rectangle 20"/>
          <p:cNvSpPr/>
          <p:nvPr/>
        </p:nvSpPr>
        <p:spPr>
          <a:xfrm>
            <a:off x="79248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2" name="Rectangle 21"/>
          <p:cNvSpPr/>
          <p:nvPr/>
        </p:nvSpPr>
        <p:spPr>
          <a:xfrm>
            <a:off x="79248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3" name="Rectangle 22"/>
          <p:cNvSpPr/>
          <p:nvPr/>
        </p:nvSpPr>
        <p:spPr>
          <a:xfrm>
            <a:off x="70104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4" name="Rectangle 23"/>
          <p:cNvSpPr/>
          <p:nvPr/>
        </p:nvSpPr>
        <p:spPr>
          <a:xfrm>
            <a:off x="79248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 flipH="1">
            <a:off x="381000" y="2895600"/>
            <a:ext cx="160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1. de  la crème pour la peau 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4038600"/>
            <a:ext cx="449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3. de la </a:t>
            </a:r>
            <a:r>
              <a:rPr lang="fr-FR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cr</a:t>
            </a:r>
            <a:r>
              <a:rPr lang="en-US" dirty="0" smtClean="0"/>
              <a:t>è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me pour les lèvres 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AutoShape 4" descr="Coloriage yaourt à imprimer gratuite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343400" y="6172200"/>
            <a:ext cx="114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3077" name="AutoShape 5" descr="Résultat de recherche d'images pour &quot;bouteille sirop medicame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9" name="AutoShape 7" descr="Médecine Bouteille. Sirop Flacon De Médicament. Bouteille De Pilules.  Bouteille De Capsule. Clip Art Libres De Droits , Vecteurs Et Illustration.  Image 41124504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1" name="Picture 9" descr="C:\Users\user\Desktop\download (1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460375" y="3520247"/>
            <a:ext cx="1838325" cy="609600"/>
          </a:xfrm>
          <a:prstGeom prst="rect">
            <a:avLst/>
          </a:prstGeom>
          <a:noFill/>
        </p:spPr>
      </p:pic>
      <p:pic>
        <p:nvPicPr>
          <p:cNvPr id="3083" name="Picture 11" descr="C:\Users\user\Desktop\download (1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2362200"/>
            <a:ext cx="1143000" cy="1238250"/>
          </a:xfrm>
          <a:prstGeom prst="rect">
            <a:avLst/>
          </a:prstGeom>
          <a:noFill/>
        </p:spPr>
      </p:pic>
      <p:sp>
        <p:nvSpPr>
          <p:cNvPr id="44" name="Subtitle 2"/>
          <p:cNvSpPr txBox="1">
            <a:spLocks/>
          </p:cNvSpPr>
          <p:nvPr/>
        </p:nvSpPr>
        <p:spPr>
          <a:xfrm>
            <a:off x="304800" y="2209800"/>
            <a:ext cx="2286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     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819400" y="36576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2. des  aspirines 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7106" name="Picture 2" descr="C:\Users\user\Desktop\download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400" y="381000"/>
            <a:ext cx="2209800" cy="2438400"/>
          </a:xfrm>
          <a:prstGeom prst="rect">
            <a:avLst/>
          </a:prstGeom>
          <a:noFill/>
        </p:spPr>
      </p:pic>
      <p:pic>
        <p:nvPicPr>
          <p:cNvPr id="47107" name="Picture 3" descr="C:\Users\user\Desktop\download (7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447800"/>
            <a:ext cx="2143125" cy="1371601"/>
          </a:xfrm>
          <a:prstGeom prst="rect">
            <a:avLst/>
          </a:prstGeom>
          <a:noFill/>
        </p:spPr>
      </p:pic>
      <p:pic>
        <p:nvPicPr>
          <p:cNvPr id="47108" name="Picture 4" descr="C:\Users\user\Desktop\download (16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5112" y="4555183"/>
            <a:ext cx="2143125" cy="1371600"/>
          </a:xfrm>
          <a:prstGeom prst="rect">
            <a:avLst/>
          </a:prstGeom>
          <a:noFill/>
        </p:spPr>
      </p:pic>
      <p:pic>
        <p:nvPicPr>
          <p:cNvPr id="47109" name="Picture 5" descr="C:\Users\user\Desktop\download (14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67000" y="4495800"/>
            <a:ext cx="1838325" cy="1219200"/>
          </a:xfrm>
          <a:prstGeom prst="rect">
            <a:avLst/>
          </a:prstGeom>
          <a:noFill/>
        </p:spPr>
      </p:pic>
      <p:sp>
        <p:nvSpPr>
          <p:cNvPr id="38" name="Rectangle 37"/>
          <p:cNvSpPr/>
          <p:nvPr/>
        </p:nvSpPr>
        <p:spPr>
          <a:xfrm>
            <a:off x="2971800" y="5867400"/>
            <a:ext cx="1571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5. des </a:t>
            </a:r>
            <a:r>
              <a:rPr lang="fr-FR" dirty="0" smtClean="0"/>
              <a:t>parfums</a:t>
            </a: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352800" y="5562600"/>
            <a:ext cx="228600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dirty="0" smtClean="0"/>
              <a:t>         4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 du savon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28600"/>
            <a:ext cx="88392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A </a:t>
            </a:r>
            <a:r>
              <a:rPr lang="fr-FR" sz="2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LA PARFUMERIE,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Nous achetons </a:t>
            </a:r>
            <a:r>
              <a:rPr lang="fr-FR" sz="3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62200" y="1676400"/>
            <a:ext cx="449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VRAI OU FAUX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781800" y="2733018"/>
            <a:ext cx="175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  V          F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0104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5" name="Rectangle 14"/>
          <p:cNvSpPr/>
          <p:nvPr/>
        </p:nvSpPr>
        <p:spPr>
          <a:xfrm>
            <a:off x="79248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6" name="Rectangle 15"/>
          <p:cNvSpPr/>
          <p:nvPr/>
        </p:nvSpPr>
        <p:spPr>
          <a:xfrm>
            <a:off x="70104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7" name="Rectangle 16"/>
          <p:cNvSpPr/>
          <p:nvPr/>
        </p:nvSpPr>
        <p:spPr>
          <a:xfrm>
            <a:off x="79248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9" name="Rectangle 18"/>
          <p:cNvSpPr/>
          <p:nvPr/>
        </p:nvSpPr>
        <p:spPr>
          <a:xfrm>
            <a:off x="70104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0" name="Rectangle 19"/>
          <p:cNvSpPr/>
          <p:nvPr/>
        </p:nvSpPr>
        <p:spPr>
          <a:xfrm>
            <a:off x="70104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1" name="Rectangle 20"/>
          <p:cNvSpPr/>
          <p:nvPr/>
        </p:nvSpPr>
        <p:spPr>
          <a:xfrm>
            <a:off x="79248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2" name="Rectangle 21"/>
          <p:cNvSpPr/>
          <p:nvPr/>
        </p:nvSpPr>
        <p:spPr>
          <a:xfrm>
            <a:off x="79248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3" name="Rectangle 22"/>
          <p:cNvSpPr/>
          <p:nvPr/>
        </p:nvSpPr>
        <p:spPr>
          <a:xfrm>
            <a:off x="70104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4" name="Rectangle 23"/>
          <p:cNvSpPr/>
          <p:nvPr/>
        </p:nvSpPr>
        <p:spPr>
          <a:xfrm>
            <a:off x="79248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 flipH="1">
            <a:off x="381000" y="2590800"/>
            <a:ext cx="152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1.de  la crème</a:t>
            </a:r>
          </a:p>
          <a:p>
            <a:pPr algn="ctr"/>
            <a:r>
              <a:rPr lang="fr-FR" dirty="0" smtClean="0">
                <a:latin typeface="Calibri" pitchFamily="34" charset="0"/>
                <a:cs typeface="Times New Roman" pitchFamily="18" charset="0"/>
              </a:rPr>
              <a:t>pour le visage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4038600"/>
            <a:ext cx="449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3. de la crème pour les lèvres 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AutoShape 4" descr="Coloriage yaourt à imprimer gratuite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00400" y="5486400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3077" name="AutoShape 5" descr="Résultat de recherche d'images pour &quot;bouteille sirop medicame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9" name="AutoShape 7" descr="Médecine Bouteille. Sirop Flacon De Médicament. Bouteille De Pilules.  Bouteille De Capsule. Clip Art Libres De Droits , Vecteurs Et Illustration.  Image 41124504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1" name="Picture 9" descr="C:\Users\user\Desktop\download (1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457200" y="3276600"/>
            <a:ext cx="1838325" cy="838200"/>
          </a:xfrm>
          <a:prstGeom prst="rect">
            <a:avLst/>
          </a:prstGeom>
          <a:noFill/>
        </p:spPr>
      </p:pic>
      <p:pic>
        <p:nvPicPr>
          <p:cNvPr id="43" name="Picture 3" descr="C:\Users\user\Desktop\farmaci\download (7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2438400"/>
            <a:ext cx="2209800" cy="1066800"/>
          </a:xfrm>
          <a:prstGeom prst="rect">
            <a:avLst/>
          </a:prstGeom>
          <a:noFill/>
        </p:spPr>
      </p:pic>
      <p:sp>
        <p:nvSpPr>
          <p:cNvPr id="44" name="Subtitle 2"/>
          <p:cNvSpPr txBox="1">
            <a:spLocks/>
          </p:cNvSpPr>
          <p:nvPr/>
        </p:nvSpPr>
        <p:spPr>
          <a:xfrm>
            <a:off x="304800" y="2209800"/>
            <a:ext cx="2286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     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667000" y="3505200"/>
            <a:ext cx="1927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2. des </a:t>
            </a:r>
            <a:r>
              <a:rPr lang="en-US" dirty="0" err="1" smtClean="0"/>
              <a:t>vitamines</a:t>
            </a:r>
            <a:r>
              <a:rPr lang="en-US" dirty="0" smtClean="0"/>
              <a:t> C</a:t>
            </a:r>
            <a:endParaRPr lang="en-US" dirty="0"/>
          </a:p>
        </p:txBody>
      </p:sp>
      <p:pic>
        <p:nvPicPr>
          <p:cNvPr id="47106" name="Picture 2" descr="C:\Users\user\Desktop\download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400" y="381000"/>
            <a:ext cx="2209800" cy="2438400"/>
          </a:xfrm>
          <a:prstGeom prst="rect">
            <a:avLst/>
          </a:prstGeom>
          <a:noFill/>
        </p:spPr>
      </p:pic>
      <p:pic>
        <p:nvPicPr>
          <p:cNvPr id="47108" name="Picture 4" descr="C:\Users\user\Desktop\download (16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4114800"/>
            <a:ext cx="2143125" cy="1371600"/>
          </a:xfrm>
          <a:prstGeom prst="rect">
            <a:avLst/>
          </a:prstGeom>
          <a:noFill/>
        </p:spPr>
      </p:pic>
      <p:pic>
        <p:nvPicPr>
          <p:cNvPr id="47109" name="Picture 5" descr="C:\Users\user\Desktop\download (14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8200" y="4495800"/>
            <a:ext cx="1838325" cy="1219200"/>
          </a:xfrm>
          <a:prstGeom prst="rect">
            <a:avLst/>
          </a:prstGeom>
          <a:noFill/>
        </p:spPr>
      </p:pic>
      <p:sp>
        <p:nvSpPr>
          <p:cNvPr id="38" name="Rectangle 37"/>
          <p:cNvSpPr/>
          <p:nvPr/>
        </p:nvSpPr>
        <p:spPr>
          <a:xfrm>
            <a:off x="1219200" y="5715000"/>
            <a:ext cx="1343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des </a:t>
            </a:r>
            <a:r>
              <a:rPr lang="fr-FR" dirty="0" smtClean="0"/>
              <a:t>parfums</a:t>
            </a:r>
            <a:endParaRPr lang="fr-FR" dirty="0"/>
          </a:p>
        </p:txBody>
      </p:sp>
      <p:pic>
        <p:nvPicPr>
          <p:cNvPr id="39" name="Picture 3" descr="C:\Users\user\Desktop\parfumerie\images (5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4800" y="1219200"/>
            <a:ext cx="2000250" cy="129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057400" y="6019800"/>
            <a:ext cx="22860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dirty="0" smtClean="0"/>
              <a:t>         4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 du savon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28600"/>
            <a:ext cx="88392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A </a:t>
            </a:r>
            <a:r>
              <a:rPr lang="fr-FR" sz="28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LA PARFUMERIE</a:t>
            </a:r>
            <a:r>
              <a:rPr lang="fr-FR" sz="28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Nous achetons</a:t>
            </a:r>
            <a:r>
              <a:rPr lang="fr-FR" sz="28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32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lang="en-US" sz="32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62200" y="1676400"/>
            <a:ext cx="449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VRAI OU FAUX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781800" y="2733018"/>
            <a:ext cx="175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  V          F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0104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5" name="Rectangle 14"/>
          <p:cNvSpPr/>
          <p:nvPr/>
        </p:nvSpPr>
        <p:spPr>
          <a:xfrm>
            <a:off x="79248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6" name="Rectangle 15"/>
          <p:cNvSpPr/>
          <p:nvPr/>
        </p:nvSpPr>
        <p:spPr>
          <a:xfrm>
            <a:off x="70104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7" name="Rectangle 16"/>
          <p:cNvSpPr/>
          <p:nvPr/>
        </p:nvSpPr>
        <p:spPr>
          <a:xfrm>
            <a:off x="79248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9" name="Rectangle 18"/>
          <p:cNvSpPr/>
          <p:nvPr/>
        </p:nvSpPr>
        <p:spPr>
          <a:xfrm>
            <a:off x="70104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0" name="Rectangle 19"/>
          <p:cNvSpPr/>
          <p:nvPr/>
        </p:nvSpPr>
        <p:spPr>
          <a:xfrm>
            <a:off x="70104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1" name="Rectangle 20"/>
          <p:cNvSpPr/>
          <p:nvPr/>
        </p:nvSpPr>
        <p:spPr>
          <a:xfrm>
            <a:off x="79248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2" name="Rectangle 21"/>
          <p:cNvSpPr/>
          <p:nvPr/>
        </p:nvSpPr>
        <p:spPr>
          <a:xfrm>
            <a:off x="79248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3" name="Rectangle 22"/>
          <p:cNvSpPr/>
          <p:nvPr/>
        </p:nvSpPr>
        <p:spPr>
          <a:xfrm>
            <a:off x="70104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4" name="Rectangle 23"/>
          <p:cNvSpPr/>
          <p:nvPr/>
        </p:nvSpPr>
        <p:spPr>
          <a:xfrm>
            <a:off x="79248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 flipH="1">
            <a:off x="381000" y="2590800"/>
            <a:ext cx="152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1.de  la crème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990600" y="3429000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2. un </a:t>
            </a:r>
            <a:r>
              <a:rPr lang="en-US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en-US" dirty="0" smtClean="0"/>
              <a:t>ouge à </a:t>
            </a:r>
            <a:r>
              <a:rPr lang="fr-FR" dirty="0" smtClean="0"/>
              <a:t>lèvres</a:t>
            </a:r>
            <a:endParaRPr lang="en-US" dirty="0" smtClean="0"/>
          </a:p>
        </p:txBody>
      </p:sp>
      <p:sp>
        <p:nvSpPr>
          <p:cNvPr id="37892" name="AutoShape 4" descr="Coloriage yaourt à imprimer gratuite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28800" y="6324600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3077" name="AutoShape 5" descr="Résultat de recherche d'images pour &quot;bouteille sirop medicame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9" name="AutoShape 7" descr="Médecine Bouteille. Sirop Flacon De Médicament. Bouteille De Pilules.  Bouteille De Capsule. Clip Art Libres De Droits , Vecteurs Et Illustration.  Image 41124504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3" name="Picture 11" descr="C:\Users\user\Desktop\download (1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2286000"/>
            <a:ext cx="1143000" cy="1238250"/>
          </a:xfrm>
          <a:prstGeom prst="rect">
            <a:avLst/>
          </a:prstGeom>
          <a:noFill/>
        </p:spPr>
      </p:pic>
      <p:sp>
        <p:nvSpPr>
          <p:cNvPr id="44" name="Subtitle 2"/>
          <p:cNvSpPr txBox="1">
            <a:spLocks/>
          </p:cNvSpPr>
          <p:nvPr/>
        </p:nvSpPr>
        <p:spPr>
          <a:xfrm>
            <a:off x="304800" y="2209800"/>
            <a:ext cx="2286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     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339215" y="3503652"/>
            <a:ext cx="1627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3. des </a:t>
            </a:r>
            <a:r>
              <a:rPr lang="en-US" dirty="0" err="1" smtClean="0"/>
              <a:t>aspirines</a:t>
            </a:r>
            <a:endParaRPr lang="en-US" dirty="0"/>
          </a:p>
        </p:txBody>
      </p:sp>
      <p:pic>
        <p:nvPicPr>
          <p:cNvPr id="47106" name="Picture 2" descr="C:\Users\user\Desktop\download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381000"/>
            <a:ext cx="2209800" cy="2438400"/>
          </a:xfrm>
          <a:prstGeom prst="rect">
            <a:avLst/>
          </a:prstGeom>
          <a:noFill/>
        </p:spPr>
      </p:pic>
      <p:pic>
        <p:nvPicPr>
          <p:cNvPr id="47108" name="Picture 4" descr="C:\Users\user\Desktop\download (16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9800" y="4572000"/>
            <a:ext cx="2143125" cy="1371600"/>
          </a:xfrm>
          <a:prstGeom prst="rect">
            <a:avLst/>
          </a:prstGeom>
          <a:noFill/>
        </p:spPr>
      </p:pic>
      <p:pic>
        <p:nvPicPr>
          <p:cNvPr id="47109" name="Picture 5" descr="C:\Users\user\Desktop\download (14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4495800"/>
            <a:ext cx="1838325" cy="1219200"/>
          </a:xfrm>
          <a:prstGeom prst="rect">
            <a:avLst/>
          </a:prstGeom>
          <a:noFill/>
        </p:spPr>
      </p:pic>
      <p:pic>
        <p:nvPicPr>
          <p:cNvPr id="39" name="Picture 3" descr="C:\Users\user\Desktop\parfumerie\images (5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295400"/>
            <a:ext cx="2000250" cy="1371600"/>
          </a:xfrm>
          <a:prstGeom prst="rect">
            <a:avLst/>
          </a:prstGeom>
          <a:noFill/>
        </p:spPr>
      </p:pic>
      <p:pic>
        <p:nvPicPr>
          <p:cNvPr id="5123" name="Picture 3" descr="C:\Users\user\Desktop\download (23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28800" y="2209800"/>
            <a:ext cx="1238250" cy="1238250"/>
          </a:xfrm>
          <a:prstGeom prst="rect">
            <a:avLst/>
          </a:prstGeom>
          <a:noFill/>
        </p:spPr>
      </p:pic>
      <p:sp>
        <p:nvSpPr>
          <p:cNvPr id="45" name="Rectangle 44"/>
          <p:cNvSpPr/>
          <p:nvPr/>
        </p:nvSpPr>
        <p:spPr>
          <a:xfrm>
            <a:off x="685800" y="5791200"/>
            <a:ext cx="1343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des </a:t>
            </a:r>
            <a:r>
              <a:rPr lang="en-US" dirty="0" err="1" smtClean="0"/>
              <a:t>parfums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2286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8600" y="5867400"/>
            <a:ext cx="403860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dirty="0" smtClean="0"/>
              <a:t>                   4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en-US" dirty="0" smtClean="0"/>
              <a:t> un crème caramel</a:t>
            </a:r>
          </a:p>
          <a:p>
            <a:pPr marL="342900" indent="-342900">
              <a:spcBef>
                <a:spcPct val="20000"/>
              </a:spcBef>
            </a:pP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22860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 LA PATISSERIE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Nous achetons</a:t>
            </a:r>
            <a:endParaRPr lang="fr-FR" sz="2800" dirty="0" smtClean="0">
              <a:solidFill>
                <a:srgbClr val="FFC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38400" y="2133600"/>
            <a:ext cx="449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          VRAI OU FAUX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781800" y="2733018"/>
            <a:ext cx="175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  V          F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0104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5" name="Rectangle 14"/>
          <p:cNvSpPr/>
          <p:nvPr/>
        </p:nvSpPr>
        <p:spPr>
          <a:xfrm>
            <a:off x="79248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6" name="Rectangle 15"/>
          <p:cNvSpPr/>
          <p:nvPr/>
        </p:nvSpPr>
        <p:spPr>
          <a:xfrm>
            <a:off x="70104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7" name="Rectangle 16"/>
          <p:cNvSpPr/>
          <p:nvPr/>
        </p:nvSpPr>
        <p:spPr>
          <a:xfrm>
            <a:off x="79248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9" name="Rectangle 18"/>
          <p:cNvSpPr/>
          <p:nvPr/>
        </p:nvSpPr>
        <p:spPr>
          <a:xfrm>
            <a:off x="70104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0" name="Rectangle 19"/>
          <p:cNvSpPr/>
          <p:nvPr/>
        </p:nvSpPr>
        <p:spPr>
          <a:xfrm>
            <a:off x="70104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1" name="Rectangle 20"/>
          <p:cNvSpPr/>
          <p:nvPr/>
        </p:nvSpPr>
        <p:spPr>
          <a:xfrm>
            <a:off x="79248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2" name="Rectangle 21"/>
          <p:cNvSpPr/>
          <p:nvPr/>
        </p:nvSpPr>
        <p:spPr>
          <a:xfrm>
            <a:off x="7924800" y="5867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3" name="Rectangle 22"/>
          <p:cNvSpPr/>
          <p:nvPr/>
        </p:nvSpPr>
        <p:spPr>
          <a:xfrm>
            <a:off x="7010400" y="5867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4" name="Rectangle 23"/>
          <p:cNvSpPr/>
          <p:nvPr/>
        </p:nvSpPr>
        <p:spPr>
          <a:xfrm>
            <a:off x="79248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 flipH="1">
            <a:off x="381000" y="2667000"/>
            <a:ext cx="2514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latin typeface="Calibri" pitchFamily="34" charset="0"/>
                <a:cs typeface="Times New Roman" pitchFamily="18" charset="0"/>
              </a:rPr>
              <a:t>1.Une tarte aux fraises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990600" y="3429000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en-US" dirty="0" smtClean="0"/>
              <a:t>Rouges à </a:t>
            </a:r>
            <a:r>
              <a:rPr lang="fr-FR" dirty="0" smtClean="0"/>
              <a:t>lèvres</a:t>
            </a:r>
            <a:endParaRPr lang="en-US" dirty="0" smtClean="0"/>
          </a:p>
        </p:txBody>
      </p:sp>
      <p:sp>
        <p:nvSpPr>
          <p:cNvPr id="37892" name="AutoShape 4" descr="Coloriage yaourt à imprimer gratuite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4191000"/>
            <a:ext cx="297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3. du baklava 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828800" y="6324600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3077" name="AutoShape 5" descr="Résultat de recherche d'images pour &quot;bouteille sirop medicame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9" name="AutoShape 7" descr="Médecine Bouteille. Sirop Flacon De Médicament. Bouteille De Pilules.  Bouteille De Capsule. Clip Art Libres De Droits , Vecteurs Et Illustration.  Image 41124504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" name="Picture 3" descr="C:\Users\user\Desktop\farmaci\download (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4572000"/>
            <a:ext cx="2209800" cy="1066800"/>
          </a:xfrm>
          <a:prstGeom prst="rect">
            <a:avLst/>
          </a:prstGeom>
          <a:noFill/>
        </p:spPr>
      </p:pic>
      <p:sp>
        <p:nvSpPr>
          <p:cNvPr id="44" name="Subtitle 2"/>
          <p:cNvSpPr txBox="1">
            <a:spLocks/>
          </p:cNvSpPr>
          <p:nvPr/>
        </p:nvSpPr>
        <p:spPr>
          <a:xfrm>
            <a:off x="304800" y="2209800"/>
            <a:ext cx="2286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     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982200" y="6488668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5- des  aspirines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191000" y="3962400"/>
            <a:ext cx="1180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2.  un cake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4191000" y="5791200"/>
            <a:ext cx="259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5. des </a:t>
            </a:r>
            <a:r>
              <a:rPr lang="en-US" dirty="0" err="1" smtClean="0"/>
              <a:t>vitamines</a:t>
            </a:r>
            <a:r>
              <a:rPr lang="en-US" dirty="0" smtClean="0"/>
              <a:t>  C</a:t>
            </a:r>
            <a:endParaRPr lang="en-US" dirty="0"/>
          </a:p>
        </p:txBody>
      </p:sp>
      <p:pic>
        <p:nvPicPr>
          <p:cNvPr id="6149" name="Picture 5" descr="C:\Users\user\Desktop\download (2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2971800"/>
            <a:ext cx="2057400" cy="990600"/>
          </a:xfrm>
          <a:prstGeom prst="rect">
            <a:avLst/>
          </a:prstGeom>
          <a:noFill/>
        </p:spPr>
      </p:pic>
      <p:pic>
        <p:nvPicPr>
          <p:cNvPr id="6152" name="Picture 8" descr="C:\Users\user\Desktop\download (1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3124200"/>
            <a:ext cx="2609850" cy="1066800"/>
          </a:xfrm>
          <a:prstGeom prst="rect">
            <a:avLst/>
          </a:prstGeom>
          <a:noFill/>
        </p:spPr>
      </p:pic>
      <p:pic>
        <p:nvPicPr>
          <p:cNvPr id="6154" name="Picture 10" descr="C:\Users\user\Desktop\downloa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" y="1447800"/>
            <a:ext cx="1800225" cy="1200150"/>
          </a:xfrm>
          <a:prstGeom prst="rect">
            <a:avLst/>
          </a:prstGeom>
          <a:noFill/>
        </p:spPr>
      </p:pic>
      <p:pic>
        <p:nvPicPr>
          <p:cNvPr id="6155" name="Picture 11" descr="C:\Users\user\Desktop\download (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10400" y="228600"/>
            <a:ext cx="1752600" cy="1847850"/>
          </a:xfrm>
          <a:prstGeom prst="rect">
            <a:avLst/>
          </a:prstGeom>
          <a:noFill/>
        </p:spPr>
      </p:pic>
      <p:pic>
        <p:nvPicPr>
          <p:cNvPr id="6156" name="Picture 12" descr="C:\Users\user\Desktop\Maple_Creme_Caramel_landscape_hero_web-1 (1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1000" y="4572000"/>
            <a:ext cx="3200400" cy="1295400"/>
          </a:xfrm>
          <a:prstGeom prst="rect">
            <a:avLst/>
          </a:prstGeom>
          <a:noFill/>
        </p:spPr>
      </p:pic>
      <p:sp>
        <p:nvSpPr>
          <p:cNvPr id="52" name="Rectangle 51"/>
          <p:cNvSpPr/>
          <p:nvPr/>
        </p:nvSpPr>
        <p:spPr>
          <a:xfrm>
            <a:off x="378559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2286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85800" y="5029200"/>
            <a:ext cx="1447800" cy="30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dirty="0" smtClean="0"/>
              <a:t>3.  du </a:t>
            </a:r>
            <a:r>
              <a:rPr lang="en-US" dirty="0" err="1" smtClean="0"/>
              <a:t>brocoli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36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Chez le marchand des </a:t>
            </a:r>
            <a:r>
              <a:rPr lang="fr-FR" sz="3600" b="1" dirty="0" err="1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quatres</a:t>
            </a:r>
            <a:r>
              <a:rPr lang="fr-FR" sz="36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saisons, nous achetons</a:t>
            </a:r>
            <a:endParaRPr lang="fr-FR" sz="2800" b="1" dirty="0" smtClean="0">
              <a:solidFill>
                <a:srgbClr val="00B05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95600" y="1676400"/>
            <a:ext cx="3962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VRAI OU FAUX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781800" y="2733018"/>
            <a:ext cx="175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  V          F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0104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5" name="Rectangle 14"/>
          <p:cNvSpPr/>
          <p:nvPr/>
        </p:nvSpPr>
        <p:spPr>
          <a:xfrm>
            <a:off x="79248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6" name="Rectangle 15"/>
          <p:cNvSpPr/>
          <p:nvPr/>
        </p:nvSpPr>
        <p:spPr>
          <a:xfrm>
            <a:off x="70104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7" name="Rectangle 16"/>
          <p:cNvSpPr/>
          <p:nvPr/>
        </p:nvSpPr>
        <p:spPr>
          <a:xfrm>
            <a:off x="79248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9" name="Rectangle 18"/>
          <p:cNvSpPr/>
          <p:nvPr/>
        </p:nvSpPr>
        <p:spPr>
          <a:xfrm>
            <a:off x="70104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0" name="Rectangle 19"/>
          <p:cNvSpPr/>
          <p:nvPr/>
        </p:nvSpPr>
        <p:spPr>
          <a:xfrm>
            <a:off x="70104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1" name="Rectangle 20"/>
          <p:cNvSpPr/>
          <p:nvPr/>
        </p:nvSpPr>
        <p:spPr>
          <a:xfrm>
            <a:off x="79248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2" name="Rectangle 21"/>
          <p:cNvSpPr/>
          <p:nvPr/>
        </p:nvSpPr>
        <p:spPr>
          <a:xfrm>
            <a:off x="79248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3" name="Rectangle 22"/>
          <p:cNvSpPr/>
          <p:nvPr/>
        </p:nvSpPr>
        <p:spPr>
          <a:xfrm>
            <a:off x="70104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4" name="Rectangle 23"/>
          <p:cNvSpPr/>
          <p:nvPr/>
        </p:nvSpPr>
        <p:spPr>
          <a:xfrm>
            <a:off x="79248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 flipH="1">
            <a:off x="533400" y="2590800"/>
            <a:ext cx="236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1.des poivrons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438400" y="4876800"/>
            <a:ext cx="205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4. </a:t>
            </a:r>
            <a:r>
              <a:rPr lang="en-US" dirty="0" smtClean="0"/>
              <a:t>des </a:t>
            </a:r>
            <a:r>
              <a:rPr lang="en-US" dirty="0" err="1" smtClean="0"/>
              <a:t>vitamines</a:t>
            </a:r>
            <a:r>
              <a:rPr lang="en-US" dirty="0" smtClean="0"/>
              <a:t> C</a:t>
            </a:r>
          </a:p>
        </p:txBody>
      </p:sp>
      <p:sp>
        <p:nvSpPr>
          <p:cNvPr id="37892" name="AutoShape 4" descr="Coloriage yaourt à imprimer gratuite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28800" y="6324600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3077" name="AutoShape 5" descr="Résultat de recherche d'images pour &quot;bouteille sirop medicame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9" name="AutoShape 7" descr="Médecine Bouteille. Sirop Flacon De Médicament. Bouteille De Pilules.  Bouteille De Capsule. Clip Art Libres De Droits , Vecteurs Et Illustration.  Image 41124504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" name="Picture 6" descr="C:\Users\user\Desktop\download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2438400"/>
            <a:ext cx="1762125" cy="1171575"/>
          </a:xfrm>
          <a:prstGeom prst="rect">
            <a:avLst/>
          </a:prstGeom>
          <a:noFill/>
        </p:spPr>
      </p:pic>
      <p:pic>
        <p:nvPicPr>
          <p:cNvPr id="43" name="Picture 3" descr="C:\Users\user\Desktop\farmaci\download (7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3886200"/>
            <a:ext cx="2209800" cy="1066800"/>
          </a:xfrm>
          <a:prstGeom prst="rect">
            <a:avLst/>
          </a:prstGeom>
          <a:noFill/>
        </p:spPr>
      </p:pic>
      <p:sp>
        <p:nvSpPr>
          <p:cNvPr id="44" name="Subtitle 2"/>
          <p:cNvSpPr txBox="1">
            <a:spLocks/>
          </p:cNvSpPr>
          <p:nvPr/>
        </p:nvSpPr>
        <p:spPr>
          <a:xfrm>
            <a:off x="304800" y="2209800"/>
            <a:ext cx="2286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     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124200" y="3505200"/>
            <a:ext cx="1308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2. des </a:t>
            </a:r>
            <a:r>
              <a:rPr lang="en-US" dirty="0" err="1" smtClean="0"/>
              <a:t>oeufs</a:t>
            </a:r>
            <a:endParaRPr lang="en-US" dirty="0"/>
          </a:p>
        </p:txBody>
      </p:sp>
      <p:pic>
        <p:nvPicPr>
          <p:cNvPr id="41" name="Picture 3" descr="C:\Users\user\Desktop\download (25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228600"/>
            <a:ext cx="1847850" cy="2476500"/>
          </a:xfrm>
          <a:prstGeom prst="rect">
            <a:avLst/>
          </a:prstGeom>
          <a:noFill/>
        </p:spPr>
      </p:pic>
      <p:pic>
        <p:nvPicPr>
          <p:cNvPr id="1026" name="Picture 2" descr="C:\Users\user\Desktop\images (17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971800"/>
            <a:ext cx="2143125" cy="2133600"/>
          </a:xfrm>
          <a:prstGeom prst="rect">
            <a:avLst/>
          </a:prstGeom>
          <a:noFill/>
        </p:spPr>
      </p:pic>
      <p:pic>
        <p:nvPicPr>
          <p:cNvPr id="3" name="Picture 2" descr="C:\Users\user\Desktop\depositphotos_17862715-stock-photo-bell-pepper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3400" y="1295400"/>
            <a:ext cx="1943100" cy="1371600"/>
          </a:xfrm>
          <a:prstGeom prst="rect">
            <a:avLst/>
          </a:prstGeom>
          <a:noFill/>
        </p:spPr>
      </p:pic>
      <p:pic>
        <p:nvPicPr>
          <p:cNvPr id="34" name="Picture 33" descr="C:\Users\user\Desktop\download (2)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4495800"/>
            <a:ext cx="19145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2"/>
          <p:cNvSpPr/>
          <p:nvPr/>
        </p:nvSpPr>
        <p:spPr>
          <a:xfrm>
            <a:off x="4953000" y="5638800"/>
            <a:ext cx="1486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5</a:t>
            </a:r>
            <a:r>
              <a:rPr lang="fr-FR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  des cerises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Dossier   1.</a:t>
            </a:r>
            <a:r>
              <a:rPr lang="fr-FR" sz="2400" dirty="0" smtClean="0"/>
              <a:t> - </a:t>
            </a:r>
            <a:r>
              <a:rPr lang="fr-FR" sz="2400" b="1" dirty="0" smtClean="0"/>
              <a:t>Les Activités de la Routine Quotidienne.</a:t>
            </a:r>
          </a:p>
          <a:p>
            <a:pPr lvl="1"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Dossier   2.</a:t>
            </a:r>
            <a:r>
              <a:rPr lang="fr-FR" sz="2400" b="1" dirty="0" smtClean="0"/>
              <a:t> - Le corps humain.</a:t>
            </a:r>
            <a:endParaRPr lang="en-US" sz="2400" b="1" dirty="0" smtClean="0"/>
          </a:p>
          <a:p>
            <a:pPr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	  Dossier   3. </a:t>
            </a:r>
            <a:r>
              <a:rPr lang="fr-FR" sz="2400" b="1" dirty="0" smtClean="0"/>
              <a:t>- Les fruits et les légumes.</a:t>
            </a:r>
            <a:endParaRPr lang="en-US" sz="2400" b="1" dirty="0" smtClean="0"/>
          </a:p>
          <a:p>
            <a:pPr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	  Dossier   4</a:t>
            </a:r>
            <a:r>
              <a:rPr lang="fr-FR" sz="2400" b="1" dirty="0" smtClean="0"/>
              <a:t>. - Le marché.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	  Dossier   5.</a:t>
            </a:r>
            <a:r>
              <a:rPr lang="fr-FR" sz="2400" b="1" dirty="0" smtClean="0"/>
              <a:t> - Les métiers (Les Professions).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	  Dossier   6.</a:t>
            </a:r>
            <a:r>
              <a:rPr lang="fr-FR" sz="2400" b="1" dirty="0" smtClean="0"/>
              <a:t> - Les mois et les saisons de l’année.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	  Dossier   7.</a:t>
            </a:r>
            <a:r>
              <a:rPr lang="fr-FR" sz="2400" b="1" dirty="0" smtClean="0"/>
              <a:t> - Les sept jours de la semaine.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	  Dossier   8.</a:t>
            </a:r>
            <a:r>
              <a:rPr lang="fr-FR" sz="2400" b="1" dirty="0" smtClean="0"/>
              <a:t> - Les Vêtements et les couleurs.</a:t>
            </a:r>
            <a:endParaRPr lang="en-US" sz="2400" b="1" dirty="0" smtClean="0"/>
          </a:p>
          <a:p>
            <a:pPr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	  Dossier   9.</a:t>
            </a:r>
            <a:r>
              <a:rPr lang="fr-FR" sz="2400" b="1" dirty="0" smtClean="0"/>
              <a:t> - Verbes aller et venir,  (les compléments de      </a:t>
            </a:r>
          </a:p>
          <a:p>
            <a:pPr>
              <a:buNone/>
            </a:pPr>
            <a:r>
              <a:rPr lang="fr-FR" sz="2400" b="1" dirty="0" smtClean="0"/>
              <a:t>                             lieu introduits par les prépositions</a:t>
            </a:r>
            <a:r>
              <a:rPr lang="fr-FR" sz="2400" b="1" dirty="0" smtClean="0">
                <a:solidFill>
                  <a:srgbClr val="FF0000"/>
                </a:solidFill>
              </a:rPr>
              <a:t> à </a:t>
            </a:r>
            <a:r>
              <a:rPr lang="fr-FR" sz="2400" b="1" dirty="0" smtClean="0"/>
              <a:t>et </a:t>
            </a:r>
            <a:r>
              <a:rPr lang="fr-FR" sz="2400" b="1" dirty="0" smtClean="0">
                <a:solidFill>
                  <a:srgbClr val="FF0000"/>
                </a:solidFill>
              </a:rPr>
              <a:t>de</a:t>
            </a:r>
            <a:r>
              <a:rPr lang="fr-FR" sz="2400" b="1" dirty="0" smtClean="0"/>
              <a:t>).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	  Dossier 10. </a:t>
            </a:r>
            <a:r>
              <a:rPr lang="fr-FR" sz="2400" b="1" dirty="0" smtClean="0"/>
              <a:t>- Verbes et conjugaisons au présent de l’indicatif.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00B0F0"/>
                </a:solidFill>
              </a:rPr>
              <a:t>TABLE DE MATIERES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2286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09600" y="2895600"/>
            <a:ext cx="22860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dirty="0" smtClean="0"/>
              <a:t>         4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 du savon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22860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Chez le marchand des </a:t>
            </a:r>
            <a:r>
              <a:rPr lang="fr-FR" sz="3600" b="1" dirty="0" err="1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quatres</a:t>
            </a:r>
            <a:r>
              <a:rPr lang="fr-FR" sz="36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saisons   nous achetons</a:t>
            </a:r>
            <a:endParaRPr lang="fr-FR" sz="2800" b="1" dirty="0" smtClean="0">
              <a:solidFill>
                <a:srgbClr val="00B05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43200" y="1676400"/>
            <a:ext cx="411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VRAI OU FAUX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172200" y="2733018"/>
            <a:ext cx="236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          </a:t>
            </a:r>
            <a:r>
              <a:rPr lang="en-US" sz="3600" b="1" dirty="0" smtClean="0">
                <a:solidFill>
                  <a:prstClr val="black"/>
                </a:solidFill>
              </a:rPr>
              <a:t>V       F</a:t>
            </a:r>
            <a:endParaRPr lang="en-US" sz="3600" dirty="0"/>
          </a:p>
        </p:txBody>
      </p:sp>
      <p:sp>
        <p:nvSpPr>
          <p:cNvPr id="14" name="Rectangle 13"/>
          <p:cNvSpPr/>
          <p:nvPr/>
        </p:nvSpPr>
        <p:spPr>
          <a:xfrm>
            <a:off x="70104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5" name="Rectangle 14"/>
          <p:cNvSpPr/>
          <p:nvPr/>
        </p:nvSpPr>
        <p:spPr>
          <a:xfrm>
            <a:off x="79248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6" name="Rectangle 15"/>
          <p:cNvSpPr/>
          <p:nvPr/>
        </p:nvSpPr>
        <p:spPr>
          <a:xfrm>
            <a:off x="70104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7" name="Rectangle 16"/>
          <p:cNvSpPr/>
          <p:nvPr/>
        </p:nvSpPr>
        <p:spPr>
          <a:xfrm>
            <a:off x="79248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9" name="Rectangle 18"/>
          <p:cNvSpPr/>
          <p:nvPr/>
        </p:nvSpPr>
        <p:spPr>
          <a:xfrm>
            <a:off x="70104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0" name="Rectangle 19"/>
          <p:cNvSpPr/>
          <p:nvPr/>
        </p:nvSpPr>
        <p:spPr>
          <a:xfrm>
            <a:off x="70104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1" name="Rectangle 20"/>
          <p:cNvSpPr/>
          <p:nvPr/>
        </p:nvSpPr>
        <p:spPr>
          <a:xfrm>
            <a:off x="79248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2" name="Rectangle 21"/>
          <p:cNvSpPr/>
          <p:nvPr/>
        </p:nvSpPr>
        <p:spPr>
          <a:xfrm>
            <a:off x="79248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3" name="Rectangle 22"/>
          <p:cNvSpPr/>
          <p:nvPr/>
        </p:nvSpPr>
        <p:spPr>
          <a:xfrm>
            <a:off x="70104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4" name="Rectangle 23"/>
          <p:cNvSpPr/>
          <p:nvPr/>
        </p:nvSpPr>
        <p:spPr>
          <a:xfrm>
            <a:off x="79248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7892" name="AutoShape 4" descr="Coloriage yaourt à imprimer gratuite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28800" y="6488668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3077" name="AutoShape 5" descr="Résultat de recherche d'images pour &quot;bouteille sirop medicame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9" name="AutoShape 7" descr="Médecine Bouteille. Sirop Flacon De Médicament. Bouteille De Pilules.  Bouteille De Capsule. Clip Art Libres De Droits , Vecteurs Et Illustration.  Image 41124504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0" name="Picture 8" descr="C:\Users\user\Desktop\download (1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191000"/>
            <a:ext cx="1514475" cy="1981200"/>
          </a:xfrm>
          <a:prstGeom prst="rect">
            <a:avLst/>
          </a:prstGeom>
          <a:noFill/>
        </p:spPr>
      </p:pic>
      <p:sp>
        <p:nvSpPr>
          <p:cNvPr id="44" name="Subtitle 2"/>
          <p:cNvSpPr txBox="1">
            <a:spLocks/>
          </p:cNvSpPr>
          <p:nvPr/>
        </p:nvSpPr>
        <p:spPr>
          <a:xfrm>
            <a:off x="457200" y="2209800"/>
            <a:ext cx="2286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     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62000" y="3124200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1.des </a:t>
            </a:r>
            <a:r>
              <a:rPr lang="en-US" dirty="0" err="1" smtClean="0"/>
              <a:t>tomates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 rot="10800000" flipV="1">
            <a:off x="1828800" y="6178034"/>
            <a:ext cx="18008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4. des </a:t>
            </a:r>
            <a:r>
              <a:rPr lang="en-US" dirty="0" err="1" smtClean="0"/>
              <a:t>vitamines</a:t>
            </a:r>
            <a:endParaRPr lang="en-US" dirty="0"/>
          </a:p>
        </p:txBody>
      </p:sp>
      <p:pic>
        <p:nvPicPr>
          <p:cNvPr id="7170" name="Picture 2" descr="C:\Users\user\Desktop\images (1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304800"/>
            <a:ext cx="2466975" cy="2286000"/>
          </a:xfrm>
          <a:prstGeom prst="rect">
            <a:avLst/>
          </a:prstGeom>
          <a:noFill/>
        </p:spPr>
      </p:pic>
      <p:pic>
        <p:nvPicPr>
          <p:cNvPr id="2050" name="Picture 2" descr="C:\Users\user\Desktop\images (15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1371600"/>
            <a:ext cx="1981200" cy="1847850"/>
          </a:xfrm>
          <a:prstGeom prst="rect">
            <a:avLst/>
          </a:prstGeom>
          <a:noFill/>
        </p:spPr>
      </p:pic>
      <p:pic>
        <p:nvPicPr>
          <p:cNvPr id="2051" name="Picture 3" descr="C:\Users\user\Desktop\images (5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3733800"/>
            <a:ext cx="2114550" cy="1447800"/>
          </a:xfrm>
          <a:prstGeom prst="rect">
            <a:avLst/>
          </a:prstGeom>
          <a:noFill/>
        </p:spPr>
      </p:pic>
      <p:pic>
        <p:nvPicPr>
          <p:cNvPr id="1026" name="Picture 2" descr="C:\Users\user\Desktop\depositphotos_17862715-stock-photo-bell-pepper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19400" y="2286000"/>
            <a:ext cx="2552700" cy="1481137"/>
          </a:xfrm>
          <a:prstGeom prst="rect">
            <a:avLst/>
          </a:prstGeom>
          <a:noFill/>
        </p:spPr>
      </p:pic>
      <p:sp>
        <p:nvSpPr>
          <p:cNvPr id="33" name="Rectangle 32"/>
          <p:cNvSpPr/>
          <p:nvPr/>
        </p:nvSpPr>
        <p:spPr>
          <a:xfrm>
            <a:off x="3429000" y="36576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2. des </a:t>
            </a:r>
            <a:r>
              <a:rPr lang="en-US" dirty="0" err="1" smtClean="0"/>
              <a:t>poivrons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3505200" y="6096000"/>
            <a:ext cx="1407308" cy="381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5.un </a:t>
            </a:r>
            <a:r>
              <a:rPr lang="en-US" dirty="0" err="1" smtClean="0"/>
              <a:t>sirop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685800" y="5181600"/>
            <a:ext cx="14073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3.du raisin</a:t>
            </a:r>
            <a:endParaRPr lang="en-US" dirty="0"/>
          </a:p>
        </p:txBody>
      </p:sp>
      <p:pic>
        <p:nvPicPr>
          <p:cNvPr id="36" name="Picture 11" descr="C:\Users\user\Desktop\download (13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0" y="4953000"/>
            <a:ext cx="1143000" cy="1238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2286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04800" y="4648200"/>
            <a:ext cx="1981200" cy="30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dirty="0" smtClean="0"/>
              <a:t>  3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 du yaourt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22860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Chez le marchand le laitier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nous achetons</a:t>
            </a:r>
            <a:endParaRPr lang="fr-FR" sz="2800" b="1" dirty="0" smtClean="0">
              <a:solidFill>
                <a:srgbClr val="00B05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62200" y="1676400"/>
            <a:ext cx="449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VRAI OU FAUX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400800" y="2733018"/>
            <a:ext cx="228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       </a:t>
            </a:r>
            <a:r>
              <a:rPr lang="en-US" sz="3600" b="1" dirty="0" smtClean="0">
                <a:solidFill>
                  <a:prstClr val="black"/>
                </a:solidFill>
              </a:rPr>
              <a:t>V      F</a:t>
            </a:r>
            <a:endParaRPr lang="en-US" sz="3600" dirty="0"/>
          </a:p>
        </p:txBody>
      </p:sp>
      <p:sp>
        <p:nvSpPr>
          <p:cNvPr id="14" name="Rectangle 13"/>
          <p:cNvSpPr/>
          <p:nvPr/>
        </p:nvSpPr>
        <p:spPr>
          <a:xfrm>
            <a:off x="70104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5" name="Rectangle 14"/>
          <p:cNvSpPr/>
          <p:nvPr/>
        </p:nvSpPr>
        <p:spPr>
          <a:xfrm>
            <a:off x="79248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6" name="Rectangle 15"/>
          <p:cNvSpPr/>
          <p:nvPr/>
        </p:nvSpPr>
        <p:spPr>
          <a:xfrm>
            <a:off x="70104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7" name="Rectangle 16"/>
          <p:cNvSpPr/>
          <p:nvPr/>
        </p:nvSpPr>
        <p:spPr>
          <a:xfrm>
            <a:off x="79248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19" name="Rectangle 18"/>
          <p:cNvSpPr/>
          <p:nvPr/>
        </p:nvSpPr>
        <p:spPr>
          <a:xfrm>
            <a:off x="70104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0" name="Rectangle 19"/>
          <p:cNvSpPr/>
          <p:nvPr/>
        </p:nvSpPr>
        <p:spPr>
          <a:xfrm>
            <a:off x="70104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1" name="Rectangle 20"/>
          <p:cNvSpPr/>
          <p:nvPr/>
        </p:nvSpPr>
        <p:spPr>
          <a:xfrm>
            <a:off x="7924800" y="3886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2" name="Rectangle 21"/>
          <p:cNvSpPr/>
          <p:nvPr/>
        </p:nvSpPr>
        <p:spPr>
          <a:xfrm>
            <a:off x="79248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3" name="Rectangle 22"/>
          <p:cNvSpPr/>
          <p:nvPr/>
        </p:nvSpPr>
        <p:spPr>
          <a:xfrm>
            <a:off x="7010400" y="3352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4" name="Rectangle 23"/>
          <p:cNvSpPr/>
          <p:nvPr/>
        </p:nvSpPr>
        <p:spPr>
          <a:xfrm>
            <a:off x="7924800" y="5410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 flipH="1">
            <a:off x="2438400" y="5943600"/>
            <a:ext cx="1600200" cy="381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4. des poivrons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990600" y="3429000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endParaRPr lang="en-US" dirty="0" smtClean="0"/>
          </a:p>
        </p:txBody>
      </p:sp>
      <p:sp>
        <p:nvSpPr>
          <p:cNvPr id="37892" name="AutoShape 4" descr="Coloriage yaourt à imprimer gratuite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28800" y="6324600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3077" name="AutoShape 5" descr="Résultat de recherche d'images pour &quot;bouteille sirop medicame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9" name="AutoShape 7" descr="Médecine Bouteille. Sirop Flacon De Médicament. Bouteille De Pilules.  Bouteille De Capsule. Clip Art Libres De Droits , Vecteurs Et Illustration.  Image 41124504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Picture 5" descr="C:\Users\user\Desktop\download (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200400"/>
            <a:ext cx="1924050" cy="1219200"/>
          </a:xfrm>
          <a:prstGeom prst="rect">
            <a:avLst/>
          </a:prstGeom>
          <a:noFill/>
        </p:spPr>
      </p:pic>
      <p:pic>
        <p:nvPicPr>
          <p:cNvPr id="40" name="Picture 6" descr="C:\Users\user\Desktop\download (8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257800"/>
            <a:ext cx="1762125" cy="1171575"/>
          </a:xfrm>
          <a:prstGeom prst="rect">
            <a:avLst/>
          </a:prstGeom>
          <a:noFill/>
        </p:spPr>
      </p:pic>
      <p:sp>
        <p:nvSpPr>
          <p:cNvPr id="44" name="Subtitle 2"/>
          <p:cNvSpPr txBox="1">
            <a:spLocks/>
          </p:cNvSpPr>
          <p:nvPr/>
        </p:nvSpPr>
        <p:spPr>
          <a:xfrm>
            <a:off x="304800" y="2209800"/>
            <a:ext cx="2286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 smtClean="0"/>
              <a:t>      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982200" y="6488668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5- des  aspirines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09600" y="2819400"/>
            <a:ext cx="190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1.des </a:t>
            </a:r>
            <a:r>
              <a:rPr lang="en-US" dirty="0" err="1" smtClean="0"/>
              <a:t>parfums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685800" y="6324600"/>
            <a:ext cx="129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5.des </a:t>
            </a:r>
            <a:r>
              <a:rPr lang="en-US" dirty="0" err="1" smtClean="0"/>
              <a:t>oeufs</a:t>
            </a:r>
            <a:endParaRPr lang="en-US" dirty="0"/>
          </a:p>
        </p:txBody>
      </p:sp>
      <p:pic>
        <p:nvPicPr>
          <p:cNvPr id="41" name="Picture 3" descr="C:\Users\user\Desktop\download (25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152400"/>
            <a:ext cx="1847850" cy="2476500"/>
          </a:xfrm>
          <a:prstGeom prst="rect">
            <a:avLst/>
          </a:prstGeom>
          <a:noFill/>
        </p:spPr>
      </p:pic>
      <p:sp>
        <p:nvSpPr>
          <p:cNvPr id="33" name="Rectangle 32"/>
          <p:cNvSpPr/>
          <p:nvPr/>
        </p:nvSpPr>
        <p:spPr>
          <a:xfrm>
            <a:off x="2743200" y="3886200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2. du </a:t>
            </a:r>
            <a:r>
              <a:rPr lang="en-US" dirty="0" err="1" smtClean="0"/>
              <a:t>lait</a:t>
            </a:r>
            <a:endParaRPr lang="en-US" dirty="0"/>
          </a:p>
        </p:txBody>
      </p:sp>
      <p:pic>
        <p:nvPicPr>
          <p:cNvPr id="39" name="Picture 3" descr="C:\Users\user\Desktop\depositphotos_17862715-stock-photo-bell-pepper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81200" y="4343400"/>
            <a:ext cx="1676400" cy="1709738"/>
          </a:xfrm>
          <a:prstGeom prst="rect">
            <a:avLst/>
          </a:prstGeom>
          <a:noFill/>
        </p:spPr>
      </p:pic>
      <p:pic>
        <p:nvPicPr>
          <p:cNvPr id="43" name="Picture 5" descr="C:\Users\user\Desktop\download (14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3400" y="1600200"/>
            <a:ext cx="1838325" cy="1219200"/>
          </a:xfrm>
          <a:prstGeom prst="rect">
            <a:avLst/>
          </a:prstGeom>
          <a:noFill/>
        </p:spPr>
      </p:pic>
      <p:pic>
        <p:nvPicPr>
          <p:cNvPr id="48" name="Picture 2" descr="C:\Users\user\Desktop\laiterie\download (6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09800" y="2286000"/>
            <a:ext cx="1447800" cy="16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18473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457201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 la boucherie , chez  le boucher, la bouchère                               Nous achetons :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2971801"/>
            <a:ext cx="243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1- du poulet</a:t>
            </a:r>
            <a:endParaRPr lang="fr-FR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2" name="Picture 6" descr="C:\Users\user\Desktop\episri\download (2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1524000"/>
            <a:ext cx="1371600" cy="13716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304800" y="6096000"/>
            <a:ext cx="403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5 - des boulettes de viande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228600" y="4419600"/>
            <a:ext cx="2008254" cy="457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 3-du jambon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3886200" y="2819400"/>
            <a:ext cx="228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    2- un </a:t>
            </a:r>
            <a:r>
              <a:rPr lang="fr-FR" sz="2400" dirty="0" err="1" smtClean="0"/>
              <a:t>cola-cola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2438400" y="4572000"/>
            <a:ext cx="2514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prstClr val="black"/>
                </a:solidFill>
              </a:rPr>
              <a:t>4 - des saucisses</a:t>
            </a:r>
            <a:endParaRPr lang="en-US" sz="2400" dirty="0"/>
          </a:p>
        </p:txBody>
      </p:sp>
      <p:sp>
        <p:nvSpPr>
          <p:cNvPr id="26" name="Rectangle 25"/>
          <p:cNvSpPr/>
          <p:nvPr/>
        </p:nvSpPr>
        <p:spPr>
          <a:xfrm>
            <a:off x="7924800" y="6172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7" name="Rectangle 26"/>
          <p:cNvSpPr/>
          <p:nvPr/>
        </p:nvSpPr>
        <p:spPr>
          <a:xfrm>
            <a:off x="7924800" y="5486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>
            <a:off x="7924800" y="4648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9" name="Rectangle 28"/>
          <p:cNvSpPr/>
          <p:nvPr/>
        </p:nvSpPr>
        <p:spPr>
          <a:xfrm>
            <a:off x="7848600" y="3962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0" name="Rectangle 29"/>
          <p:cNvSpPr/>
          <p:nvPr/>
        </p:nvSpPr>
        <p:spPr>
          <a:xfrm>
            <a:off x="6172200" y="6172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1" name="Rectangle 30"/>
          <p:cNvSpPr/>
          <p:nvPr/>
        </p:nvSpPr>
        <p:spPr>
          <a:xfrm>
            <a:off x="6172200" y="5486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2" name="Rectangle 31"/>
          <p:cNvSpPr/>
          <p:nvPr/>
        </p:nvSpPr>
        <p:spPr>
          <a:xfrm>
            <a:off x="6172200" y="4724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3" name="Rectangle 32"/>
          <p:cNvSpPr/>
          <p:nvPr/>
        </p:nvSpPr>
        <p:spPr>
          <a:xfrm>
            <a:off x="6172200" y="3962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4" name="Rectangle 33"/>
          <p:cNvSpPr/>
          <p:nvPr/>
        </p:nvSpPr>
        <p:spPr>
          <a:xfrm>
            <a:off x="7848600" y="3200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5" name="Rectangle 34"/>
          <p:cNvSpPr/>
          <p:nvPr/>
        </p:nvSpPr>
        <p:spPr>
          <a:xfrm>
            <a:off x="6172200" y="3200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6" name="Rectangle 35"/>
          <p:cNvSpPr/>
          <p:nvPr/>
        </p:nvSpPr>
        <p:spPr>
          <a:xfrm>
            <a:off x="6096000" y="1905000"/>
            <a:ext cx="2362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</a:t>
            </a:r>
            <a:r>
              <a:rPr lang="fr-FR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             F</a:t>
            </a:r>
            <a:r>
              <a:rPr lang="fr-FR" sz="28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lang="fr-FR" sz="28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493203" y="1676400"/>
            <a:ext cx="27645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VRAI ou FAUX</a:t>
            </a:r>
            <a:endParaRPr lang="fr-FR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8" name="Picture 4" descr="C:\Users\user\Desktop\boucherie\images (1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3657600"/>
            <a:ext cx="2286000" cy="914400"/>
          </a:xfrm>
          <a:prstGeom prst="rect">
            <a:avLst/>
          </a:prstGeom>
          <a:noFill/>
        </p:spPr>
      </p:pic>
      <p:pic>
        <p:nvPicPr>
          <p:cNvPr id="36869" name="Picture 5" descr="C:\Users\user\Desktop\illustration-dessin-anime-boucher_1284-155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228600"/>
            <a:ext cx="2895600" cy="1905000"/>
          </a:xfrm>
          <a:prstGeom prst="rect">
            <a:avLst/>
          </a:prstGeom>
          <a:noFill/>
        </p:spPr>
      </p:pic>
      <p:pic>
        <p:nvPicPr>
          <p:cNvPr id="1026" name="Picture 2" descr="C:\Users\user\Desktop\download (19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1676400"/>
            <a:ext cx="2209800" cy="1238250"/>
          </a:xfrm>
          <a:prstGeom prst="rect">
            <a:avLst/>
          </a:prstGeom>
          <a:noFill/>
        </p:spPr>
      </p:pic>
      <p:pic>
        <p:nvPicPr>
          <p:cNvPr id="2050" name="Picture 2" descr="C:\Users\user\Desktop\images (10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4953000"/>
            <a:ext cx="1352550" cy="1238250"/>
          </a:xfrm>
          <a:prstGeom prst="rect">
            <a:avLst/>
          </a:prstGeom>
          <a:noFill/>
        </p:spPr>
      </p:pic>
      <p:pic>
        <p:nvPicPr>
          <p:cNvPr id="2052" name="Picture 4" descr="C:\Users\user\Desktop\download (30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" y="3505200"/>
            <a:ext cx="1857375" cy="91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18473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533400"/>
            <a:ext cx="701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 la poissonnerie , chez  le poissonnier, poissonnière                               Nous achetons :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2819400"/>
            <a:ext cx="2743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1- des crevettes</a:t>
            </a:r>
            <a:endParaRPr lang="fr-FR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2" name="Picture 6" descr="C:\Users\user\Desktop\episri\download (2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4267200"/>
            <a:ext cx="1371600" cy="10668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381000" y="6096000"/>
            <a:ext cx="2743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5 – une anguille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609600" y="4495800"/>
            <a:ext cx="2010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3-des sardines 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3429000" y="5486400"/>
            <a:ext cx="228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    4-du coca-cola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2743200" y="3429000"/>
            <a:ext cx="2514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prstClr val="black"/>
                </a:solidFill>
              </a:rPr>
              <a:t>2 - des rougets</a:t>
            </a:r>
            <a:endParaRPr lang="en-US" sz="2400" dirty="0"/>
          </a:p>
        </p:txBody>
      </p:sp>
      <p:sp>
        <p:nvSpPr>
          <p:cNvPr id="27" name="Rectangle 26"/>
          <p:cNvSpPr/>
          <p:nvPr/>
        </p:nvSpPr>
        <p:spPr>
          <a:xfrm>
            <a:off x="7772400" y="5486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>
            <a:off x="77724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9" name="Rectangle 28"/>
          <p:cNvSpPr/>
          <p:nvPr/>
        </p:nvSpPr>
        <p:spPr>
          <a:xfrm>
            <a:off x="77724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0" name="Rectangle 29"/>
          <p:cNvSpPr/>
          <p:nvPr/>
        </p:nvSpPr>
        <p:spPr>
          <a:xfrm>
            <a:off x="6172200" y="6019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1" name="Rectangle 30"/>
          <p:cNvSpPr/>
          <p:nvPr/>
        </p:nvSpPr>
        <p:spPr>
          <a:xfrm>
            <a:off x="6172200" y="5486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2" name="Rectangle 31"/>
          <p:cNvSpPr/>
          <p:nvPr/>
        </p:nvSpPr>
        <p:spPr>
          <a:xfrm>
            <a:off x="6172200" y="4953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3" name="Rectangle 32"/>
          <p:cNvSpPr/>
          <p:nvPr/>
        </p:nvSpPr>
        <p:spPr>
          <a:xfrm>
            <a:off x="6172200" y="3962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4" name="Rectangle 33"/>
          <p:cNvSpPr/>
          <p:nvPr/>
        </p:nvSpPr>
        <p:spPr>
          <a:xfrm>
            <a:off x="7772400" y="3962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5" name="Rectangle 34"/>
          <p:cNvSpPr/>
          <p:nvPr/>
        </p:nvSpPr>
        <p:spPr>
          <a:xfrm>
            <a:off x="6172200" y="4495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6" name="Rectangle 35"/>
          <p:cNvSpPr/>
          <p:nvPr/>
        </p:nvSpPr>
        <p:spPr>
          <a:xfrm>
            <a:off x="5943600" y="2590800"/>
            <a:ext cx="2362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</a:t>
            </a:r>
            <a:r>
              <a:rPr lang="fr-FR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              F</a:t>
            </a:r>
            <a:r>
              <a:rPr lang="fr-FR" sz="3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lang="fr-FR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493203" y="1676400"/>
            <a:ext cx="27645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VRAI ou FAUX</a:t>
            </a:r>
            <a:endParaRPr lang="fr-FR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C:\Users\user\Desktop\download (2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371600"/>
            <a:ext cx="1771650" cy="1447800"/>
          </a:xfrm>
          <a:prstGeom prst="rect">
            <a:avLst/>
          </a:prstGeom>
          <a:noFill/>
        </p:spPr>
      </p:pic>
      <p:pic>
        <p:nvPicPr>
          <p:cNvPr id="9219" name="Picture 3" descr="C:\Users\user\Desktop\download (29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4953000"/>
            <a:ext cx="2247900" cy="1190625"/>
          </a:xfrm>
          <a:prstGeom prst="rect">
            <a:avLst/>
          </a:prstGeom>
          <a:noFill/>
        </p:spPr>
      </p:pic>
      <p:pic>
        <p:nvPicPr>
          <p:cNvPr id="9220" name="Picture 4" descr="C:\Users\user\Desktop\download (26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3352800"/>
            <a:ext cx="1638300" cy="1219200"/>
          </a:xfrm>
          <a:prstGeom prst="rect">
            <a:avLst/>
          </a:prstGeom>
          <a:noFill/>
        </p:spPr>
      </p:pic>
      <p:pic>
        <p:nvPicPr>
          <p:cNvPr id="38" name="Picture 5" descr="C:\Users\user\Links\Rouget-Barbet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62200" y="2133600"/>
            <a:ext cx="2895600" cy="1143000"/>
          </a:xfrm>
          <a:prstGeom prst="rect">
            <a:avLst/>
          </a:prstGeom>
          <a:noFill/>
        </p:spPr>
      </p:pic>
      <p:pic>
        <p:nvPicPr>
          <p:cNvPr id="9223" name="Picture 7" descr="C:\Users\user\Desktop\download (8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86600" y="228600"/>
            <a:ext cx="1790700" cy="2438400"/>
          </a:xfrm>
          <a:prstGeom prst="rect">
            <a:avLst/>
          </a:prstGeom>
          <a:noFill/>
        </p:spPr>
      </p:pic>
      <p:sp>
        <p:nvSpPr>
          <p:cNvPr id="39" name="Rectangle 38"/>
          <p:cNvSpPr/>
          <p:nvPr/>
        </p:nvSpPr>
        <p:spPr>
          <a:xfrm>
            <a:off x="7772400" y="6019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18473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457201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 la </a:t>
            </a:r>
            <a:r>
              <a:rPr lang="fr-FR" sz="2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poissonerie</a:t>
            </a: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, chez  le poissonnier,                                                la </a:t>
            </a:r>
            <a:r>
              <a:rPr lang="fr-FR" sz="2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la</a:t>
            </a: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poisonnière</a:t>
            </a: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Nous achetons :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3124200"/>
            <a:ext cx="243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1- des sardines</a:t>
            </a:r>
            <a:endParaRPr lang="fr-FR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6096000"/>
            <a:ext cx="403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 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609600" y="4343400"/>
            <a:ext cx="2010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/>
              <a:t>3-de la viande 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2590800" y="5715000"/>
            <a:ext cx="259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    4-des crevettes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2895600" y="3429000"/>
            <a:ext cx="2514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prstClr val="black"/>
                </a:solidFill>
              </a:rPr>
              <a:t>2 - une anguille</a:t>
            </a:r>
            <a:endParaRPr lang="en-US" sz="2400" dirty="0"/>
          </a:p>
        </p:txBody>
      </p:sp>
      <p:sp>
        <p:nvSpPr>
          <p:cNvPr id="26" name="Rectangle 25"/>
          <p:cNvSpPr/>
          <p:nvPr/>
        </p:nvSpPr>
        <p:spPr>
          <a:xfrm>
            <a:off x="7848600" y="6096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>
            <a:off x="7848600" y="5638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9" name="Rectangle 28"/>
          <p:cNvSpPr/>
          <p:nvPr/>
        </p:nvSpPr>
        <p:spPr>
          <a:xfrm>
            <a:off x="7848600" y="5257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0" name="Rectangle 29"/>
          <p:cNvSpPr/>
          <p:nvPr/>
        </p:nvSpPr>
        <p:spPr>
          <a:xfrm>
            <a:off x="6172200" y="6172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1" name="Rectangle 30"/>
          <p:cNvSpPr/>
          <p:nvPr/>
        </p:nvSpPr>
        <p:spPr>
          <a:xfrm>
            <a:off x="6172200" y="57150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2" name="Rectangle 31"/>
          <p:cNvSpPr/>
          <p:nvPr/>
        </p:nvSpPr>
        <p:spPr>
          <a:xfrm>
            <a:off x="6172200" y="5257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3" name="Rectangle 32"/>
          <p:cNvSpPr/>
          <p:nvPr/>
        </p:nvSpPr>
        <p:spPr>
          <a:xfrm>
            <a:off x="6172200" y="4876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4" name="Rectangle 33"/>
          <p:cNvSpPr/>
          <p:nvPr/>
        </p:nvSpPr>
        <p:spPr>
          <a:xfrm>
            <a:off x="7848600" y="4876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5" name="Rectangle 34"/>
          <p:cNvSpPr/>
          <p:nvPr/>
        </p:nvSpPr>
        <p:spPr>
          <a:xfrm>
            <a:off x="6172200" y="44196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6" name="Rectangle 35"/>
          <p:cNvSpPr/>
          <p:nvPr/>
        </p:nvSpPr>
        <p:spPr>
          <a:xfrm>
            <a:off x="6172200" y="3505200"/>
            <a:ext cx="228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</a:t>
            </a:r>
            <a:r>
              <a:rPr lang="fr-FR" sz="36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F  </a:t>
            </a:r>
            <a:endParaRPr lang="fr-FR" sz="3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user\Desktop\boucherie\download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3581400"/>
            <a:ext cx="1828800" cy="762000"/>
          </a:xfrm>
          <a:prstGeom prst="rect">
            <a:avLst/>
          </a:prstGeom>
          <a:noFill/>
        </p:spPr>
      </p:pic>
      <p:sp>
        <p:nvSpPr>
          <p:cNvPr id="37" name="Rectangle 36"/>
          <p:cNvSpPr/>
          <p:nvPr/>
        </p:nvSpPr>
        <p:spPr>
          <a:xfrm>
            <a:off x="2493203" y="1676400"/>
            <a:ext cx="27645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VRAI ou FAUX</a:t>
            </a:r>
            <a:endParaRPr lang="fr-FR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C:\Users\user\Desktop\download (27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4038600"/>
            <a:ext cx="1771650" cy="1771650"/>
          </a:xfrm>
          <a:prstGeom prst="rect">
            <a:avLst/>
          </a:prstGeom>
          <a:noFill/>
        </p:spPr>
      </p:pic>
      <p:pic>
        <p:nvPicPr>
          <p:cNvPr id="10243" name="Picture 3" descr="C:\Users\user\Desktop\download (29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2209800"/>
            <a:ext cx="2247900" cy="1190625"/>
          </a:xfrm>
          <a:prstGeom prst="rect">
            <a:avLst/>
          </a:prstGeom>
          <a:noFill/>
        </p:spPr>
      </p:pic>
      <p:pic>
        <p:nvPicPr>
          <p:cNvPr id="10244" name="Picture 4" descr="C:\Users\user\Desktop\download (26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600200"/>
            <a:ext cx="1638300" cy="1238250"/>
          </a:xfrm>
          <a:prstGeom prst="rect">
            <a:avLst/>
          </a:prstGeom>
          <a:noFill/>
        </p:spPr>
      </p:pic>
      <p:pic>
        <p:nvPicPr>
          <p:cNvPr id="10245" name="Picture 5" descr="C:\Users\user\Links\Rouget-Barbet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800600"/>
            <a:ext cx="2895600" cy="1219200"/>
          </a:xfrm>
          <a:prstGeom prst="rect">
            <a:avLst/>
          </a:prstGeom>
          <a:noFill/>
        </p:spPr>
      </p:pic>
      <p:sp>
        <p:nvSpPr>
          <p:cNvPr id="38" name="Rectangle 37"/>
          <p:cNvSpPr/>
          <p:nvPr/>
        </p:nvSpPr>
        <p:spPr>
          <a:xfrm>
            <a:off x="152400" y="6019800"/>
            <a:ext cx="259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    4-des rougets</a:t>
            </a:r>
            <a:endParaRPr lang="en-US" sz="2400" dirty="0"/>
          </a:p>
        </p:txBody>
      </p:sp>
      <p:pic>
        <p:nvPicPr>
          <p:cNvPr id="39" name="Picture 5" descr="C:\Users\user\Links\Rouget-Barbet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" y="4953000"/>
            <a:ext cx="2895600" cy="1143000"/>
          </a:xfrm>
          <a:prstGeom prst="rect">
            <a:avLst/>
          </a:prstGeom>
          <a:noFill/>
        </p:spPr>
      </p:pic>
      <p:pic>
        <p:nvPicPr>
          <p:cNvPr id="40" name="Picture 5" descr="C:\Users\user\Links\Rouget-Barbet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953000"/>
            <a:ext cx="2895600" cy="1143000"/>
          </a:xfrm>
          <a:prstGeom prst="rect">
            <a:avLst/>
          </a:prstGeom>
          <a:noFill/>
        </p:spPr>
      </p:pic>
      <p:pic>
        <p:nvPicPr>
          <p:cNvPr id="41" name="Picture 5" descr="C:\Users\user\Links\Rouget-Barbet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800600"/>
            <a:ext cx="2895600" cy="1143000"/>
          </a:xfrm>
          <a:prstGeom prst="rect">
            <a:avLst/>
          </a:prstGeom>
          <a:noFill/>
        </p:spPr>
      </p:pic>
      <p:pic>
        <p:nvPicPr>
          <p:cNvPr id="44" name="Picture 7" descr="C:\Users\user\Desktop\download (8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58000" y="228600"/>
            <a:ext cx="1943100" cy="2971800"/>
          </a:xfrm>
          <a:prstGeom prst="rect">
            <a:avLst/>
          </a:prstGeom>
          <a:noFill/>
        </p:spPr>
      </p:pic>
      <p:sp>
        <p:nvSpPr>
          <p:cNvPr id="46" name="Rectangle 45"/>
          <p:cNvSpPr/>
          <p:nvPr/>
        </p:nvSpPr>
        <p:spPr>
          <a:xfrm>
            <a:off x="7848600" y="44958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Dossier 4</a:t>
            </a:r>
            <a:br>
              <a:rPr lang="en-US" b="1" dirty="0" smtClean="0"/>
            </a:br>
            <a:r>
              <a:rPr lang="en-US" b="1" dirty="0" smtClean="0">
                <a:solidFill>
                  <a:srgbClr val="FF0000"/>
                </a:solidFill>
              </a:rPr>
              <a:t>LE MARCHÉ</a:t>
            </a:r>
            <a:endParaRPr lang="en-US" dirty="0"/>
          </a:p>
        </p:txBody>
      </p:sp>
      <p:pic>
        <p:nvPicPr>
          <p:cNvPr id="1027" name="Picture 3" descr="C:\Users\user\Desktop\market-food-stall-full-groceries-products_169241-75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5800" y="1981200"/>
            <a:ext cx="7543800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Dossier 4</a:t>
            </a:r>
            <a:br>
              <a:rPr lang="en-US" b="1" dirty="0" smtClean="0"/>
            </a:br>
            <a:r>
              <a:rPr lang="en-US" b="1" dirty="0" smtClean="0">
                <a:solidFill>
                  <a:srgbClr val="FF0000"/>
                </a:solidFill>
              </a:rPr>
              <a:t>LE MARCHÉ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Le vocabulaire du marché.</a:t>
            </a:r>
          </a:p>
          <a:p>
            <a:pPr>
              <a:buNone/>
            </a:pPr>
            <a:r>
              <a:rPr lang="fr-FR" dirty="0" smtClean="0"/>
              <a:t>Magasins,  vendeurs et vendeuses </a:t>
            </a:r>
          </a:p>
          <a:p>
            <a:pPr>
              <a:buNone/>
            </a:pPr>
            <a:r>
              <a:rPr lang="fr-FR" dirty="0" smtClean="0"/>
              <a:t>Magasins et articles du quotidien.</a:t>
            </a:r>
          </a:p>
          <a:p>
            <a:pPr>
              <a:buNone/>
            </a:pPr>
            <a:r>
              <a:rPr lang="fr-FR" dirty="0" smtClean="0"/>
              <a:t>Le féminin de quelques noms de profession.</a:t>
            </a:r>
          </a:p>
          <a:p>
            <a:pPr>
              <a:buNone/>
            </a:pPr>
            <a:r>
              <a:rPr lang="fr-FR" dirty="0" smtClean="0"/>
              <a:t>Les articles – le genre et le nombre</a:t>
            </a:r>
          </a:p>
          <a:p>
            <a:pPr>
              <a:buNone/>
            </a:pPr>
            <a:r>
              <a:rPr lang="fr-FR" dirty="0" smtClean="0"/>
              <a:t>Les articles définis, indéfinis et partitifs</a:t>
            </a:r>
          </a:p>
          <a:p>
            <a:pPr>
              <a:buNone/>
            </a:pPr>
            <a:r>
              <a:rPr lang="fr-FR" dirty="0" smtClean="0"/>
              <a:t>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Résultat de recherche d'images pour &quot;chercher image gratuit sucr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0" name="AutoShape 6" descr="Résultat de recherche d'images pour &quot;chercher image gratuit sucr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2" name="AutoShape 8" descr="pochoir texte gratuit - Recherche Google | Pochoir, Silhouette caméo et  Sticker cuis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5" name="AutoShape 11" descr="Images Farine | Vecteurs, photos et PSD gratui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7" name="AutoShape 13" descr="Images Farine | Vecteurs, photos et PSD gratui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9" name="AutoShape 15" descr="Images Farine | Vecteurs, photos et PSD gratui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42" name="AutoShape 18" descr="Huile De Tournesol PNG Gratuit Telecharger | PNG Pl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Faire</a:t>
            </a:r>
            <a:r>
              <a:rPr kumimoji="0" lang="en-US" sz="40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 le  March</a:t>
            </a:r>
            <a:r>
              <a:rPr lang="en-US" sz="4000" b="1" dirty="0" smtClean="0">
                <a:solidFill>
                  <a:srgbClr val="FF0000"/>
                </a:solidFill>
              </a:rPr>
              <a:t>é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4" descr="C:\Users\user\Desktop\91311466-famille-faire-des-achats-dans-le-supermarché-vecteur-pl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447800"/>
            <a:ext cx="79248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Faire  les courses</a:t>
            </a:r>
          </a:p>
        </p:txBody>
      </p:sp>
      <p:pic>
        <p:nvPicPr>
          <p:cNvPr id="2050" name="Picture 2" descr="C:\Users\user\Desktop\69882776-famille-heureuse-avec-des-achats-père-mère-fils-et-fille-tiennent-des-sacs-et-des-cadeaux-grande-vente-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47800"/>
            <a:ext cx="86868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Résultat de recherche d'images pour &quot;chercher image gratuit sucr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0" name="AutoShape 6" descr="Résultat de recherche d'images pour &quot;chercher image gratuit sucr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2" name="AutoShape 8" descr="pochoir texte gratuit - Recherche Google | Pochoir, Silhouette caméo et  Sticker cuis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33" name="Picture 9" descr="C:\Users\user\Desktop\sheq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5181600"/>
            <a:ext cx="1865376" cy="1399032"/>
          </a:xfrm>
          <a:prstGeom prst="rect">
            <a:avLst/>
          </a:prstGeom>
          <a:noFill/>
        </p:spPr>
      </p:pic>
      <p:sp>
        <p:nvSpPr>
          <p:cNvPr id="1035" name="AutoShape 11" descr="Images Farine | Vecteurs, photos et PSD gratui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7" name="AutoShape 13" descr="Images Farine | Vecteurs, photos et PSD gratui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9" name="AutoShape 15" descr="Images Farine | Vecteurs, photos et PSD gratui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40" name="Picture 16" descr="C:\Users\user\Desktop\download (10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5181600"/>
            <a:ext cx="1904999" cy="1447800"/>
          </a:xfrm>
          <a:prstGeom prst="rect">
            <a:avLst/>
          </a:prstGeom>
          <a:noFill/>
        </p:spPr>
      </p:pic>
      <p:sp>
        <p:nvSpPr>
          <p:cNvPr id="1042" name="AutoShape 18" descr="Huile De Tournesol PNG Gratuit Telecharger | PNG Pl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43" name="Picture 19" descr="C:\Users\user\Desktop\download (20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4419600"/>
            <a:ext cx="1524000" cy="2209800"/>
          </a:xfrm>
          <a:prstGeom prst="rect">
            <a:avLst/>
          </a:prstGeom>
          <a:noFill/>
        </p:spPr>
      </p:pic>
      <p:pic>
        <p:nvPicPr>
          <p:cNvPr id="1045" name="Picture 21" descr="C:\Users\user\Desktop\lesachats\images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685800"/>
            <a:ext cx="6553200" cy="2209800"/>
          </a:xfrm>
          <a:prstGeom prst="rect">
            <a:avLst/>
          </a:prstGeom>
          <a:noFill/>
        </p:spPr>
      </p:pic>
      <p:pic>
        <p:nvPicPr>
          <p:cNvPr id="1046" name="Picture 22" descr="C:\Users\user\Desktop\unnamed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05400" y="4953000"/>
            <a:ext cx="1981200" cy="1600200"/>
          </a:xfrm>
          <a:prstGeom prst="rect">
            <a:avLst/>
          </a:prstGeom>
          <a:noFill/>
        </p:spPr>
      </p:pic>
      <p:pic>
        <p:nvPicPr>
          <p:cNvPr id="1048" name="Picture 24" descr="C:\Users\user\Desktop\download (30) - Copy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86600" y="5029200"/>
            <a:ext cx="1676400" cy="1533525"/>
          </a:xfrm>
          <a:prstGeom prst="rect">
            <a:avLst/>
          </a:prstGeom>
          <a:noFill/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3124200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 l’ épicerie j’achète  du sucre, du riz, de l’huile</a:t>
            </a: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du sel, du poivre             </a:t>
            </a:r>
            <a:r>
              <a:rPr kumimoji="0" lang="fr-FR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baseline="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de la farine,</a:t>
            </a: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des p</a:t>
            </a:r>
            <a:r>
              <a:rPr lang="fr-FR" sz="2400" b="1" dirty="0" smtClean="0"/>
              <a:t>â</a:t>
            </a: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tes,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du caf</a:t>
            </a: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é,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du</a:t>
            </a:r>
            <a:r>
              <a:rPr kumimoji="0" lang="fr-FR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th</a:t>
            </a: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é,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du vin,</a:t>
            </a:r>
            <a:r>
              <a:rPr kumimoji="0" lang="fr-FR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de la bi</a:t>
            </a:r>
            <a:r>
              <a:rPr lang="fr-FR" sz="2400" b="1" dirty="0" smtClean="0"/>
              <a:t>è</a:t>
            </a:r>
            <a:r>
              <a:rPr kumimoji="0" lang="fr-FR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re et</a:t>
            </a: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de l’eau.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Faites des phrases avec les noms des articles que vous voyez sur les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images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. 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 l’ </a:t>
            </a: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épicerie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0" y="152400"/>
            <a:ext cx="30052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 L’ </a:t>
            </a:r>
            <a:r>
              <a:rPr lang="fr-FR" sz="32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ÉPICERIE</a:t>
            </a:r>
            <a:endParaRPr lang="en-US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81000" y="671156"/>
            <a:ext cx="8382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4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Arla</a:t>
            </a:r>
            <a:r>
              <a:rPr lang="fr-FR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vous demande de l’aide; elle veut </a:t>
            </a:r>
            <a:r>
              <a:rPr lang="fr-F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préparer un cadeau surprise  </a:t>
            </a:r>
            <a:r>
              <a:rPr lang="fr-F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pour  </a:t>
            </a:r>
            <a:r>
              <a:rPr lang="fr-F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sa maman. D</a:t>
            </a:r>
            <a:r>
              <a:rPr lang="fr-FR" sz="2400" dirty="0" smtClean="0"/>
              <a:t>ites –lui ce qu’il faut acheter à l’é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picerie, chez l’</a:t>
            </a:r>
            <a:r>
              <a:rPr lang="fr-FR" sz="2400" dirty="0" smtClean="0"/>
              <a:t> é</a:t>
            </a:r>
            <a:r>
              <a:rPr lang="fr-F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picier pour </a:t>
            </a:r>
            <a:r>
              <a:rPr lang="fr-F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un simple </a:t>
            </a:r>
            <a:r>
              <a:rPr lang="fr-F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gâteau, facile à faire</a:t>
            </a:r>
            <a:r>
              <a:rPr lang="fr-FR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C:\Users\user\Desktop\episri\download (10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3429000"/>
            <a:ext cx="2009775" cy="1143000"/>
          </a:xfrm>
          <a:prstGeom prst="rect">
            <a:avLst/>
          </a:prstGeom>
          <a:noFill/>
        </p:spPr>
      </p:pic>
      <p:pic>
        <p:nvPicPr>
          <p:cNvPr id="21507" name="Picture 3" descr="C:\Users\user\Desktop\episri\download (3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057400"/>
            <a:ext cx="1457325" cy="1905000"/>
          </a:xfrm>
          <a:prstGeom prst="rect">
            <a:avLst/>
          </a:prstGeom>
          <a:noFill/>
        </p:spPr>
      </p:pic>
      <p:pic>
        <p:nvPicPr>
          <p:cNvPr id="21509" name="Picture 5" descr="C:\Users\user\Desktop\episri\download (6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5105400"/>
            <a:ext cx="2257425" cy="1295400"/>
          </a:xfrm>
          <a:prstGeom prst="rect">
            <a:avLst/>
          </a:prstGeom>
          <a:noFill/>
        </p:spPr>
      </p:pic>
      <p:pic>
        <p:nvPicPr>
          <p:cNvPr id="21510" name="Picture 6" descr="C:\Users\user\Desktop\episri\download (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72200" y="2362200"/>
            <a:ext cx="2619375" cy="838199"/>
          </a:xfrm>
          <a:prstGeom prst="rect">
            <a:avLst/>
          </a:prstGeom>
          <a:noFill/>
        </p:spPr>
      </p:pic>
      <p:pic>
        <p:nvPicPr>
          <p:cNvPr id="21511" name="Picture 7" descr="C:\Users\user\Desktop\download (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62400" y="4495800"/>
            <a:ext cx="2581275" cy="123825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711200" y="2209800"/>
            <a:ext cx="279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de la farine</a:t>
            </a:r>
            <a:endParaRPr lang="en-US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de l’huile d’olives</a:t>
            </a:r>
            <a:endParaRPr lang="en-US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solidFill>
                <a:prstClr val="black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du miel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des noix</a:t>
            </a:r>
            <a:endParaRPr lang="en-US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solidFill>
                <a:prstClr val="black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du sucre </a:t>
            </a:r>
            <a:endParaRPr lang="fr-FR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124200" y="3352800"/>
            <a:ext cx="16764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>
            <a:off x="2514600" y="2590800"/>
            <a:ext cx="3657600" cy="16764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/>
          <p:nvPr/>
        </p:nvCxnSpPr>
        <p:spPr>
          <a:xfrm>
            <a:off x="1981200" y="4267200"/>
            <a:ext cx="4724400" cy="14478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/>
          <p:nvPr/>
        </p:nvCxnSpPr>
        <p:spPr>
          <a:xfrm flipV="1">
            <a:off x="2133600" y="3124200"/>
            <a:ext cx="4038600" cy="28194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18473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9458" name="Picture 2" descr="C:\Users\user\Desktop\episri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381000"/>
            <a:ext cx="2543175" cy="180022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133600" y="838200"/>
            <a:ext cx="39624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44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 </a:t>
            </a:r>
            <a:r>
              <a:rPr lang="fr-FR" sz="24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L’ÉPICERIE </a:t>
            </a: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on achète :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VRAI ou FAUX</a:t>
            </a:r>
            <a:endParaRPr lang="fr-FR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9" name="Picture 3" descr="C:\Users\user\Desktop\episri\download (2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81000"/>
            <a:ext cx="1581150" cy="2667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81000" y="3124200"/>
            <a:ext cx="137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1- du  vin</a:t>
            </a:r>
            <a:endParaRPr lang="fr-FR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1" name="Picture 5" descr="C:\Users\user\Desktop\episri\unname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5181600"/>
            <a:ext cx="1828800" cy="966787"/>
          </a:xfrm>
          <a:prstGeom prst="rect">
            <a:avLst/>
          </a:prstGeom>
          <a:noFill/>
        </p:spPr>
      </p:pic>
      <p:pic>
        <p:nvPicPr>
          <p:cNvPr id="19462" name="Picture 6" descr="C:\Users\user\Desktop\episri\download (25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3000" y="4114800"/>
            <a:ext cx="1371600" cy="1066800"/>
          </a:xfrm>
          <a:prstGeom prst="rect">
            <a:avLst/>
          </a:prstGeom>
          <a:noFill/>
        </p:spPr>
      </p:pic>
      <p:pic>
        <p:nvPicPr>
          <p:cNvPr id="19464" name="Picture 8" descr="C:\Users\user\Desktop\download (4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" y="4038600"/>
            <a:ext cx="1295400" cy="2143125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0" y="6172201"/>
            <a:ext cx="152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5 - du sel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1066800" y="5181600"/>
            <a:ext cx="2062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/>
              <a:t>3- du coca-cola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2590800" y="4800600"/>
            <a:ext cx="228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    2- de la viande 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2438400" y="6019800"/>
            <a:ext cx="182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prstClr val="black"/>
                </a:solidFill>
              </a:rPr>
              <a:t>  4 - du  riz</a:t>
            </a:r>
            <a:endParaRPr lang="en-US" sz="2400" dirty="0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34015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0"/>
            <a:ext cx="235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924800" y="6172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7" name="Rectangle 26"/>
          <p:cNvSpPr/>
          <p:nvPr/>
        </p:nvSpPr>
        <p:spPr>
          <a:xfrm>
            <a:off x="7924800" y="5486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8" name="Rectangle 27"/>
          <p:cNvSpPr/>
          <p:nvPr/>
        </p:nvSpPr>
        <p:spPr>
          <a:xfrm>
            <a:off x="7924800" y="4648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29" name="Rectangle 28"/>
          <p:cNvSpPr/>
          <p:nvPr/>
        </p:nvSpPr>
        <p:spPr>
          <a:xfrm>
            <a:off x="7848600" y="3962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0" name="Rectangle 29"/>
          <p:cNvSpPr/>
          <p:nvPr/>
        </p:nvSpPr>
        <p:spPr>
          <a:xfrm>
            <a:off x="6172200" y="61722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1" name="Rectangle 30"/>
          <p:cNvSpPr/>
          <p:nvPr/>
        </p:nvSpPr>
        <p:spPr>
          <a:xfrm>
            <a:off x="6172200" y="5486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2" name="Rectangle 31"/>
          <p:cNvSpPr/>
          <p:nvPr/>
        </p:nvSpPr>
        <p:spPr>
          <a:xfrm>
            <a:off x="6172200" y="4724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3" name="Rectangle 32"/>
          <p:cNvSpPr/>
          <p:nvPr/>
        </p:nvSpPr>
        <p:spPr>
          <a:xfrm>
            <a:off x="6172200" y="3962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4" name="Rectangle 33"/>
          <p:cNvSpPr/>
          <p:nvPr/>
        </p:nvSpPr>
        <p:spPr>
          <a:xfrm>
            <a:off x="7848600" y="3200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5" name="Rectangle 34"/>
          <p:cNvSpPr/>
          <p:nvPr/>
        </p:nvSpPr>
        <p:spPr>
          <a:xfrm>
            <a:off x="6172200" y="3200400"/>
            <a:ext cx="3810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/>
          </a:p>
        </p:txBody>
      </p:sp>
      <p:sp>
        <p:nvSpPr>
          <p:cNvPr id="36" name="Rectangle 35"/>
          <p:cNvSpPr/>
          <p:nvPr/>
        </p:nvSpPr>
        <p:spPr>
          <a:xfrm>
            <a:off x="3836317" y="2438401"/>
            <a:ext cx="4545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FFC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</a:t>
            </a:r>
            <a:r>
              <a:rPr lang="fr-FR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             F  </a:t>
            </a:r>
            <a:endParaRPr lang="fr-FR" sz="3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user\Desktop\boucherie\download (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71800" y="4114800"/>
            <a:ext cx="1828800" cy="76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863</Words>
  <Application>Microsoft Office PowerPoint</Application>
  <PresentationFormat>On-screen Show (4:3)</PresentationFormat>
  <Paragraphs>267</Paragraphs>
  <Slides>24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Presentation</vt:lpstr>
      <vt:lpstr>PowerPoint Presentation</vt:lpstr>
      <vt:lpstr>TABLE DE MATIERES</vt:lpstr>
      <vt:lpstr>Dossier 4 LE MARCHÉ</vt:lpstr>
      <vt:lpstr> Dossier 4 LE MARCHÉ</vt:lpstr>
      <vt:lpstr>PowerPoint Presentation</vt:lpstr>
      <vt:lpstr>Faire  les courses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acer_lpt</cp:lastModifiedBy>
  <cp:revision>96</cp:revision>
  <dcterms:created xsi:type="dcterms:W3CDTF">2020-09-05T19:03:38Z</dcterms:created>
  <dcterms:modified xsi:type="dcterms:W3CDTF">2020-09-26T09:58:59Z</dcterms:modified>
</cp:coreProperties>
</file>