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9" r:id="rId2"/>
    <p:sldId id="297" r:id="rId3"/>
    <p:sldId id="294" r:id="rId4"/>
    <p:sldId id="288" r:id="rId5"/>
    <p:sldId id="285" r:id="rId6"/>
    <p:sldId id="283" r:id="rId7"/>
    <p:sldId id="260" r:id="rId8"/>
    <p:sldId id="256" r:id="rId9"/>
    <p:sldId id="257" r:id="rId10"/>
    <p:sldId id="282" r:id="rId11"/>
    <p:sldId id="261" r:id="rId12"/>
    <p:sldId id="262" r:id="rId13"/>
    <p:sldId id="263" r:id="rId14"/>
    <p:sldId id="279" r:id="rId15"/>
    <p:sldId id="265" r:id="rId16"/>
    <p:sldId id="266" r:id="rId17"/>
    <p:sldId id="267" r:id="rId18"/>
    <p:sldId id="268" r:id="rId19"/>
    <p:sldId id="281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75" autoAdjust="0"/>
    <p:restoredTop sz="80435" autoAdjust="0"/>
  </p:normalViewPr>
  <p:slideViewPr>
    <p:cSldViewPr>
      <p:cViewPr varScale="1">
        <p:scale>
          <a:sx n="79" d="100"/>
          <a:sy n="79" d="100"/>
        </p:scale>
        <p:origin x="108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6" d="100"/>
          <a:sy n="36" d="100"/>
        </p:scale>
        <p:origin x="-1998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91C9A-0A5B-41AB-AD16-E4F02628C3C5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16CF-FE00-4120-869F-775CA31D5A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90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75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81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23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13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18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38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noProof="0" dirty="0" smtClean="0"/>
              <a:t>J’aime bien ça 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36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noProof="0" dirty="0" smtClean="0"/>
          </a:p>
          <a:p>
            <a:r>
              <a:rPr lang="fr-FR" noProof="0" dirty="0" smtClean="0"/>
              <a:t>A   a l  'école</a:t>
            </a:r>
            <a:r>
              <a:rPr lang="fr-FR" baseline="0" noProof="0" dirty="0" smtClean="0"/>
              <a:t> 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4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04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92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noProof="0" dirty="0" smtClean="0"/>
              <a:t> c’est super ca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12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noProof="0" dirty="0" smtClean="0"/>
              <a:t>A la télévision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738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dirty="0" smtClean="0"/>
              <a:t>l’écran du téléviseur.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61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noProof="0" dirty="0" smtClean="0"/>
              <a:t>a la télévision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16CF-FE00-4120-869F-775CA31D5A10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3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D411B-702B-4BEC-ACB1-018089A81987}" type="datetimeFigureOut">
              <a:rPr lang="en-US" smtClean="0"/>
              <a:pPr/>
              <a:t>9/26/2020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F5BC5-9BD6-425B-A0CA-0B79385CA9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PowerPoint_Presentation22.pptx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11" Type="http://schemas.openxmlformats.org/officeDocument/2006/relationships/package" Target="../embeddings/Microsoft_Office_PowerPoint_Presentation33.pptx"/><Relationship Id="rId5" Type="http://schemas.openxmlformats.org/officeDocument/2006/relationships/package" Target="../embeddings/Microsoft_Office_PowerPoint_Presentation11.pptx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286000" y="1714500"/>
          <a:ext cx="4570413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Presentation" r:id="rId5" imgW="4570533" imgH="3427427" progId="PowerPoint.Show.12">
                  <p:embed/>
                </p:oleObj>
              </mc:Choice>
              <mc:Fallback>
                <p:oleObj name="Presentation" r:id="rId5" imgW="4570533" imgH="3427427" progId="PowerPoint.Show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714500"/>
                        <a:ext cx="4570413" cy="342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0" y="609600"/>
          <a:ext cx="9144000" cy="571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resentation" r:id="rId8" imgW="4570533" imgH="3427427" progId="PowerPoint.Show.12">
                  <p:embed/>
                </p:oleObj>
              </mc:Choice>
              <mc:Fallback>
                <p:oleObj name="Presentation" r:id="rId8" imgW="4570533" imgH="3427427" progId="PowerPoint.Show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09600"/>
                        <a:ext cx="9144000" cy="571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AutoShape 6" descr="Belle main vecteur vintage dessiné main background.vector illustration. éléments de style rétro illustration . élément de visite pour les cartes et cartes de conception . Banque d'images - 950116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0" y="457200"/>
          <a:ext cx="9144000" cy="5856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resentation" r:id="rId11" imgW="4570533" imgH="3427427" progId="PowerPoint.Show.12">
                  <p:embed/>
                </p:oleObj>
              </mc:Choice>
              <mc:Fallback>
                <p:oleObj name="Presentation" r:id="rId11" imgW="4570533" imgH="3427427" progId="PowerPoint.Show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9144000" cy="5856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6" name="Picture 12" descr="C:\Users\user\Desktop\download (1)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172200" y="3886200"/>
            <a:ext cx="2238375" cy="1685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B0F0"/>
                </a:solidFill>
              </a:rPr>
              <a:t>TABLE DE MATIERES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/>
          </a:bodyPr>
          <a:lstStyle/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1.</a:t>
            </a:r>
            <a:r>
              <a:rPr lang="fr-FR" sz="2400" dirty="0" smtClean="0"/>
              <a:t> - </a:t>
            </a:r>
            <a:r>
              <a:rPr lang="fr-FR" sz="2400" b="1" dirty="0" smtClean="0"/>
              <a:t>Les Activités de la Routine Quotidienne.</a:t>
            </a:r>
          </a:p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2.</a:t>
            </a:r>
            <a:r>
              <a:rPr lang="fr-FR" sz="2400" b="1" dirty="0" smtClean="0"/>
              <a:t> - Le corps humain.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3. </a:t>
            </a:r>
            <a:r>
              <a:rPr lang="fr-FR" sz="2400" b="1" dirty="0" smtClean="0"/>
              <a:t>- Les fruits et les légumes.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4.</a:t>
            </a:r>
            <a:r>
              <a:rPr lang="fr-FR" sz="2400" b="1" dirty="0" smtClean="0"/>
              <a:t> - Le marché.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5.</a:t>
            </a:r>
            <a:r>
              <a:rPr lang="fr-FR" sz="2400" b="1" dirty="0" smtClean="0"/>
              <a:t> - Les métiers (Les Professions).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6.</a:t>
            </a:r>
            <a:r>
              <a:rPr lang="fr-FR" sz="2400" b="1" dirty="0" smtClean="0"/>
              <a:t> - Les mois et les saisons de l’année.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7.</a:t>
            </a:r>
            <a:r>
              <a:rPr lang="fr-FR" sz="2400" b="1" dirty="0" smtClean="0"/>
              <a:t> - Les sept jours de la semaine.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8.</a:t>
            </a:r>
            <a:r>
              <a:rPr lang="fr-FR" sz="2400" b="1" dirty="0" smtClean="0"/>
              <a:t> - Les Vêtements et les couleurs.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9.</a:t>
            </a:r>
            <a:r>
              <a:rPr lang="fr-FR" sz="2400" b="1" dirty="0" smtClean="0"/>
              <a:t> - Verbes aller et venir,  (les compléments de      </a:t>
            </a:r>
          </a:p>
          <a:p>
            <a:pPr>
              <a:buNone/>
            </a:pPr>
            <a:r>
              <a:rPr lang="fr-FR" sz="2400" b="1" dirty="0" smtClean="0"/>
              <a:t>                             lieu introduits par les prépositions</a:t>
            </a:r>
            <a:r>
              <a:rPr lang="fr-FR" sz="2400" b="1" dirty="0" smtClean="0">
                <a:solidFill>
                  <a:srgbClr val="FF0000"/>
                </a:solidFill>
              </a:rPr>
              <a:t> à </a:t>
            </a:r>
            <a:r>
              <a:rPr lang="fr-FR" sz="2400" b="1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de</a:t>
            </a:r>
            <a:r>
              <a:rPr lang="fr-FR" sz="2400" b="1" dirty="0" smtClean="0"/>
              <a:t>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10. </a:t>
            </a:r>
            <a:r>
              <a:rPr lang="fr-FR" sz="2400" b="1" dirty="0" smtClean="0"/>
              <a:t>- Verbes et conjugaisons au présent de l’indicatif.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NOUS PARLONS FRANÇAIS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fr-FR" sz="2800" dirty="0" smtClean="0"/>
              <a:t>                </a:t>
            </a:r>
          </a:p>
          <a:p>
            <a:pPr>
              <a:buNone/>
            </a:pPr>
            <a:r>
              <a:rPr lang="fr-FR" sz="12300" b="1" dirty="0" smtClean="0"/>
              <a:t>                      </a:t>
            </a:r>
          </a:p>
          <a:p>
            <a:pPr>
              <a:buNone/>
            </a:pPr>
            <a:r>
              <a:rPr lang="fr-FR" sz="12300" b="1" dirty="0" smtClean="0">
                <a:solidFill>
                  <a:srgbClr val="002060"/>
                </a:solidFill>
              </a:rPr>
              <a:t>                </a:t>
            </a:r>
          </a:p>
          <a:p>
            <a:pPr>
              <a:buNone/>
            </a:pPr>
            <a:endParaRPr lang="fr-FR" sz="123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fr-FR" sz="14400" dirty="0" smtClean="0">
                <a:solidFill>
                  <a:srgbClr val="002060"/>
                </a:solidFill>
              </a:rPr>
              <a:t>             </a:t>
            </a:r>
          </a:p>
          <a:p>
            <a:pPr>
              <a:buNone/>
            </a:pPr>
            <a:r>
              <a:rPr lang="fr-FR" sz="14400" dirty="0" smtClean="0">
                <a:solidFill>
                  <a:srgbClr val="002060"/>
                </a:solidFill>
              </a:rPr>
              <a:t>                Ce  modeste travail pour tous les                        </a:t>
            </a:r>
          </a:p>
          <a:p>
            <a:pPr>
              <a:buNone/>
            </a:pPr>
            <a:r>
              <a:rPr lang="fr-FR" sz="14400" dirty="0" smtClean="0">
                <a:solidFill>
                  <a:srgbClr val="002060"/>
                </a:solidFill>
              </a:rPr>
              <a:t>            collègues, pour tous les professeurs,      </a:t>
            </a:r>
          </a:p>
          <a:p>
            <a:pPr>
              <a:buNone/>
            </a:pPr>
            <a:r>
              <a:rPr lang="fr-FR" sz="14400" dirty="0" smtClean="0">
                <a:solidFill>
                  <a:srgbClr val="002060"/>
                </a:solidFill>
              </a:rPr>
              <a:t>       partout où ils travaillent, dans l’intention </a:t>
            </a:r>
          </a:p>
          <a:p>
            <a:pPr>
              <a:buNone/>
            </a:pPr>
            <a:r>
              <a:rPr lang="fr-FR" sz="14400" dirty="0" smtClean="0">
                <a:solidFill>
                  <a:srgbClr val="002060"/>
                </a:solidFill>
              </a:rPr>
              <a:t>  de  faciliter tout petit peu leur travail en  classe</a:t>
            </a:r>
          </a:p>
          <a:p>
            <a:pPr>
              <a:buNone/>
            </a:pPr>
            <a:r>
              <a:rPr lang="fr-FR" sz="14400" dirty="0" smtClean="0">
                <a:solidFill>
                  <a:srgbClr val="002060"/>
                </a:solidFill>
              </a:rPr>
              <a:t>                dans  les  conditions  </a:t>
            </a:r>
            <a:r>
              <a:rPr lang="fr-FR" sz="14400" dirty="0" smtClean="0">
                <a:solidFill>
                  <a:schemeClr val="tx2"/>
                </a:solidFill>
              </a:rPr>
              <a:t>du </a:t>
            </a:r>
            <a:r>
              <a:rPr lang="fr-FR" sz="14400" dirty="0" err="1" smtClean="0">
                <a:solidFill>
                  <a:schemeClr val="tx2"/>
                </a:solidFill>
              </a:rPr>
              <a:t>Covid</a:t>
            </a:r>
            <a:r>
              <a:rPr lang="fr-FR" sz="14400" dirty="0" smtClean="0">
                <a:solidFill>
                  <a:schemeClr val="tx2"/>
                </a:solidFill>
              </a:rPr>
              <a:t>.</a:t>
            </a:r>
            <a:endParaRPr lang="en-US" sz="144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fr-FR" sz="14400" b="1" dirty="0" smtClean="0">
                <a:solidFill>
                  <a:schemeClr val="tx2"/>
                </a:solidFill>
              </a:rPr>
              <a:t>            </a:t>
            </a:r>
            <a:r>
              <a:rPr lang="en-US" sz="14400" dirty="0" smtClean="0">
                <a:solidFill>
                  <a:schemeClr val="tx2"/>
                </a:solidFill>
              </a:rPr>
              <a:t>                                                         </a:t>
            </a:r>
            <a:r>
              <a:rPr lang="en-US" sz="14400" dirty="0" err="1" smtClean="0">
                <a:solidFill>
                  <a:schemeClr val="tx2"/>
                </a:solidFill>
              </a:rPr>
              <a:t>Violeta</a:t>
            </a:r>
            <a:endParaRPr lang="en-US" sz="144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sz="9800" dirty="0" smtClean="0"/>
          </a:p>
          <a:p>
            <a:pPr>
              <a:buNone/>
            </a:pPr>
            <a:endParaRPr lang="en-US" sz="9800" dirty="0" smtClean="0"/>
          </a:p>
          <a:p>
            <a:pPr>
              <a:buNone/>
            </a:pPr>
            <a:endParaRPr lang="en-US" sz="9800" dirty="0" smtClean="0"/>
          </a:p>
          <a:p>
            <a:pPr>
              <a:buNone/>
            </a:pPr>
            <a:endParaRPr lang="en-US" sz="9800" dirty="0" smtClean="0"/>
          </a:p>
          <a:p>
            <a:pPr>
              <a:buNone/>
            </a:pPr>
            <a:endParaRPr lang="en-US" sz="9800" dirty="0" smtClean="0"/>
          </a:p>
          <a:p>
            <a:pPr>
              <a:buNone/>
            </a:pPr>
            <a:endParaRPr lang="en-US" sz="9800" dirty="0" smtClean="0"/>
          </a:p>
          <a:p>
            <a:pPr>
              <a:buNone/>
            </a:pPr>
            <a:r>
              <a:rPr lang="fr-FR" sz="2800" dirty="0" smtClean="0"/>
              <a:t>s.</a:t>
            </a:r>
            <a:endParaRPr lang="en-US" sz="2800" dirty="0"/>
          </a:p>
        </p:txBody>
      </p:sp>
      <p:pic>
        <p:nvPicPr>
          <p:cNvPr id="6" name="Picture 2" descr="C:\Users\user\Desktop\download (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066800"/>
            <a:ext cx="54864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304800"/>
            <a:ext cx="9144000" cy="6781800"/>
          </a:xfrm>
        </p:spPr>
        <p:txBody>
          <a:bodyPr>
            <a:no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fr-FR" sz="3600" b="1" dirty="0" smtClean="0">
              <a:solidFill>
                <a:srgbClr val="FF0000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sz="3600" b="1" dirty="0" smtClean="0">
                <a:solidFill>
                  <a:srgbClr val="FF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Activités de la routine quotidienne.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  <a:ea typeface="Times New Roman" pitchFamily="18" charset="0"/>
                <a:cs typeface="Arial" pitchFamily="34" charset="0"/>
              </a:rPr>
              <a:t>                     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3600" b="1" dirty="0" smtClean="0">
              <a:solidFill>
                <a:srgbClr val="FF0000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fr-FR" sz="2800" b="1" dirty="0" smtClean="0"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400050" lvl="1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b="1" dirty="0" smtClean="0">
              <a:latin typeface="+mj-lt"/>
              <a:cs typeface="Arial" pitchFamily="34" charset="0"/>
            </a:endParaRPr>
          </a:p>
          <a:p>
            <a:pPr marL="400050" lvl="1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b="1" dirty="0" smtClean="0">
              <a:latin typeface="+mj-lt"/>
              <a:cs typeface="Arial" pitchFamily="34" charset="0"/>
            </a:endParaRPr>
          </a:p>
          <a:p>
            <a:pPr marL="400050" lvl="1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b="1" dirty="0" smtClean="0">
              <a:latin typeface="+mj-lt"/>
              <a:cs typeface="Arial" pitchFamily="34" charset="0"/>
            </a:endParaRPr>
          </a:p>
          <a:p>
            <a:pPr marL="400050" lvl="1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 smtClean="0"/>
              <a:t>                                       OBJECTIFS</a:t>
            </a:r>
            <a:endParaRPr lang="en-US" dirty="0" smtClean="0"/>
          </a:p>
          <a:p>
            <a:pPr marL="40005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 smtClean="0"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40005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 smtClean="0">
                <a:latin typeface="+mj-lt"/>
                <a:ea typeface="Times New Roman" pitchFamily="18" charset="0"/>
                <a:cs typeface="Times New Roman" pitchFamily="18" charset="0"/>
              </a:rPr>
              <a:t>    </a:t>
            </a:r>
            <a:r>
              <a:rPr lang="fr-FR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Parler des activités de la routine quotidienne. </a:t>
            </a:r>
          </a:p>
          <a:p>
            <a:pPr marL="40005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   Demander et dire l’heure - La montre et les aiguilles</a:t>
            </a:r>
            <a:endParaRPr lang="en-US" b="1" dirty="0" smtClean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marL="40005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   Réutiliser </a:t>
            </a:r>
            <a:r>
              <a:rPr lang="fr-FR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le vocabulaire déjà étudié.</a:t>
            </a:r>
            <a:endParaRPr lang="en-US" b="1" dirty="0" smtClean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marL="40005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   Conjuguer </a:t>
            </a:r>
            <a:r>
              <a:rPr lang="fr-FR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des </a:t>
            </a:r>
            <a:r>
              <a:rPr lang="fr-FR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verbes au présent de l’indicatif</a:t>
            </a:r>
            <a:endParaRPr lang="en-US" b="1" dirty="0" smtClean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 marL="400050" lvl="1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b="1" dirty="0" smtClean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   Transposer les phrases d’une personne à l’autre.</a:t>
            </a:r>
            <a:endParaRPr lang="fr-FR" b="1" dirty="0" smtClean="0">
              <a:solidFill>
                <a:srgbClr val="0070C0"/>
              </a:solidFill>
              <a:latin typeface="+mj-lt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>
              <a:buNone/>
            </a:pPr>
            <a:r>
              <a:rPr lang="en-US" dirty="0" smtClean="0">
                <a:latin typeface="+mj-lt"/>
              </a:rPr>
              <a:t>         </a:t>
            </a:r>
          </a:p>
          <a:p>
            <a:pPr>
              <a:buNone/>
            </a:pPr>
            <a:r>
              <a:rPr lang="en-US" dirty="0" smtClean="0">
                <a:latin typeface="+mj-lt"/>
              </a:rPr>
              <a:t>                                                                                                                                       </a:t>
            </a:r>
            <a:endParaRPr lang="en-US" dirty="0">
              <a:latin typeface="+mj-lt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C:\Users\user\Desktop\36777856-dessin-animé-pour-enfants-de-l-école-dans-la-classe-au-leç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838200"/>
            <a:ext cx="3352800" cy="1981200"/>
          </a:xfrm>
          <a:prstGeom prst="rect">
            <a:avLst/>
          </a:prstGeom>
          <a:noFill/>
        </p:spPr>
      </p:pic>
      <p:pic>
        <p:nvPicPr>
          <p:cNvPr id="7" name="Picture 4" descr="C:\Users\user\Desktop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905000"/>
            <a:ext cx="2057400" cy="1676400"/>
          </a:xfrm>
          <a:prstGeom prst="rect">
            <a:avLst/>
          </a:prstGeom>
          <a:noFill/>
        </p:spPr>
      </p:pic>
      <p:pic>
        <p:nvPicPr>
          <p:cNvPr id="8" name="Picture 2" descr="C:\Users\user\Desktop\download (1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676400"/>
            <a:ext cx="1743075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journée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05000"/>
            <a:ext cx="9144000" cy="4419600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chemeClr val="accent6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DEMANDER- DIRE L’HEURE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NOS ACTIVITES QUOTIDIENNES….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MOI, TOI, NOUS…..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er\Desktop\download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28600"/>
            <a:ext cx="1524000" cy="18383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                       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394708" y="3244334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9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ages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1714500" cy="8382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209800" y="3886200"/>
            <a:ext cx="1828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Il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est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8 </a:t>
            </a:r>
            <a:r>
              <a:rPr lang="en-US" sz="2000" b="1" dirty="0" err="1" smtClean="0">
                <a:solidFill>
                  <a:srgbClr val="0070C0"/>
                </a:solidFill>
              </a:rPr>
              <a:t>heures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1029" name="Picture 5" descr="C:\Users\user\Desktop\image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4648200"/>
            <a:ext cx="1762125" cy="838200"/>
          </a:xfrm>
          <a:prstGeom prst="rect">
            <a:avLst/>
          </a:prstGeom>
          <a:noFill/>
        </p:spPr>
      </p:pic>
      <p:pic>
        <p:nvPicPr>
          <p:cNvPr id="1030" name="Picture 6" descr="C:\Users\user\Desktop\images (1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657600"/>
            <a:ext cx="1752600" cy="7620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096000" y="3657600"/>
            <a:ext cx="2895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Il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est</a:t>
            </a:r>
            <a:r>
              <a:rPr lang="en-US" b="1" dirty="0" smtClean="0">
                <a:solidFill>
                  <a:srgbClr val="0070C0"/>
                </a:solidFill>
              </a:rPr>
              <a:t>12 </a:t>
            </a:r>
            <a:r>
              <a:rPr lang="en-US" b="1" dirty="0" err="1" smtClean="0">
                <a:solidFill>
                  <a:srgbClr val="0070C0"/>
                </a:solidFill>
              </a:rPr>
              <a:t>heures</a:t>
            </a:r>
            <a:r>
              <a:rPr lang="en-US" b="1" dirty="0" smtClean="0">
                <a:solidFill>
                  <a:srgbClr val="0070C0"/>
                </a:solidFill>
              </a:rPr>
              <a:t> 15 min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sz="2000" b="1" dirty="0" smtClean="0">
                <a:solidFill>
                  <a:srgbClr val="0070C0"/>
                </a:solidFill>
              </a:rPr>
              <a:t>Il </a:t>
            </a:r>
            <a:r>
              <a:rPr lang="en-US" b="1" dirty="0" err="1" smtClean="0">
                <a:solidFill>
                  <a:srgbClr val="FF0000"/>
                </a:solidFill>
              </a:rPr>
              <a:t>est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midi et quart (1/4)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031" name="Picture 7" descr="C:\Users\user\Desktop\images (3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8800" y="5638800"/>
            <a:ext cx="2057400" cy="91440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4114800" y="5638800"/>
            <a:ext cx="281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 Il </a:t>
            </a:r>
            <a:r>
              <a:rPr lang="en-US" sz="2000" b="1" dirty="0" err="1" smtClean="0">
                <a:solidFill>
                  <a:srgbClr val="FF0000"/>
                </a:solidFill>
              </a:rPr>
              <a:t>est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9 </a:t>
            </a:r>
            <a:r>
              <a:rPr lang="en-US" sz="2000" b="1" dirty="0" err="1" smtClean="0">
                <a:solidFill>
                  <a:srgbClr val="0070C0"/>
                </a:solidFill>
              </a:rPr>
              <a:t>heures</a:t>
            </a:r>
            <a:r>
              <a:rPr lang="en-US" sz="2000" b="1" dirty="0" smtClean="0">
                <a:solidFill>
                  <a:srgbClr val="0070C0"/>
                </a:solidFill>
              </a:rPr>
              <a:t> et </a:t>
            </a:r>
            <a:r>
              <a:rPr lang="en-US" sz="2000" b="1" dirty="0" err="1" smtClean="0">
                <a:solidFill>
                  <a:srgbClr val="0070C0"/>
                </a:solidFill>
              </a:rPr>
              <a:t>demie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r>
              <a:rPr lang="en-US" sz="2000" b="1" dirty="0" err="1" smtClean="0">
                <a:solidFill>
                  <a:srgbClr val="FF0000"/>
                </a:solidFill>
              </a:rPr>
              <a:t>ou</a:t>
            </a:r>
            <a:r>
              <a:rPr lang="en-US" sz="2000" b="1" dirty="0" smtClean="0">
                <a:solidFill>
                  <a:srgbClr val="0070C0"/>
                </a:solidFill>
              </a:rPr>
              <a:t> Il </a:t>
            </a:r>
            <a:r>
              <a:rPr lang="en-US" sz="2000" b="1" dirty="0" err="1" smtClean="0">
                <a:solidFill>
                  <a:srgbClr val="FF0000"/>
                </a:solidFill>
              </a:rPr>
              <a:t>est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9 </a:t>
            </a:r>
            <a:r>
              <a:rPr lang="en-US" sz="2000" b="1" dirty="0" err="1" smtClean="0">
                <a:solidFill>
                  <a:srgbClr val="0070C0"/>
                </a:solidFill>
              </a:rPr>
              <a:t>heures</a:t>
            </a:r>
            <a:r>
              <a:rPr lang="en-US" sz="2000" b="1" dirty="0" smtClean="0">
                <a:solidFill>
                  <a:srgbClr val="0070C0"/>
                </a:solidFill>
              </a:rPr>
              <a:t>  </a:t>
            </a:r>
            <a:r>
              <a:rPr lang="en-US" sz="2000" b="1" dirty="0" err="1" smtClean="0">
                <a:solidFill>
                  <a:srgbClr val="0070C0"/>
                </a:solidFill>
              </a:rPr>
              <a:t>trente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0"/>
            <a:ext cx="9144000" cy="17526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La </a:t>
            </a:r>
            <a:r>
              <a:rPr lang="en-US" sz="2800" b="1" dirty="0" err="1" smtClean="0">
                <a:solidFill>
                  <a:srgbClr val="0070C0"/>
                </a:solidFill>
              </a:rPr>
              <a:t>montre</a:t>
            </a:r>
            <a:r>
              <a:rPr lang="en-US" sz="2800" b="1" dirty="0" smtClean="0">
                <a:solidFill>
                  <a:srgbClr val="0070C0"/>
                </a:solidFill>
              </a:rPr>
              <a:t> a </a:t>
            </a:r>
            <a:r>
              <a:rPr lang="en-US" sz="2800" b="1" dirty="0" err="1" smtClean="0">
                <a:solidFill>
                  <a:srgbClr val="0070C0"/>
                </a:solidFill>
              </a:rPr>
              <a:t>trois</a:t>
            </a:r>
            <a:r>
              <a:rPr lang="en-US" sz="2800" b="1" dirty="0" smtClean="0">
                <a:solidFill>
                  <a:srgbClr val="0070C0"/>
                </a:solidFill>
              </a:rPr>
              <a:t> aiguilles: </a:t>
            </a:r>
            <a:r>
              <a:rPr lang="en-US" sz="2800" b="1" dirty="0" err="1" smtClean="0">
                <a:solidFill>
                  <a:srgbClr val="0070C0"/>
                </a:solidFill>
              </a:rPr>
              <a:t>une</a:t>
            </a:r>
            <a:r>
              <a:rPr lang="en-US" sz="2800" b="1" dirty="0" smtClean="0">
                <a:solidFill>
                  <a:srgbClr val="0070C0"/>
                </a:solidFill>
              </a:rPr>
              <a:t> petite </a:t>
            </a:r>
            <a:r>
              <a:rPr lang="en-US" sz="2800" b="1" dirty="0" err="1" smtClean="0">
                <a:solidFill>
                  <a:srgbClr val="0070C0"/>
                </a:solidFill>
              </a:rPr>
              <a:t>aiguille</a:t>
            </a:r>
            <a:r>
              <a:rPr lang="en-US" sz="2800" b="1" dirty="0" smtClean="0">
                <a:solidFill>
                  <a:srgbClr val="0070C0"/>
                </a:solidFill>
              </a:rPr>
              <a:t> pour les </a:t>
            </a:r>
            <a:r>
              <a:rPr lang="en-US" sz="2800" b="1" dirty="0" err="1" smtClean="0">
                <a:solidFill>
                  <a:srgbClr val="0070C0"/>
                </a:solidFill>
              </a:rPr>
              <a:t>heures</a:t>
            </a:r>
            <a:r>
              <a:rPr lang="en-US" sz="2800" b="1" dirty="0" smtClean="0">
                <a:solidFill>
                  <a:srgbClr val="0070C0"/>
                </a:solidFill>
              </a:rPr>
              <a:t>, </a:t>
            </a:r>
            <a:r>
              <a:rPr lang="en-US" sz="2800" b="1" dirty="0" err="1" smtClean="0">
                <a:solidFill>
                  <a:srgbClr val="0070C0"/>
                </a:solidFill>
              </a:rPr>
              <a:t>une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grande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aiguille</a:t>
            </a:r>
            <a:r>
              <a:rPr lang="en-US" sz="2800" b="1" dirty="0" smtClean="0">
                <a:solidFill>
                  <a:srgbClr val="0070C0"/>
                </a:solidFill>
              </a:rPr>
              <a:t> pour les minutes et 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une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troisième</a:t>
            </a:r>
            <a:r>
              <a:rPr lang="en-US" sz="2800" b="1" dirty="0" smtClean="0">
                <a:solidFill>
                  <a:srgbClr val="0070C0"/>
                </a:solidFill>
              </a:rPr>
              <a:t> aiguilles </a:t>
            </a:r>
            <a:r>
              <a:rPr lang="en-US" sz="2800" b="1" dirty="0" err="1" smtClean="0">
                <a:solidFill>
                  <a:srgbClr val="0070C0"/>
                </a:solidFill>
              </a:rPr>
              <a:t>secondes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3" name="Picture 3" descr="C:\Users\user\Desktop\download (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86199" y="1676401"/>
            <a:ext cx="1752601" cy="1676400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152400" y="2667000"/>
            <a:ext cx="8991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                Pour demander </a:t>
            </a:r>
            <a:r>
              <a:rPr lang="en-US" sz="2000" b="1" dirty="0" err="1" smtClean="0">
                <a:solidFill>
                  <a:srgbClr val="FF0000"/>
                </a:solidFill>
              </a:rPr>
              <a:t>l’heure</a:t>
            </a:r>
            <a:r>
              <a:rPr lang="en-US" sz="2000" b="1" dirty="0" smtClean="0">
                <a:solidFill>
                  <a:srgbClr val="FF0000"/>
                </a:solidFill>
              </a:rPr>
              <a:t> :    </a:t>
            </a:r>
            <a:r>
              <a:rPr lang="en-US" sz="2000" b="1" dirty="0" smtClean="0"/>
              <a:t>                                </a:t>
            </a:r>
            <a:r>
              <a:rPr lang="en-US" sz="2000" b="1" dirty="0" smtClean="0">
                <a:solidFill>
                  <a:srgbClr val="FF0000"/>
                </a:solidFill>
              </a:rPr>
              <a:t>Pour dire </a:t>
            </a:r>
            <a:r>
              <a:rPr lang="en-US" sz="2000" b="1" dirty="0" err="1" smtClean="0">
                <a:solidFill>
                  <a:srgbClr val="FF0000"/>
                </a:solidFill>
              </a:rPr>
              <a:t>l’heure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28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2400" b="1" dirty="0" smtClean="0"/>
              <a:t>                                                                         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en-US" sz="2800" b="1" dirty="0"/>
          </a:p>
        </p:txBody>
      </p:sp>
      <p:sp>
        <p:nvSpPr>
          <p:cNvPr id="19" name="Rectangle 18"/>
          <p:cNvSpPr/>
          <p:nvPr/>
        </p:nvSpPr>
        <p:spPr>
          <a:xfrm>
            <a:off x="152400" y="3200400"/>
            <a:ext cx="899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                </a:t>
            </a:r>
            <a:r>
              <a:rPr lang="en-US" sz="2000" b="1" dirty="0" err="1" smtClean="0"/>
              <a:t>Quelle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heure</a:t>
            </a:r>
            <a:r>
              <a:rPr lang="en-US" sz="2000" b="1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est</a:t>
            </a:r>
            <a:r>
              <a:rPr lang="en-US" sz="2000" b="1" dirty="0" err="1" smtClean="0"/>
              <a:t>-il</a:t>
            </a:r>
            <a:r>
              <a:rPr lang="en-US" sz="2000" b="1" dirty="0" smtClean="0"/>
              <a:t>?                                     Il </a:t>
            </a:r>
            <a:r>
              <a:rPr lang="en-US" sz="2000" b="1" dirty="0" err="1" smtClean="0">
                <a:solidFill>
                  <a:srgbClr val="FF0000"/>
                </a:solidFill>
              </a:rPr>
              <a:t>est</a:t>
            </a:r>
            <a:r>
              <a:rPr lang="en-US" sz="2000" b="1" dirty="0" smtClean="0"/>
              <a:t>  -&gt;  Nr </a:t>
            </a:r>
            <a:r>
              <a:rPr lang="en-US" sz="2000" b="1" dirty="0" err="1" smtClean="0"/>
              <a:t>heures</a:t>
            </a:r>
            <a:r>
              <a:rPr lang="en-US" sz="2000" b="1" dirty="0" smtClean="0"/>
              <a:t> -&gt;  Nr minutes</a:t>
            </a:r>
            <a:r>
              <a:rPr lang="en-US" sz="2000" dirty="0" smtClean="0"/>
              <a:t> </a:t>
            </a:r>
          </a:p>
          <a:p>
            <a:r>
              <a:rPr lang="en-US" sz="2000" b="1" dirty="0" smtClean="0"/>
              <a:t> </a:t>
            </a:r>
            <a:endParaRPr lang="en-US" sz="2000" dirty="0"/>
          </a:p>
        </p:txBody>
      </p:sp>
      <p:sp>
        <p:nvSpPr>
          <p:cNvPr id="21" name="Rectangle 20"/>
          <p:cNvSpPr/>
          <p:nvPr/>
        </p:nvSpPr>
        <p:spPr>
          <a:xfrm>
            <a:off x="-228600" y="3886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00600" y="4038600"/>
            <a:ext cx="3711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038600" y="472440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Il </a:t>
            </a:r>
            <a:r>
              <a:rPr lang="en-US" b="1" dirty="0" err="1" smtClean="0">
                <a:solidFill>
                  <a:srgbClr val="0070C0"/>
                </a:solidFill>
              </a:rPr>
              <a:t>est</a:t>
            </a:r>
            <a:r>
              <a:rPr lang="en-US" b="1" dirty="0" smtClean="0">
                <a:solidFill>
                  <a:srgbClr val="0070C0"/>
                </a:solidFill>
              </a:rPr>
              <a:t> 1 </a:t>
            </a:r>
            <a:r>
              <a:rPr lang="en-US" b="1" dirty="0" err="1" smtClean="0">
                <a:solidFill>
                  <a:srgbClr val="0070C0"/>
                </a:solidFill>
              </a:rPr>
              <a:t>heure</a:t>
            </a:r>
            <a:r>
              <a:rPr lang="en-US" b="1" dirty="0" smtClean="0">
                <a:solidFill>
                  <a:srgbClr val="0070C0"/>
                </a:solidFill>
              </a:rPr>
              <a:t>  </a:t>
            </a:r>
            <a:r>
              <a:rPr lang="en-US" b="1" dirty="0" err="1" smtClean="0">
                <a:solidFill>
                  <a:srgbClr val="0070C0"/>
                </a:solidFill>
              </a:rPr>
              <a:t>heures</a:t>
            </a:r>
            <a:r>
              <a:rPr lang="en-US" b="1" dirty="0" smtClean="0">
                <a:solidFill>
                  <a:srgbClr val="0070C0"/>
                </a:solidFill>
              </a:rPr>
              <a:t>  35  minutes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ou</a:t>
            </a:r>
            <a:r>
              <a:rPr lang="en-US" b="1" dirty="0" smtClean="0">
                <a:solidFill>
                  <a:srgbClr val="0070C0"/>
                </a:solidFill>
              </a:rPr>
              <a:t>  Il </a:t>
            </a:r>
            <a:r>
              <a:rPr lang="en-US" b="1" dirty="0" err="1" smtClean="0">
                <a:solidFill>
                  <a:srgbClr val="0070C0"/>
                </a:solidFill>
              </a:rPr>
              <a:t>est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deux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heures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moins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25’</a:t>
            </a:r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user\Desktop\download (18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629400" y="2133600"/>
            <a:ext cx="2219325" cy="411480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457200"/>
            <a:ext cx="9144000" cy="790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Il  est </a:t>
            </a:r>
            <a:r>
              <a:rPr lang="fr-FR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6 heures  30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32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fr-FR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oi</a:t>
            </a:r>
            <a:r>
              <a:rPr kumimoji="0" lang="fr-FR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kumimoji="0" lang="fr-FR" sz="3200" b="1" i="0" u="none" strike="noStrike" cap="none" normalizeH="0" baseline="0" dirty="0" err="1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je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réveille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6.30 heures.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Toi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, tu </a:t>
            </a:r>
            <a:r>
              <a:rPr lang="fr-FR" sz="3200" b="1" dirty="0" smtClean="0">
                <a:solidFill>
                  <a:schemeClr val="accent6"/>
                </a:solidFill>
                <a:latin typeface="Calibri" pitchFamily="34" charset="0"/>
                <a:cs typeface="Times New Roman" pitchFamily="18" charset="0"/>
              </a:rPr>
              <a:t>te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 …   …….. .. … ……….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Times New Roman" pitchFamily="18" charset="0"/>
              </a:rPr>
              <a:t>Lui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, il  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cs typeface="Times New Roman" pitchFamily="18" charset="0"/>
              </a:rPr>
              <a:t>se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…   …….. .. … ……….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                  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Times New Roman" pitchFamily="18" charset="0"/>
              </a:rPr>
              <a:t>Elle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,</a:t>
            </a:r>
            <a:r>
              <a:rPr kumimoji="0" lang="fr-FR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elle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cs typeface="Times New Roman" pitchFamily="18" charset="0"/>
              </a:rPr>
              <a:t>se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… …… .. … …….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Nous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, nous </a:t>
            </a:r>
            <a:r>
              <a:rPr lang="fr-FR" sz="3200" b="1" dirty="0" smtClean="0">
                <a:solidFill>
                  <a:schemeClr val="accent6"/>
                </a:solidFill>
                <a:latin typeface="Calibri" pitchFamily="34" charset="0"/>
                <a:cs typeface="Times New Roman" pitchFamily="18" charset="0"/>
              </a:rPr>
              <a:t>nous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 .. …… .. … ………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Times New Roman" pitchFamily="18" charset="0"/>
              </a:rPr>
              <a:t>Vous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,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 vous  </a:t>
            </a:r>
            <a:r>
              <a:rPr lang="fr-FR" sz="3200" b="1" dirty="0" smtClean="0">
                <a:solidFill>
                  <a:schemeClr val="accent6"/>
                </a:solidFill>
                <a:latin typeface="Calibri" pitchFamily="34" charset="0"/>
                <a:cs typeface="Times New Roman" pitchFamily="18" charset="0"/>
              </a:rPr>
              <a:t>vous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.. …… .. … ……………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 </a:t>
            </a:r>
            <a:r>
              <a:rPr kumimoji="0" lang="fr-FR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Times New Roman" pitchFamily="18" charset="0"/>
              </a:rPr>
              <a:t>Eux</a:t>
            </a:r>
            <a:r>
              <a:rPr kumimoji="0" lang="fr-FR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,Ils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cs typeface="Times New Roman" pitchFamily="18" charset="0"/>
              </a:rPr>
              <a:t>se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… ……  .. … …………………….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  </a:t>
            </a: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Elles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, elles </a:t>
            </a:r>
            <a:r>
              <a:rPr lang="fr-FR" sz="3200" b="1" dirty="0" smtClean="0">
                <a:solidFill>
                  <a:schemeClr val="accent6"/>
                </a:solidFill>
                <a:latin typeface="Calibri" pitchFamily="34" charset="0"/>
                <a:cs typeface="Times New Roman" pitchFamily="18" charset="0"/>
              </a:rPr>
              <a:t>se</a:t>
            </a: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 .. …… ………………………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200" b="1" dirty="0" smtClean="0">
              <a:latin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0" y="304800"/>
            <a:ext cx="2113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LE REVEIL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images (5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685800"/>
            <a:ext cx="1387927" cy="1295400"/>
          </a:xfrm>
          <a:prstGeom prst="rect">
            <a:avLst/>
          </a:prstGeom>
          <a:noFill/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762000" y="228600"/>
            <a:ext cx="8382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fr-FR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Conjuguez le verbe se 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veiller.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- Co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piez les phrases complétées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sur votre cahier de classe.</a:t>
            </a:r>
            <a:endParaRPr kumimoji="0" lang="fr-FR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user\Desktop\0f5afa593e58d8559e0eda2ec27ec4f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533400"/>
            <a:ext cx="1676400" cy="3810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1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40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40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lang="fr-FR" sz="28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 6.45, </a:t>
            </a:r>
            <a:r>
              <a:rPr lang="fr-FR" sz="2400" b="1" u="sng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Moi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prends une douche et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j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brosse les dents.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A 6.50,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Times New Roman" pitchFamily="18" charset="0"/>
              </a:rPr>
              <a:t>Toi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,   tu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………. ………. et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………. </a:t>
            </a:r>
            <a:r>
              <a:rPr lang="fr-FR" sz="2400" b="1" dirty="0" smtClean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………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. ………. ……….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 6.30, 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cs typeface="Times New Roman" pitchFamily="18" charset="0"/>
              </a:rPr>
              <a:t>….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cs typeface="Times New Roman" pitchFamily="18" charset="0"/>
              </a:rPr>
              <a:t>,    il ……....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 ………. et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………. </a:t>
            </a:r>
            <a:r>
              <a:rPr lang="fr-FR" sz="2400" b="1" dirty="0" smtClean="0">
                <a:solidFill>
                  <a:schemeClr val="accent2"/>
                </a:solidFill>
                <a:latin typeface="Calibri" pitchFamily="34" charset="0"/>
                <a:cs typeface="Times New Roman" pitchFamily="18" charset="0"/>
              </a:rPr>
              <a:t>………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. ………. ………. </a:t>
            </a:r>
            <a:endParaRPr kumimoji="0" lang="fr-FR" sz="2400" b="1" i="0" u="none" strike="noStrike" cap="none" normalizeH="0" dirty="0" smtClean="0">
              <a:ln>
                <a:noFill/>
              </a:ln>
              <a:effectLst/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 6.45,</a:t>
            </a:r>
            <a:r>
              <a:rPr lang="fr-FR" sz="24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400" b="1" u="sng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…. 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 elle………. ………. et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………. 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………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. ………. ……….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accent6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 6.55, </a:t>
            </a:r>
            <a:r>
              <a:rPr lang="fr-FR" sz="2400" b="1" u="sng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….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,nous……… ………. et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………. 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………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. ………. ………. </a:t>
            </a:r>
            <a:endParaRPr lang="fr-FR" sz="2400" b="1" dirty="0" smtClean="0">
              <a:solidFill>
                <a:schemeClr val="accent6"/>
              </a:solidFill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chemeClr val="accent6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 6.45, </a:t>
            </a:r>
            <a:r>
              <a:rPr lang="fr-FR" sz="2400" b="1" u="sng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….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,vous……… ………. et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………. 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………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. ………. ……….   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 6.31, </a:t>
            </a:r>
            <a:r>
              <a:rPr lang="fr-FR" sz="2400" b="1" u="sng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….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,   ils………. ……….  et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………. 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………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. ………. ……….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 6.28,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  </a:t>
            </a:r>
            <a:r>
              <a:rPr lang="fr-FR" sz="2400" b="1" u="sng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….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,  elles…… ……….  et </a:t>
            </a: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………. </a:t>
            </a:r>
            <a:r>
              <a:rPr lang="fr-FR" sz="2400" b="1" dirty="0" smtClean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………</a:t>
            </a:r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. ………. ……….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400" b="1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524000" y="228600"/>
            <a:ext cx="251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TOILETTE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219200"/>
            <a:ext cx="655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Complétez les phrases en imitant le modèle.</a:t>
            </a:r>
          </a:p>
          <a:p>
            <a:r>
              <a:rPr lang="fr-FR" sz="2400" b="1" dirty="0" smtClean="0">
                <a:latin typeface="Calibri" pitchFamily="34" charset="0"/>
                <a:cs typeface="Times New Roman" pitchFamily="18" charset="0"/>
              </a:rPr>
              <a:t>Ecrivez l’heure en lettres.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user\Desktop\Educa-deco-La-gymnastique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685800"/>
            <a:ext cx="2390775" cy="2971800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790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dirty="0" smtClean="0">
              <a:solidFill>
                <a:schemeClr val="accent6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dirty="0" smtClean="0">
                <a:solidFill>
                  <a:schemeClr val="accent6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 gymnastique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200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Chaque matin, </a:t>
            </a: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moi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et ma sœur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nous faisons de la gymnastique.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C’est bon pour la santé.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A quelle heure font-ils la gymnastique?            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(R</a:t>
            </a:r>
            <a:r>
              <a:rPr lang="fr-FR" sz="3200" b="1" dirty="0" smtClean="0">
                <a:solidFill>
                  <a:srgbClr val="0070C0"/>
                </a:solidFill>
              </a:rPr>
              <a:t>épondez en écrivant  les nombres en lettres)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dirty="0" smtClean="0">
              <a:solidFill>
                <a:srgbClr val="0070C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70C0"/>
                </a:solidFill>
              </a:rPr>
              <a:t>                      </a:t>
            </a:r>
            <a:endParaRPr lang="fr-FR" sz="3600" dirty="0" smtClean="0">
              <a:solidFill>
                <a:srgbClr val="0070C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dirty="0" smtClean="0">
              <a:solidFill>
                <a:srgbClr val="0070C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b="1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er\Desktop\download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1000"/>
            <a:ext cx="190500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458200" cy="5867400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LA GYMNASTIQUE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C:\Users\user\Desktop\4849c7cf3b7a5edd00896693825ebd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14400"/>
            <a:ext cx="7848600" cy="4038600"/>
          </a:xfrm>
          <a:prstGeom prst="rect">
            <a:avLst/>
          </a:prstGeom>
          <a:noFill/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4953000"/>
            <a:ext cx="91440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600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fr-FR" sz="28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Les exercices </a:t>
            </a:r>
            <a:r>
              <a:rPr lang="fr-FR" sz="28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 gym  </a:t>
            </a:r>
            <a:r>
              <a:rPr kumimoji="0" lang="fr-FR" sz="28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sont bons pour  toutes les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fr-FR" sz="28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parties du  corps,  les membres,  le ventre et le  dos.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</a:t>
            </a:r>
            <a:r>
              <a:rPr kumimoji="0" lang="fr-FR" sz="28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C’est super la GYM!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8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fr-FR" sz="2800" b="1" dirty="0" smtClean="0">
              <a:solidFill>
                <a:srgbClr val="0070C0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   </a:t>
            </a:r>
            <a:endParaRPr lang="en-US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86800" cy="5029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fr-FR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fr-FR" dirty="0" smtClean="0">
              <a:solidFill>
                <a:srgbClr val="00B0F0"/>
              </a:solidFill>
            </a:endParaRPr>
          </a:p>
          <a:p>
            <a:pPr>
              <a:buNone/>
            </a:pPr>
            <a:endParaRPr lang="fr-FR" sz="31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fr-FR" sz="3100" b="1" dirty="0" smtClean="0">
                <a:solidFill>
                  <a:srgbClr val="0070C0"/>
                </a:solidFill>
              </a:rPr>
              <a:t>Copiez le texte en le transposant à la première personne du </a:t>
            </a:r>
          </a:p>
          <a:p>
            <a:pPr>
              <a:buNone/>
            </a:pPr>
            <a:r>
              <a:rPr lang="fr-FR" sz="3100" b="1" dirty="0" smtClean="0">
                <a:solidFill>
                  <a:srgbClr val="0070C0"/>
                </a:solidFill>
              </a:rPr>
              <a:t>pluriel</a:t>
            </a:r>
            <a:r>
              <a:rPr lang="fr-FR" sz="3100" dirty="0" smtClean="0">
                <a:solidFill>
                  <a:srgbClr val="0070C0"/>
                </a:solidFill>
              </a:rPr>
              <a:t>. </a:t>
            </a:r>
          </a:p>
          <a:p>
            <a:pPr>
              <a:buNone/>
            </a:pPr>
            <a:endParaRPr lang="fr-FR" sz="31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fr-FR" sz="3100" b="1" dirty="0" smtClean="0">
                <a:solidFill>
                  <a:srgbClr val="0070C0"/>
                </a:solidFill>
              </a:rPr>
              <a:t>Avant d’aller à l'école, tous les jours, à 7 heures, moi </a:t>
            </a:r>
          </a:p>
          <a:p>
            <a:pPr>
              <a:buNone/>
            </a:pPr>
            <a:r>
              <a:rPr lang="fr-FR" sz="3100" b="1" dirty="0" smtClean="0">
                <a:solidFill>
                  <a:srgbClr val="0070C0"/>
                </a:solidFill>
              </a:rPr>
              <a:t>Je prends mon petit déjeuner.</a:t>
            </a:r>
            <a:endParaRPr lang="en-US" sz="31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fr-FR" sz="3100" b="1" dirty="0" smtClean="0">
                <a:solidFill>
                  <a:srgbClr val="0070C0"/>
                </a:solidFill>
              </a:rPr>
              <a:t>Je mange une tartine,  du pain avec du beurre  </a:t>
            </a:r>
          </a:p>
          <a:p>
            <a:pPr>
              <a:buNone/>
            </a:pPr>
            <a:r>
              <a:rPr lang="fr-FR" sz="3100" b="1" dirty="0" smtClean="0">
                <a:solidFill>
                  <a:srgbClr val="0070C0"/>
                </a:solidFill>
              </a:rPr>
              <a:t>et de la confiture. Je bois aussi  une tasse de lait.</a:t>
            </a:r>
          </a:p>
          <a:p>
            <a:pPr>
              <a:buNone/>
            </a:pPr>
            <a:r>
              <a:rPr lang="fr-FR" sz="3600" b="1" dirty="0" smtClean="0">
                <a:solidFill>
                  <a:srgbClr val="0070C0"/>
                </a:solidFill>
              </a:rPr>
              <a:t>-------------------------------------------------------------------</a:t>
            </a:r>
          </a:p>
          <a:p>
            <a:pPr>
              <a:buNone/>
            </a:pPr>
            <a:r>
              <a:rPr lang="fr-FR" sz="3600" b="1" dirty="0" smtClean="0">
                <a:solidFill>
                  <a:srgbClr val="0070C0"/>
                </a:solidFill>
              </a:rPr>
              <a:t>-------------------------------------------------------------------</a:t>
            </a:r>
          </a:p>
          <a:p>
            <a:pPr>
              <a:buNone/>
            </a:pPr>
            <a:r>
              <a:rPr lang="fr-FR" sz="3600" b="1" dirty="0" smtClean="0">
                <a:solidFill>
                  <a:srgbClr val="0070C0"/>
                </a:solidFill>
              </a:rPr>
              <a:t>-------------------------------------------------------------------</a:t>
            </a:r>
          </a:p>
          <a:p>
            <a:pPr>
              <a:buNone/>
            </a:pPr>
            <a:r>
              <a:rPr lang="fr-FR" sz="3600" b="1" dirty="0" smtClean="0">
                <a:solidFill>
                  <a:srgbClr val="0070C0"/>
                </a:solidFill>
              </a:rPr>
              <a:t>-------------------------------------------------------------------</a:t>
            </a:r>
            <a:endParaRPr lang="en-US" sz="3600" b="1" dirty="0">
              <a:solidFill>
                <a:srgbClr val="0070C0"/>
              </a:solidFill>
            </a:endParaRPr>
          </a:p>
        </p:txBody>
      </p:sp>
      <p:pic>
        <p:nvPicPr>
          <p:cNvPr id="17410" name="Picture 2" descr="C:\Users\user\Desktop\download (1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0"/>
            <a:ext cx="3581400" cy="2295525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33400" y="1524000"/>
            <a:ext cx="8610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PETIT DEJEUNER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AutoShape 2" descr="Résultat de recherche d'images pour &quot;dessin 7 heur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4" name="AutoShape 4" descr="Résultat de recherche d'images pour &quot;dessin 7 heur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605" name="Picture 5" descr="C:\Users\user\Desktop\download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304800"/>
            <a:ext cx="1171575" cy="123825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download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09800"/>
            <a:ext cx="2867025" cy="381000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</a:t>
            </a:r>
            <a:r>
              <a:rPr kumimoji="0" lang="fr-FR" sz="36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</a:t>
            </a: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sept  heures et demie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avec ma copine, le sac sur    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le dos nous sortons de la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maison pour aller à l'école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600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6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</a:t>
            </a:r>
            <a:endParaRPr lang="en-US" sz="3600" dirty="0"/>
          </a:p>
        </p:txBody>
      </p:sp>
      <p:pic>
        <p:nvPicPr>
          <p:cNvPr id="4" name="Picture 4" descr="C:\Users\user\Desktop\download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457200"/>
            <a:ext cx="4495800" cy="21336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066800" y="2286000"/>
            <a:ext cx="38274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VERS L’ÉCOLE</a:t>
            </a:r>
            <a:endParaRPr lang="fr-FR" sz="36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0" y="64886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                                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457200" y="5943600"/>
            <a:ext cx="1993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/>
              <a:t>      7.h. 30’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 </a:t>
            </a:r>
            <a:r>
              <a:rPr lang="en-US" b="1" dirty="0" err="1" smtClean="0">
                <a:solidFill>
                  <a:srgbClr val="FF0000"/>
                </a:solidFill>
              </a:rPr>
              <a:t>l’Ecole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C:\Users\user\Desktop\download (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990600"/>
            <a:ext cx="5486400" cy="350520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449580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 sœur a cours de  8 heures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11 heures et moi,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j’ai cours de 11 heures 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13 heures.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Les séances sont  plus courtes et les classes ont un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nombre</a:t>
            </a:r>
            <a:r>
              <a:rPr kumimoji="0" lang="fr-FR" sz="32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limité  d’élèves à cause </a:t>
            </a:r>
            <a:r>
              <a:rPr kumimoji="0" lang="en-US" sz="32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du </a:t>
            </a:r>
            <a:r>
              <a:rPr kumimoji="0" lang="en-US" sz="3200" b="1" i="0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Covid</a:t>
            </a:r>
            <a:r>
              <a:rPr kumimoji="0" lang="en-US" sz="32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3200" b="1" i="0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381000"/>
            <a:ext cx="3200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A  L’ÉCOLE</a:t>
            </a:r>
            <a:endParaRPr lang="fr-FR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38100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P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endant le cours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  gym nous jouons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au football,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des fois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nous  organisons aussi              beaucoup                                                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des jeux sportifs et                                                     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traditionnels.                                                               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C’est SUPER la classe,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3600" b="1" dirty="0" smtClean="0">
                <a:solidFill>
                  <a:srgbClr val="00B0F0"/>
                </a:solidFill>
              </a:rPr>
              <a:t>même quand nous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</a:rPr>
              <a:t>     portons les masques.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Il y a les copains,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les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jeux, la joie, il y a tout!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dessin-anime-enfants-heureux-porter-masque-protection-contre-virus-illustration_162786-55 (1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28600"/>
            <a:ext cx="3962400" cy="4068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74811542-colier-mignon-portant-des-lunettes-transportant-le-sac-à-dos-et-tenant-le-livre-bleu-un-personnage-c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81000"/>
            <a:ext cx="2514600" cy="5029200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209800" y="914400"/>
            <a:ext cx="35865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VERS  LA MAISON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28600" y="1828800"/>
            <a:ext cx="7391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une heure et  demie je rentre chez moi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la maison. Pendant le chemin, avec </a:t>
            </a:r>
            <a:r>
              <a:rPr kumimoji="0" lang="fr-FR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Edlir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nous préférons répéter ce que les professeurs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ont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expliqué en classe pendant les cours.  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user\Desktop\download (3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57800"/>
            <a:ext cx="2200275" cy="1600200"/>
          </a:xfrm>
          <a:prstGeom prst="rect">
            <a:avLst/>
          </a:prstGeom>
          <a:noFill/>
        </p:spPr>
      </p:pic>
      <p:pic>
        <p:nvPicPr>
          <p:cNvPr id="16387" name="Picture 3" descr="C:\Users\user\Desktop\images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28600"/>
            <a:ext cx="1543050" cy="15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download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457200"/>
            <a:ext cx="3638550" cy="4038600"/>
          </a:xfrm>
          <a:prstGeom prst="rect">
            <a:avLst/>
          </a:prstGeom>
          <a:noFill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28600" y="3124200"/>
            <a:ext cx="8763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13 heures trente cinq,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ou 14 heures 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moins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vingt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cinq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je prends mon déjeuner.</a:t>
            </a:r>
            <a:r>
              <a:rPr kumimoji="0" lang="fr-FR" sz="36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J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 mange de la salade, de la soupe, </a:t>
            </a:r>
            <a:r>
              <a:rPr lang="fr-FR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la </a:t>
            </a:r>
            <a:r>
              <a:rPr lang="fr-FR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viande e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 pour finir je mange un fruit ou un petit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gâteau</a:t>
            </a: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C:\Users\shpia\Desktop\download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85800" y="45720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76600"/>
            <a:ext cx="8839200" cy="3352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    </a:t>
            </a:r>
          </a:p>
          <a:p>
            <a:pPr algn="ctr">
              <a:buNone/>
            </a:pPr>
            <a:r>
              <a:rPr lang="fr-FR" b="1" dirty="0" smtClean="0">
                <a:solidFill>
                  <a:srgbClr val="FF0000"/>
                </a:solidFill>
              </a:rPr>
              <a:t>    A  LA MAISON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b="1" dirty="0" smtClean="0">
                <a:solidFill>
                  <a:srgbClr val="00B0F0"/>
                </a:solidFill>
              </a:rPr>
              <a:t>Après le déjeuner,  je me repose de 15 heures jusqu’à 16 h. Je regarde la télé, des films documentaires historiques ou scientifiques.</a:t>
            </a:r>
            <a:r>
              <a:rPr lang="fr-FR" dirty="0" smtClean="0"/>
              <a:t> </a:t>
            </a:r>
          </a:p>
          <a:p>
            <a:pPr>
              <a:buNone/>
            </a:pPr>
            <a:r>
              <a:rPr lang="fr-FR" dirty="0" smtClean="0"/>
              <a:t>  </a:t>
            </a:r>
          </a:p>
          <a:p>
            <a:pPr>
              <a:buNone/>
            </a:pPr>
            <a:endParaRPr lang="en-US" sz="1600" b="1" dirty="0">
              <a:solidFill>
                <a:srgbClr val="00B0F0"/>
              </a:solidFill>
            </a:endParaRPr>
          </a:p>
        </p:txBody>
      </p:sp>
      <p:pic>
        <p:nvPicPr>
          <p:cNvPr id="23554" name="Picture 2" descr="C:\Users\user\Desktop\download (1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457200"/>
            <a:ext cx="2428875" cy="2995612"/>
          </a:xfrm>
          <a:prstGeom prst="rect">
            <a:avLst/>
          </a:prstGeom>
          <a:noFill/>
        </p:spPr>
      </p:pic>
      <p:pic>
        <p:nvPicPr>
          <p:cNvPr id="14338" name="Picture 2" descr="C:\Users\user\Desktop\download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609600"/>
            <a:ext cx="1533525" cy="1526710"/>
          </a:xfrm>
          <a:prstGeom prst="rect">
            <a:avLst/>
          </a:prstGeom>
          <a:noFill/>
        </p:spPr>
      </p:pic>
      <p:pic>
        <p:nvPicPr>
          <p:cNvPr id="14339" name="Picture 3" descr="C:\Users\user\Desktop\download (3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609600"/>
            <a:ext cx="1533525" cy="1526709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200400" y="1219200"/>
            <a:ext cx="410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"/>
              </a:rPr>
              <a:t>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download (1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381000"/>
            <a:ext cx="4581525" cy="3352800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04800" y="0"/>
            <a:ext cx="83058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600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L’APRÈS –MIDI</a:t>
            </a:r>
            <a:endParaRPr lang="en-US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b="1" dirty="0" smtClean="0">
              <a:solidFill>
                <a:srgbClr val="0070C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A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près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repos,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j’étudie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mes leçons,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avec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 sœur nous faisons nos devoirs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et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Calibri" pitchFamily="34" charset="0"/>
                <a:cs typeface="Times New Roman" pitchFamily="18" charset="0"/>
              </a:rPr>
              <a:t>d’autres exercices  supplémentaires.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0070C0"/>
                </a:solidFill>
                <a:cs typeface="Times New Roman" pitchFamily="18" charset="0"/>
              </a:rPr>
              <a:t>    - </a:t>
            </a:r>
            <a:r>
              <a:rPr lang="fr-FR" sz="3600" b="1" dirty="0" smtClean="0">
                <a:solidFill>
                  <a:srgbClr val="0070C0"/>
                </a:solidFill>
                <a:cs typeface="Times New Roman" pitchFamily="18" charset="0"/>
              </a:rPr>
              <a:t>De quelle heure </a:t>
            </a:r>
            <a:r>
              <a:rPr lang="fr-FR" sz="3600" b="1" dirty="0" smtClean="0">
                <a:solidFill>
                  <a:srgbClr val="0070C0"/>
                </a:solidFill>
              </a:rPr>
              <a:t>à quelle heure 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0070C0"/>
                </a:solidFill>
                <a:cs typeface="Arial" pitchFamily="34" charset="0"/>
              </a:rPr>
              <a:t>    - </a:t>
            </a:r>
            <a:r>
              <a:rPr lang="fr-FR" sz="3600" b="1" dirty="0" smtClean="0">
                <a:solidFill>
                  <a:srgbClr val="0070C0"/>
                </a:solidFill>
                <a:cs typeface="Arial" pitchFamily="34" charset="0"/>
              </a:rPr>
              <a:t>De 4 h’ jusqu’</a:t>
            </a:r>
            <a:r>
              <a:rPr lang="fr-FR" sz="3600" b="1" dirty="0" smtClean="0">
                <a:solidFill>
                  <a:srgbClr val="0070C0"/>
                </a:solidFill>
              </a:rPr>
              <a:t>à 6 h. ou jusqu’à 6h.30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cs typeface="Arial" pitchFamily="34" charset="0"/>
            </a:endParaRPr>
          </a:p>
        </p:txBody>
      </p:sp>
      <p:pic>
        <p:nvPicPr>
          <p:cNvPr id="5" name="Picture 3" descr="C:\Users\user\Desktop\download (3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1533525" cy="1526709"/>
          </a:xfrm>
          <a:prstGeom prst="rect">
            <a:avLst/>
          </a:prstGeom>
          <a:noFill/>
        </p:spPr>
      </p:pic>
      <p:pic>
        <p:nvPicPr>
          <p:cNvPr id="12291" name="Picture 3" descr="C:\Users\user\Desktop\downloa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381000"/>
            <a:ext cx="1447800" cy="144780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 flipH="1">
            <a:off x="1905000" y="990600"/>
            <a:ext cx="99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   →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download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0"/>
            <a:ext cx="2362200" cy="2819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1600200"/>
            <a:ext cx="71628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L’APRÈS –MIDI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600" b="1" dirty="0" smtClean="0">
              <a:solidFill>
                <a:srgbClr val="0070C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L’après-midi, après les cours, quand je n’ai  pas  beaucoup  de  devoirs </a:t>
            </a:r>
            <a:r>
              <a:rPr lang="fr-FR" sz="3600" b="1" dirty="0" smtClean="0">
                <a:solidFill>
                  <a:srgbClr val="0070C0"/>
                </a:solidFill>
              </a:rPr>
              <a:t>à faire</a:t>
            </a:r>
            <a:r>
              <a:rPr lang="fr-FR" sz="3600" b="1" dirty="0" smtClean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,</a:t>
            </a:r>
            <a:r>
              <a:rPr lang="fr-FR" sz="3600" b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je me  divertis,  je  lis  ou  je  fais  de  la peinture,  des  paysages  que  j’aime  bien  offrir  </a:t>
            </a:r>
            <a:r>
              <a:rPr lang="fr-FR" sz="3600" b="1" dirty="0" smtClean="0">
                <a:solidFill>
                  <a:srgbClr val="0070C0"/>
                </a:solidFill>
              </a:rPr>
              <a:t>à  mes amis,  à l’occasion de leurs anniversaires.</a:t>
            </a:r>
            <a:endParaRPr lang="en-US" sz="3600" b="1" dirty="0" smtClean="0">
              <a:solidFill>
                <a:srgbClr val="0070C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2" descr="C:\Users\user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81000" y="381000"/>
            <a:ext cx="1905000" cy="2667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                                                                                     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Desktop\download (2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57200"/>
            <a:ext cx="3352800" cy="34290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sz="4300" b="1" dirty="0" smtClean="0">
                <a:solidFill>
                  <a:srgbClr val="FF0000"/>
                </a:solidFill>
              </a:rPr>
              <a:t>                           LE SOIR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sz="4200" b="1" dirty="0" smtClean="0">
                <a:solidFill>
                  <a:srgbClr val="0070C0"/>
                </a:solidFill>
              </a:rPr>
              <a:t>    </a:t>
            </a:r>
          </a:p>
          <a:p>
            <a:pPr lvl="0">
              <a:buNone/>
            </a:pPr>
            <a:r>
              <a:rPr lang="fr-FR" sz="4600" b="1" dirty="0" smtClean="0">
                <a:solidFill>
                  <a:srgbClr val="0070C0"/>
                </a:solidFill>
              </a:rPr>
              <a:t>    Le soir </a:t>
            </a:r>
            <a:r>
              <a:rPr lang="en-US" sz="4600" b="1" dirty="0" smtClean="0">
                <a:solidFill>
                  <a:srgbClr val="0070C0"/>
                </a:solidFill>
              </a:rPr>
              <a:t>à </a:t>
            </a:r>
            <a:r>
              <a:rPr lang="fr-FR" sz="4600" b="1" dirty="0" smtClean="0">
                <a:solidFill>
                  <a:srgbClr val="0070C0"/>
                </a:solidFill>
                <a:cs typeface="Arial" pitchFamily="34" charset="0"/>
              </a:rPr>
              <a:t>7h.15 nous prenons le diner.</a:t>
            </a:r>
          </a:p>
          <a:p>
            <a:pPr>
              <a:buNone/>
            </a:pPr>
            <a:r>
              <a:rPr lang="en-US" sz="4600" b="1" dirty="0" smtClean="0">
                <a:solidFill>
                  <a:srgbClr val="0070C0"/>
                </a:solidFill>
              </a:rPr>
              <a:t>    A  9 </a:t>
            </a:r>
            <a:r>
              <a:rPr lang="en-US" sz="4600" b="1" dirty="0" err="1" smtClean="0">
                <a:solidFill>
                  <a:srgbClr val="0070C0"/>
                </a:solidFill>
              </a:rPr>
              <a:t>heures</a:t>
            </a:r>
            <a:r>
              <a:rPr lang="fr-FR" sz="4600" b="1" dirty="0" smtClean="0">
                <a:solidFill>
                  <a:srgbClr val="0070C0"/>
                </a:solidFill>
              </a:rPr>
              <a:t> avec mes parents, mon père et ma mère, ma sœur aussi, nous regardons  un beau film, tous </a:t>
            </a:r>
            <a:r>
              <a:rPr lang="fr-FR" sz="4600" b="1" dirty="0" smtClean="0">
                <a:solidFill>
                  <a:srgbClr val="0070C0"/>
                </a:solidFill>
              </a:rPr>
              <a:t>ensemble   devant </a:t>
            </a:r>
            <a:r>
              <a:rPr lang="fr-FR" sz="4600" b="1" dirty="0" smtClean="0">
                <a:solidFill>
                  <a:srgbClr val="0070C0"/>
                </a:solidFill>
              </a:rPr>
              <a:t>l’écran du téléviseur. </a:t>
            </a:r>
            <a:endParaRPr lang="en-US" sz="46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9218" name="Picture 2" descr="C:\Users\user\Desktop\download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609600"/>
            <a:ext cx="1714500" cy="185737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                      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er\Desktop\download (2)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52600" y="685800"/>
            <a:ext cx="2400300" cy="1905000"/>
          </a:xfrm>
          <a:prstGeom prst="rect">
            <a:avLst/>
          </a:prstGeom>
          <a:noFill/>
        </p:spPr>
      </p:pic>
      <p:pic>
        <p:nvPicPr>
          <p:cNvPr id="26627" name="Picture 3" descr="C:\Users\user\Desktop\images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685800"/>
            <a:ext cx="2438400" cy="2009775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762000" y="1676400"/>
            <a:ext cx="7670561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 dix heures  nous allons dans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la chambre 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coucher 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Nous nous couchons en nous disant 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« Bonne Nuit » !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. 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err="1" smtClean="0">
                <a:solidFill>
                  <a:srgbClr val="FF0000"/>
                </a:solidFill>
              </a:rPr>
              <a:t>Que</a:t>
            </a:r>
            <a:r>
              <a:rPr lang="en-US" b="1" dirty="0" smtClean="0">
                <a:solidFill>
                  <a:srgbClr val="FF0000"/>
                </a:solidFill>
              </a:rPr>
              <a:t> fait Paul?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fr-FR" b="1" dirty="0" smtClean="0">
                <a:solidFill>
                  <a:srgbClr val="0070C0"/>
                </a:solidFill>
              </a:rPr>
              <a:t>Commentez les images en citant une heure pour chaque action.</a:t>
            </a:r>
            <a:br>
              <a:rPr lang="fr-FR" b="1" dirty="0" smtClean="0">
                <a:solidFill>
                  <a:srgbClr val="0070C0"/>
                </a:solidFill>
              </a:rPr>
            </a:br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27650" name="Picture 2" descr="C:\Users\user\Desktop\les-activités-quotidiennes-de-petit-garçon-446070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286000"/>
            <a:ext cx="73152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243840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Commentez les images en racontant ce qu’elle fait et à quelle heure; imaginez un horaire précis pour chaque action, (pour chaque image)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 descr="C:\Users\user\Desktop\images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8077200" cy="5029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6519446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  </a:t>
            </a:r>
            <a:r>
              <a:rPr lang="en-US" sz="1600" dirty="0" smtClean="0"/>
              <a:t>                                                                                                                                                                        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3429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00B050"/>
                </a:solidFill>
              </a:rPr>
              <a:t/>
            </a:r>
            <a:br>
              <a:rPr lang="en-US" sz="3600" b="1" dirty="0" smtClean="0">
                <a:solidFill>
                  <a:srgbClr val="00B050"/>
                </a:solidFill>
              </a:rPr>
            </a:br>
            <a:r>
              <a:rPr lang="en-US" sz="3600" b="1" dirty="0" smtClean="0">
                <a:solidFill>
                  <a:srgbClr val="00B050"/>
                </a:solidFill>
              </a:rPr>
              <a:t/>
            </a:r>
            <a:br>
              <a:rPr lang="en-US" sz="3600" b="1" dirty="0" smtClean="0">
                <a:solidFill>
                  <a:srgbClr val="00B050"/>
                </a:solidFill>
              </a:rPr>
            </a:br>
            <a:r>
              <a:rPr lang="en-US" sz="3600" b="1" dirty="0" smtClean="0">
                <a:solidFill>
                  <a:srgbClr val="00B050"/>
                </a:solidFill>
              </a:rPr>
              <a:t/>
            </a:r>
            <a:br>
              <a:rPr lang="en-US" sz="3600" b="1" dirty="0" smtClean="0">
                <a:solidFill>
                  <a:srgbClr val="00B050"/>
                </a:solidFill>
              </a:rPr>
            </a:br>
            <a:r>
              <a:rPr lang="en-US" sz="3600" b="1" dirty="0" smtClean="0">
                <a:solidFill>
                  <a:srgbClr val="00B050"/>
                </a:solidFill>
              </a:rPr>
              <a:t/>
            </a:r>
            <a:br>
              <a:rPr lang="en-US" sz="3600" b="1" dirty="0" smtClean="0">
                <a:solidFill>
                  <a:srgbClr val="00B050"/>
                </a:solidFill>
              </a:rPr>
            </a:br>
            <a:r>
              <a:rPr lang="fr-FR" sz="3600" b="1" dirty="0" smtClean="0">
                <a:solidFill>
                  <a:srgbClr val="0070C0"/>
                </a:solidFill>
              </a:rPr>
              <a:t>       </a:t>
            </a:r>
            <a:br>
              <a:rPr lang="fr-FR" sz="3600" b="1" dirty="0" smtClean="0">
                <a:solidFill>
                  <a:srgbClr val="0070C0"/>
                </a:solidFill>
              </a:rPr>
            </a:br>
            <a:r>
              <a:rPr lang="fr-FR" sz="3600" b="1" dirty="0" smtClean="0">
                <a:solidFill>
                  <a:srgbClr val="0070C0"/>
                </a:solidFill>
              </a:rPr>
              <a:t>       </a:t>
            </a:r>
            <a:r>
              <a:rPr lang="fr-FR" sz="3600" b="1" dirty="0" smtClean="0">
                <a:solidFill>
                  <a:srgbClr val="FF0000"/>
                </a:solidFill>
              </a:rPr>
              <a:t>R</a:t>
            </a:r>
            <a:r>
              <a:rPr lang="en-US" sz="3600" b="1" dirty="0" err="1" smtClean="0">
                <a:solidFill>
                  <a:srgbClr val="FF0000"/>
                </a:solidFill>
              </a:rPr>
              <a:t>épondez</a:t>
            </a:r>
            <a:r>
              <a:rPr lang="en-US" sz="3600" b="1" dirty="0" smtClean="0">
                <a:solidFill>
                  <a:srgbClr val="FF0000"/>
                </a:solidFill>
              </a:rPr>
              <a:t> aux questions</a:t>
            </a: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       </a:t>
            </a:r>
            <a:r>
              <a:rPr lang="fr-FR" sz="3600" b="1" dirty="0" smtClean="0">
                <a:solidFill>
                  <a:schemeClr val="tx2"/>
                </a:solidFill>
              </a:rPr>
              <a:t>Quand vous prenez le déjeuner? </a:t>
            </a:r>
            <a:br>
              <a:rPr lang="fr-FR" sz="3600" b="1" dirty="0" smtClean="0">
                <a:solidFill>
                  <a:schemeClr val="tx2"/>
                </a:solidFill>
              </a:rPr>
            </a:br>
            <a:r>
              <a:rPr lang="fr-FR" sz="3600" b="1" dirty="0" smtClean="0">
                <a:solidFill>
                  <a:schemeClr val="tx2"/>
                </a:solidFill>
              </a:rPr>
              <a:t>       Vous étudiez de quelle heure à quelle heure ?  </a:t>
            </a:r>
            <a:br>
              <a:rPr lang="fr-FR" sz="3600" b="1" dirty="0" smtClean="0">
                <a:solidFill>
                  <a:schemeClr val="tx2"/>
                </a:solidFill>
              </a:rPr>
            </a:br>
            <a:r>
              <a:rPr lang="fr-FR" sz="3600" b="1" dirty="0" smtClean="0">
                <a:solidFill>
                  <a:schemeClr val="tx2"/>
                </a:solidFill>
              </a:rPr>
              <a:t>       Quand vous faites des promenades , et avec         </a:t>
            </a:r>
            <a:br>
              <a:rPr lang="fr-FR" sz="3600" b="1" dirty="0" smtClean="0">
                <a:solidFill>
                  <a:schemeClr val="tx2"/>
                </a:solidFill>
              </a:rPr>
            </a:br>
            <a:r>
              <a:rPr lang="fr-FR" sz="3600" b="1" dirty="0" smtClean="0">
                <a:solidFill>
                  <a:schemeClr val="tx2"/>
                </a:solidFill>
              </a:rPr>
              <a:t>       qui vous vous promenez?       </a:t>
            </a:r>
            <a:br>
              <a:rPr lang="fr-FR" sz="3600" b="1" dirty="0" smtClean="0">
                <a:solidFill>
                  <a:schemeClr val="tx2"/>
                </a:solidFill>
              </a:rPr>
            </a:br>
            <a:r>
              <a:rPr lang="fr-FR" sz="3600" b="1" dirty="0" smtClean="0">
                <a:solidFill>
                  <a:schemeClr val="tx2"/>
                </a:solidFill>
              </a:rPr>
              <a:t>       Vous dormez </a:t>
            </a:r>
            <a:r>
              <a:rPr lang="en-US" sz="3600" b="1" dirty="0" smtClean="0">
                <a:solidFill>
                  <a:schemeClr val="tx2"/>
                </a:solidFill>
              </a:rPr>
              <a:t>à </a:t>
            </a:r>
            <a:r>
              <a:rPr lang="en-US" sz="3600" b="1" dirty="0" err="1" smtClean="0">
                <a:solidFill>
                  <a:schemeClr val="tx2"/>
                </a:solidFill>
              </a:rPr>
              <a:t>quelle</a:t>
            </a:r>
            <a:r>
              <a:rPr lang="en-US" sz="3600" b="1" dirty="0" smtClean="0">
                <a:solidFill>
                  <a:schemeClr val="tx2"/>
                </a:solidFill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</a:rPr>
              <a:t>heure</a:t>
            </a:r>
            <a:r>
              <a:rPr lang="en-US" sz="3600" b="1" dirty="0" smtClean="0">
                <a:solidFill>
                  <a:schemeClr val="tx2"/>
                </a:solidFill>
              </a:rPr>
              <a:t>?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>
                <a:solidFill>
                  <a:srgbClr val="00B050"/>
                </a:solidFill>
              </a:rPr>
              <a:t/>
            </a:r>
            <a:br>
              <a:rPr lang="fr-FR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29698" name="Picture 2" descr="C:\Users\user\Desktop\images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3505200"/>
            <a:ext cx="73914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400" b="1" dirty="0" smtClean="0"/>
          </a:p>
          <a:p>
            <a:pPr>
              <a:buNone/>
            </a:pPr>
            <a:r>
              <a:rPr lang="fr-FR" sz="2400" b="1" dirty="0" smtClean="0"/>
              <a:t>      Commentez  les images en utilisant les mots déjà</a:t>
            </a:r>
          </a:p>
          <a:p>
            <a:pPr>
              <a:buNone/>
            </a:pPr>
            <a:r>
              <a:rPr lang="fr-FR" sz="2400" b="1" dirty="0" smtClean="0"/>
              <a:t>      employés dans le texte.</a:t>
            </a:r>
            <a:endParaRPr lang="fr-FR" sz="2400" b="1" smtClean="0"/>
          </a:p>
          <a:p>
            <a:pPr>
              <a:buNone/>
            </a:pPr>
            <a:endParaRPr lang="fr-FR" sz="2400"/>
          </a:p>
        </p:txBody>
      </p:sp>
      <p:pic>
        <p:nvPicPr>
          <p:cNvPr id="30722" name="Picture 2" descr="C:\Users\user\Desktop\images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357438"/>
            <a:ext cx="6477000" cy="3509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1006</Words>
  <Application>Microsoft Office PowerPoint</Application>
  <PresentationFormat>On-screen Show (4:3)</PresentationFormat>
  <Paragraphs>259</Paragraphs>
  <Slides>25</Slides>
  <Notes>14</Notes>
  <HiddenSlides>1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Office Theme</vt:lpstr>
      <vt:lpstr>Presentation</vt:lpstr>
      <vt:lpstr>PowerPoint Presentation</vt:lpstr>
      <vt:lpstr>TABLE DE MATIERES</vt:lpstr>
      <vt:lpstr>NOUS PARLONS FRANÇAIS</vt:lpstr>
      <vt:lpstr>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l’Ecole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Que fait Paul? Commentez les images en citant une heure pour chaque action. </vt:lpstr>
      <vt:lpstr>Commentez les images en racontant ce qu’elle fait et à quelle heure; imaginez un horaire précis pour chaque action, (pour chaque image) </vt:lpstr>
      <vt:lpstr>                   Répondez aux questions        Quand vous prenez le déjeuner?         Vous étudiez de quelle heure à quelle heure ?          Quand vous faites des promenades , et avec                 qui vous vous promenez?               Vous dormez à quelle heure?    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acer_lpt</cp:lastModifiedBy>
  <cp:revision>167</cp:revision>
  <dcterms:created xsi:type="dcterms:W3CDTF">2020-09-08T03:54:00Z</dcterms:created>
  <dcterms:modified xsi:type="dcterms:W3CDTF">2020-09-26T09:30:53Z</dcterms:modified>
</cp:coreProperties>
</file>