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6" r:id="rId2"/>
    <p:sldId id="287" r:id="rId3"/>
    <p:sldId id="279" r:id="rId4"/>
    <p:sldId id="282" r:id="rId5"/>
    <p:sldId id="283" r:id="rId6"/>
    <p:sldId id="277" r:id="rId7"/>
    <p:sldId id="278" r:id="rId8"/>
    <p:sldId id="257" r:id="rId9"/>
    <p:sldId id="258" r:id="rId10"/>
    <p:sldId id="260" r:id="rId11"/>
    <p:sldId id="261" r:id="rId12"/>
    <p:sldId id="259" r:id="rId13"/>
    <p:sldId id="262" r:id="rId14"/>
    <p:sldId id="263" r:id="rId15"/>
    <p:sldId id="267" r:id="rId16"/>
    <p:sldId id="265" r:id="rId17"/>
    <p:sldId id="268" r:id="rId18"/>
    <p:sldId id="269" r:id="rId19"/>
    <p:sldId id="264" r:id="rId20"/>
    <p:sldId id="270" r:id="rId21"/>
    <p:sldId id="272" r:id="rId22"/>
    <p:sldId id="273" r:id="rId23"/>
    <p:sldId id="275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39" autoAdjust="0"/>
    <p:restoredTop sz="94660"/>
  </p:normalViewPr>
  <p:slideViewPr>
    <p:cSldViewPr>
      <p:cViewPr varScale="1">
        <p:scale>
          <a:sx n="78" d="100"/>
          <a:sy n="78" d="100"/>
        </p:scale>
        <p:origin x="-293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2D668-216E-49FD-ADE1-787BD2993D22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1DCD0-9174-4ACE-B5CD-30CF8E27C2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1DCD0-9174-4ACE-B5CD-30CF8E27C29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1DCD0-9174-4ACE-B5CD-30CF8E27C29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</a:t>
            </a:r>
            <a:r>
              <a:rPr lang="fr-FR" dirty="0" smtClean="0">
                <a:solidFill>
                  <a:schemeClr val="bg1"/>
                </a:solidFill>
              </a:rPr>
              <a:t>à haute voix     </a:t>
            </a:r>
            <a:endParaRPr lang="en-US" dirty="0" smtClean="0">
              <a:solidFill>
                <a:schemeClr val="bg1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à voix haute voix haute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   </a:t>
            </a:r>
          </a:p>
          <a:p>
            <a:r>
              <a:rPr lang="fr-FR" noProof="0" dirty="0" smtClean="0"/>
              <a:t>   haute voix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1DCD0-9174-4ACE-B5CD-30CF8E27C29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école hôtel pâtisserie bibliothèque  hôtel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1DCD0-9174-4ACE-B5CD-30CF8E27C29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noProof="0" dirty="0" err="1" smtClean="0"/>
              <a:t>ecole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musee</a:t>
            </a:r>
            <a:r>
              <a:rPr lang="en-US" baseline="0" dirty="0" smtClean="0"/>
              <a:t>  cinema, patisserie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1DCD0-9174-4ACE-B5CD-30CF8E27C29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1DCD0-9174-4ACE-B5CD-30CF8E27C29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1D857-5B6E-46C9-B01B-2B210F573EF6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A9E63-1E71-4205-ADCA-3C5698591E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package" Target="../embeddings/Microsoft_Office_PowerPoint_Presentation3.pptx"/><Relationship Id="rId4" Type="http://schemas.openxmlformats.org/officeDocument/2006/relationships/package" Target="../embeddings/Microsoft_Office_PowerPoint_Presentation2.pptx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286000" y="1714500"/>
          <a:ext cx="4570413" cy="3427413"/>
        </p:xfrm>
        <a:graphic>
          <a:graphicData uri="http://schemas.openxmlformats.org/presentationml/2006/ole">
            <p:oleObj spid="_x0000_s1026" name="Presentation" r:id="rId3" imgW="4570533" imgH="3427427" progId="PowerPoint.Show.12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0" y="609600"/>
          <a:ext cx="9144000" cy="5713413"/>
        </p:xfrm>
        <a:graphic>
          <a:graphicData uri="http://schemas.openxmlformats.org/presentationml/2006/ole">
            <p:oleObj spid="_x0000_s1027" name="Presentation" r:id="rId4" imgW="4570533" imgH="3427427" progId="PowerPoint.Show.12">
              <p:embed/>
            </p:oleObj>
          </a:graphicData>
        </a:graphic>
      </p:graphicFrame>
      <p:sp>
        <p:nvSpPr>
          <p:cNvPr id="1030" name="AutoShape 6" descr="Belle main vecteur vintage dessiné main background.vector illustration. éléments de style rétro illustration . élément de visite pour les cartes et cartes de conception . Banque d'images - 950116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187124" y="457200"/>
          <a:ext cx="8804475" cy="5638800"/>
        </p:xfrm>
        <a:graphic>
          <a:graphicData uri="http://schemas.openxmlformats.org/presentationml/2006/ole">
            <p:oleObj spid="_x0000_s1028" name="Presentation" r:id="rId5" imgW="4570533" imgH="3427427" progId="PowerPoint.Show.12">
              <p:embed/>
            </p:oleObj>
          </a:graphicData>
        </a:graphic>
      </p:graphicFrame>
      <p:pic>
        <p:nvPicPr>
          <p:cNvPr id="7" name="Picture 6" descr="C:\Users\user\Desktop\download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3962400"/>
            <a:ext cx="2262187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1.</a:t>
            </a:r>
            <a:r>
              <a:rPr lang="fr-FR" sz="2400" dirty="0" smtClean="0"/>
              <a:t> - </a:t>
            </a:r>
            <a:r>
              <a:rPr lang="fr-FR" sz="2400" b="1" dirty="0" smtClean="0"/>
              <a:t>Les Activités de la Routine Quotidienne.</a:t>
            </a:r>
          </a:p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2.</a:t>
            </a:r>
            <a:r>
              <a:rPr lang="fr-FR" sz="2400" b="1" dirty="0" smtClean="0"/>
              <a:t> - Le corps humain.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3. </a:t>
            </a:r>
            <a:r>
              <a:rPr lang="fr-FR" sz="2400" b="1" dirty="0" smtClean="0"/>
              <a:t>- Les fruits et les légumes.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4</a:t>
            </a:r>
            <a:r>
              <a:rPr lang="fr-FR" sz="2400" b="1" dirty="0" smtClean="0"/>
              <a:t>. - Le marché.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5.</a:t>
            </a:r>
            <a:r>
              <a:rPr lang="fr-FR" sz="2400" b="1" dirty="0" smtClean="0"/>
              <a:t> - Les métiers (Les Professions).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6.</a:t>
            </a:r>
            <a:r>
              <a:rPr lang="fr-FR" sz="2400" b="1" dirty="0" smtClean="0"/>
              <a:t> - Les mois et les saisons de l’année.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7.</a:t>
            </a:r>
            <a:r>
              <a:rPr lang="fr-FR" sz="2400" b="1" dirty="0" smtClean="0"/>
              <a:t> - Les sept jours de la semaine.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8.</a:t>
            </a:r>
            <a:r>
              <a:rPr lang="fr-FR" sz="2400" b="1" dirty="0" smtClean="0"/>
              <a:t> - Les Vêtements et les couleurs.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9.</a:t>
            </a:r>
            <a:r>
              <a:rPr lang="fr-FR" sz="2400" b="1" dirty="0" smtClean="0"/>
              <a:t> - Verbes aller et venir,  (les compléments de      </a:t>
            </a:r>
          </a:p>
          <a:p>
            <a:pPr>
              <a:buNone/>
            </a:pPr>
            <a:r>
              <a:rPr lang="fr-FR" sz="2400" b="1" dirty="0" smtClean="0"/>
              <a:t>                             lieu introduits par les prépositions</a:t>
            </a:r>
            <a:r>
              <a:rPr lang="fr-FR" sz="2400" b="1" dirty="0" smtClean="0">
                <a:solidFill>
                  <a:srgbClr val="FF0000"/>
                </a:solidFill>
              </a:rPr>
              <a:t> à </a:t>
            </a:r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de</a:t>
            </a:r>
            <a:r>
              <a:rPr lang="fr-FR" sz="2400" b="1" dirty="0" smtClean="0"/>
              <a:t>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10. </a:t>
            </a:r>
            <a:r>
              <a:rPr lang="fr-FR" sz="2400" b="1" dirty="0" smtClean="0"/>
              <a:t>- Verbes et conjugaisons au présent de l’indicatif.</a:t>
            </a:r>
            <a:endParaRPr lang="en-US" smtClean="0"/>
          </a:p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B0F0"/>
                </a:solidFill>
              </a:rPr>
              <a:t>TABLE DE MATIERES</a:t>
            </a:r>
            <a:endParaRPr lang="en-US" sz="36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52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smtClean="0">
                <a:solidFill>
                  <a:schemeClr val="tx2"/>
                </a:solidFill>
              </a:rPr>
              <a:t>Dossier </a:t>
            </a:r>
            <a:r>
              <a:rPr lang="en-US" sz="3600" b="1" smtClean="0">
                <a:solidFill>
                  <a:schemeClr val="tx2"/>
                </a:solidFill>
              </a:rPr>
              <a:t>10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fr-FR" sz="3600" b="1" dirty="0" smtClean="0">
                <a:solidFill>
                  <a:srgbClr val="FF0000"/>
                </a:solidFill>
              </a:rPr>
              <a:t>LA CONJUGAISONS DES VERBES DES TROIS GROUPES. AU PRÉSENT DE L’INDICATIF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>
            <a:normAutofit fontScale="77500" lnSpcReduction="20000"/>
          </a:bodyPr>
          <a:lstStyle/>
          <a:p>
            <a:r>
              <a:rPr lang="fr-FR" b="1" dirty="0" smtClean="0">
                <a:solidFill>
                  <a:schemeClr val="tx2"/>
                </a:solidFill>
              </a:rPr>
              <a:t>Des tableaux de conjugaisons </a:t>
            </a:r>
            <a:r>
              <a:rPr lang="fr-FR" dirty="0" smtClean="0"/>
              <a:t>verbales généralisant un type particulier de la  conjugaison.  A part les verbes du premier et deuxième groupe il y a des types de conjugaison appartenant aux verbes de la troisième conjugaison.</a:t>
            </a:r>
            <a:endParaRPr lang="en-US" dirty="0" smtClean="0"/>
          </a:p>
          <a:p>
            <a:r>
              <a:rPr lang="fr-FR" b="1" dirty="0" smtClean="0">
                <a:solidFill>
                  <a:schemeClr val="tx2"/>
                </a:solidFill>
              </a:rPr>
              <a:t>Verbes conjugués : </a:t>
            </a:r>
            <a:r>
              <a:rPr lang="fr-FR" dirty="0" smtClean="0"/>
              <a:t>Avoir, Etre, Vouloir, Parler, Savoir, Aller, Faire, Nager, Placer, S’appeler,  Balayer, Lire, Venir, Sortir Répondre, Prendre, Connaitre, Ouvrir, Boire, Mettre et Pouvoir.</a:t>
            </a:r>
            <a:endParaRPr lang="en-US" dirty="0" smtClean="0"/>
          </a:p>
          <a:p>
            <a:r>
              <a:rPr lang="fr-FR" dirty="0" smtClean="0"/>
              <a:t>(Les couleurs vont aider les élèves à bien fixer les terminaisons et tout autre changement subi au cours de la conjugaison).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/>
            </a:r>
            <a:br>
              <a:rPr lang="fr-FR" sz="4000" b="1" dirty="0" smtClean="0">
                <a:solidFill>
                  <a:srgbClr val="FF0000"/>
                </a:solidFill>
              </a:rPr>
            </a:br>
            <a:r>
              <a:rPr lang="fr-FR" sz="3600" b="1" dirty="0" smtClean="0">
                <a:solidFill>
                  <a:srgbClr val="FF0000"/>
                </a:solidFill>
              </a:rPr>
              <a:t>Conjugaison du verbe AVOIR au Présent 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 VOUS 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543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JE</a:t>
            </a:r>
            <a:endParaRPr lang="fr-FR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543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NOUS</a:t>
            </a:r>
            <a:endParaRPr lang="fr-FR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TU</a:t>
            </a:r>
            <a:endParaRPr lang="fr-FR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ILS/ELLES</a:t>
            </a:r>
            <a:endParaRPr lang="fr-FR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IL / ELLE /ON</a:t>
            </a:r>
            <a:endParaRPr lang="fr-FR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J’AI</a:t>
            </a:r>
            <a:endParaRPr lang="fr-FR" dirty="0"/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AS</a:t>
            </a:r>
            <a:endParaRPr lang="fr-FR" dirty="0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</a:t>
            </a: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267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AVONS</a:t>
            </a: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AVEZ</a:t>
            </a:r>
            <a:endParaRPr lang="fr-FR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u="sng" dirty="0" smtClean="0"/>
              <a:t>ont</a:t>
            </a:r>
            <a:endParaRPr lang="fr-FR" u="sng" dirty="0"/>
          </a:p>
        </p:txBody>
      </p:sp>
      <p:sp>
        <p:nvSpPr>
          <p:cNvPr id="21" name="Oval 20"/>
          <p:cNvSpPr/>
          <p:nvPr/>
        </p:nvSpPr>
        <p:spPr>
          <a:xfrm>
            <a:off x="6477000" y="5867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de bons résultats </a:t>
            </a:r>
            <a:endParaRPr lang="fr-FR" dirty="0"/>
          </a:p>
        </p:txBody>
      </p:sp>
      <p:sp>
        <p:nvSpPr>
          <p:cNvPr id="22" name="Oval 21"/>
          <p:cNvSpPr/>
          <p:nvPr/>
        </p:nvSpPr>
        <p:spPr>
          <a:xfrm>
            <a:off x="6477000" y="5029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un beau travail</a:t>
            </a:r>
            <a:endParaRPr lang="fr-FR" dirty="0"/>
          </a:p>
        </p:txBody>
      </p:sp>
      <p:sp>
        <p:nvSpPr>
          <p:cNvPr id="23" name="Oval 22"/>
          <p:cNvSpPr/>
          <p:nvPr/>
        </p:nvSpPr>
        <p:spPr>
          <a:xfrm>
            <a:off x="6400800" y="4191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une bonne amie </a:t>
            </a:r>
            <a:endParaRPr lang="fr-FR" dirty="0"/>
          </a:p>
        </p:txBody>
      </p:sp>
      <p:sp>
        <p:nvSpPr>
          <p:cNvPr id="24" name="Oval 23"/>
          <p:cNvSpPr/>
          <p:nvPr/>
        </p:nvSpPr>
        <p:spPr>
          <a:xfrm>
            <a:off x="64008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un devoir  à faire</a:t>
            </a:r>
            <a:endParaRPr lang="fr-FR" dirty="0"/>
          </a:p>
        </p:txBody>
      </p:sp>
      <p:sp>
        <p:nvSpPr>
          <p:cNvPr id="25" name="Oval 24"/>
          <p:cNvSpPr/>
          <p:nvPr/>
        </p:nvSpPr>
        <p:spPr>
          <a:xfrm>
            <a:off x="6324600" y="2362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un beau livre</a:t>
            </a:r>
            <a:endParaRPr lang="fr-FR" dirty="0"/>
          </a:p>
        </p:txBody>
      </p:sp>
      <p:sp>
        <p:nvSpPr>
          <p:cNvPr id="26" name="Oval 25"/>
          <p:cNvSpPr/>
          <p:nvPr/>
        </p:nvSpPr>
        <p:spPr>
          <a:xfrm>
            <a:off x="6324600" y="1371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un frère 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/>
            </a:r>
            <a:br>
              <a:rPr lang="fr-FR" sz="4000" b="1" dirty="0" smtClean="0">
                <a:solidFill>
                  <a:srgbClr val="FF0000"/>
                </a:solidFill>
              </a:rPr>
            </a:br>
            <a:r>
              <a:rPr lang="fr-FR" sz="3600" b="1" dirty="0" smtClean="0">
                <a:solidFill>
                  <a:srgbClr val="FF0000"/>
                </a:solidFill>
              </a:rPr>
              <a:t>Conjugaison du verbe ETRE au Présent 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 VOUS </a:t>
            </a:r>
            <a:endParaRPr lang="fr-FR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543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JE</a:t>
            </a:r>
            <a:endParaRPr lang="fr-FR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543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NOUS</a:t>
            </a:r>
            <a:endParaRPr lang="fr-FR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TU</a:t>
            </a:r>
            <a:endParaRPr lang="fr-FR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ILS/ELLES</a:t>
            </a:r>
            <a:endParaRPr lang="fr-FR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IL / ELLE /ON</a:t>
            </a:r>
            <a:endParaRPr lang="fr-FR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suis</a:t>
            </a:r>
            <a:endParaRPr lang="fr-FR" dirty="0"/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es</a:t>
            </a:r>
            <a:endParaRPr lang="fr-FR" dirty="0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est</a:t>
            </a: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91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sommes </a:t>
            </a: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20574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êtes</a:t>
            </a:r>
            <a:endParaRPr lang="fr-FR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u="sng" dirty="0" smtClean="0"/>
              <a:t>sont</a:t>
            </a:r>
            <a:endParaRPr lang="fr-FR" u="sng" dirty="0"/>
          </a:p>
        </p:txBody>
      </p:sp>
      <p:sp>
        <p:nvSpPr>
          <p:cNvPr id="21" name="Oval 20"/>
          <p:cNvSpPr/>
          <p:nvPr/>
        </p:nvSpPr>
        <p:spPr>
          <a:xfrm>
            <a:off x="6477000" y="5943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prêts </a:t>
            </a:r>
            <a:endParaRPr lang="fr-FR" dirty="0"/>
          </a:p>
        </p:txBody>
      </p:sp>
      <p:sp>
        <p:nvSpPr>
          <p:cNvPr id="22" name="Oval 21"/>
          <p:cNvSpPr/>
          <p:nvPr/>
        </p:nvSpPr>
        <p:spPr>
          <a:xfrm>
            <a:off x="6400800" y="5029200"/>
            <a:ext cx="2057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 smtClean="0"/>
          </a:p>
          <a:p>
            <a:pPr algn="ctr"/>
            <a:r>
              <a:rPr lang="fr-FR" dirty="0" smtClean="0"/>
              <a:t>français</a:t>
            </a:r>
          </a:p>
          <a:p>
            <a:pPr algn="ctr"/>
            <a:endParaRPr lang="fr-FR" dirty="0"/>
          </a:p>
        </p:txBody>
      </p:sp>
      <p:sp>
        <p:nvSpPr>
          <p:cNvPr id="23" name="Oval 22"/>
          <p:cNvSpPr/>
          <p:nvPr/>
        </p:nvSpPr>
        <p:spPr>
          <a:xfrm>
            <a:off x="64008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intelligentes</a:t>
            </a:r>
            <a:endParaRPr lang="fr-FR" dirty="0"/>
          </a:p>
        </p:txBody>
      </p:sp>
      <p:sp>
        <p:nvSpPr>
          <p:cNvPr id="24" name="Oval 23"/>
          <p:cNvSpPr/>
          <p:nvPr/>
        </p:nvSpPr>
        <p:spPr>
          <a:xfrm>
            <a:off x="6400800" y="3200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Grand/e</a:t>
            </a:r>
            <a:endParaRPr lang="fr-FR" dirty="0"/>
          </a:p>
        </p:txBody>
      </p:sp>
      <p:sp>
        <p:nvSpPr>
          <p:cNvPr id="25" name="Oval 24"/>
          <p:cNvSpPr/>
          <p:nvPr/>
        </p:nvSpPr>
        <p:spPr>
          <a:xfrm>
            <a:off x="6324600" y="2286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 smtClean="0"/>
          </a:p>
          <a:p>
            <a:pPr algn="ctr"/>
            <a:r>
              <a:rPr lang="fr-FR" dirty="0" smtClean="0"/>
              <a:t>albanais/e</a:t>
            </a:r>
          </a:p>
          <a:p>
            <a:pPr algn="ctr"/>
            <a:endParaRPr lang="fr-FR" dirty="0"/>
          </a:p>
        </p:txBody>
      </p:sp>
      <p:sp>
        <p:nvSpPr>
          <p:cNvPr id="26" name="Oval 25"/>
          <p:cNvSpPr/>
          <p:nvPr/>
        </p:nvSpPr>
        <p:spPr>
          <a:xfrm>
            <a:off x="6324600" y="1371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jeunes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VOULOIR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      </a:t>
            </a:r>
            <a:r>
              <a:rPr lang="fr-FR" dirty="0"/>
              <a:t>v</a:t>
            </a:r>
            <a:r>
              <a:rPr lang="fr-FR" b="1" dirty="0"/>
              <a:t>eu</a:t>
            </a:r>
            <a:r>
              <a:rPr lang="fr-FR" dirty="0">
                <a:solidFill>
                  <a:srgbClr val="FF0000"/>
                </a:solidFill>
              </a:rPr>
              <a:t>x</a:t>
            </a:r>
            <a:r>
              <a:rPr lang="fr-FR" dirty="0"/>
              <a:t>       +</a:t>
            </a:r>
            <a:endParaRPr lang="en-US" dirty="0"/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</a:t>
            </a:r>
            <a:r>
              <a:rPr lang="fr-FR" b="1" dirty="0"/>
              <a:t>eu</a:t>
            </a:r>
            <a:r>
              <a:rPr lang="fr-FR" dirty="0">
                <a:solidFill>
                  <a:srgbClr val="FF0000"/>
                </a:solidFill>
              </a:rPr>
              <a:t>x</a:t>
            </a:r>
            <a:r>
              <a:rPr lang="fr-FR" dirty="0"/>
              <a:t>       +</a:t>
            </a:r>
            <a:endParaRPr lang="en-US" dirty="0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</a:t>
            </a:r>
            <a:r>
              <a:rPr lang="fr-FR" b="1" dirty="0"/>
              <a:t>eu</a:t>
            </a:r>
            <a:r>
              <a:rPr lang="fr-FR" dirty="0">
                <a:solidFill>
                  <a:srgbClr val="FF0000"/>
                </a:solidFill>
              </a:rPr>
              <a:t>t  </a:t>
            </a:r>
            <a:r>
              <a:rPr lang="fr-FR" dirty="0"/>
              <a:t>      +</a:t>
            </a:r>
            <a:endParaRPr lang="en-US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267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voul</a:t>
            </a:r>
            <a:r>
              <a:rPr lang="fr-FR" dirty="0">
                <a:solidFill>
                  <a:srgbClr val="FF0000"/>
                </a:solidFill>
              </a:rPr>
              <a:t>ons</a:t>
            </a:r>
            <a:r>
              <a:rPr lang="fr-FR" dirty="0"/>
              <a:t>   - </a:t>
            </a:r>
            <a:endParaRPr lang="en-US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Voul</a:t>
            </a:r>
            <a:r>
              <a:rPr lang="fr-FR" dirty="0">
                <a:solidFill>
                  <a:srgbClr val="FF0000"/>
                </a:solidFill>
              </a:rPr>
              <a:t>ez</a:t>
            </a:r>
            <a:r>
              <a:rPr lang="fr-FR" dirty="0"/>
              <a:t>    -</a:t>
            </a:r>
            <a:endParaRPr lang="en-US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</a:t>
            </a:r>
            <a:r>
              <a:rPr lang="fr-FR" b="1" dirty="0"/>
              <a:t>eu</a:t>
            </a:r>
            <a:r>
              <a:rPr lang="fr-FR" dirty="0"/>
              <a:t>l</a:t>
            </a:r>
            <a:r>
              <a:rPr lang="fr-FR" dirty="0">
                <a:solidFill>
                  <a:srgbClr val="FF0000"/>
                </a:solidFill>
              </a:rPr>
              <a:t>ent</a:t>
            </a:r>
            <a:r>
              <a:rPr lang="fr-FR" dirty="0"/>
              <a:t> +</a:t>
            </a:r>
            <a:endParaRPr lang="en-US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 une phrase complète avec les éléments des trois colonnes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24600" y="5791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bière</a:t>
            </a:r>
            <a:r>
              <a:rPr lang="en-US" dirty="0" smtClean="0"/>
              <a:t> </a:t>
            </a:r>
          </a:p>
          <a:p>
            <a:pPr algn="ctr"/>
            <a:endParaRPr lang="fr-FR" dirty="0"/>
          </a:p>
        </p:txBody>
      </p:sp>
      <p:sp>
        <p:nvSpPr>
          <p:cNvPr id="22" name="Oval 21"/>
          <p:cNvSpPr/>
          <p:nvPr/>
        </p:nvSpPr>
        <p:spPr>
          <a:xfrm>
            <a:off x="6324600" y="4953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finir</a:t>
            </a:r>
            <a:r>
              <a:rPr lang="en-US" dirty="0" smtClean="0"/>
              <a:t> </a:t>
            </a:r>
            <a:r>
              <a:rPr lang="en-US" dirty="0" err="1" smtClean="0"/>
              <a:t>avant</a:t>
            </a:r>
            <a:r>
              <a:rPr lang="en-US" dirty="0" smtClean="0"/>
              <a:t>   15 </a:t>
            </a:r>
            <a:r>
              <a:rPr lang="en-US" dirty="0" err="1" smtClean="0"/>
              <a:t>heures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3246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être</a:t>
            </a:r>
            <a:r>
              <a:rPr lang="en-US" dirty="0" smtClean="0"/>
              <a:t> à </a:t>
            </a:r>
            <a:r>
              <a:rPr lang="en-US" dirty="0" err="1" smtClean="0"/>
              <a:t>l’heure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2484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écouter de  la </a:t>
            </a:r>
            <a:r>
              <a:rPr lang="en-US" dirty="0" err="1" smtClean="0"/>
              <a:t>musique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1722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lire un roman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96000" y="1524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travailler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/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/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FF0000"/>
                </a:solidFill>
              </a:rPr>
              <a:t>CONJUGAISON  au </a:t>
            </a:r>
            <a:r>
              <a:rPr lang="en-US" sz="2000" b="1" dirty="0" err="1" smtClean="0">
                <a:solidFill>
                  <a:srgbClr val="FF0000"/>
                </a:solidFill>
              </a:rPr>
              <a:t>présent</a:t>
            </a:r>
            <a:r>
              <a:rPr lang="en-US" sz="2000" b="1" dirty="0" smtClean="0">
                <a:solidFill>
                  <a:srgbClr val="FF0000"/>
                </a:solidFill>
              </a:rPr>
              <a:t> des </a:t>
            </a:r>
            <a:r>
              <a:rPr lang="en-US" sz="2000" b="1" dirty="0" err="1" smtClean="0">
                <a:solidFill>
                  <a:srgbClr val="FF0000"/>
                </a:solidFill>
              </a:rPr>
              <a:t>Verbes</a:t>
            </a:r>
            <a:r>
              <a:rPr lang="en-US" sz="2000" b="1" dirty="0" smtClean="0">
                <a:solidFill>
                  <a:srgbClr val="FF0000"/>
                </a:solidFill>
              </a:rPr>
              <a:t> du Premier  </a:t>
            </a:r>
            <a:r>
              <a:rPr lang="en-US" sz="2000" b="1" dirty="0" err="1" smtClean="0">
                <a:solidFill>
                  <a:srgbClr val="FF0000"/>
                </a:solidFill>
              </a:rPr>
              <a:t>Groupe</a:t>
            </a:r>
            <a:r>
              <a:rPr lang="en-US" sz="2000" b="1" dirty="0" smtClean="0">
                <a:solidFill>
                  <a:srgbClr val="FF0000"/>
                </a:solidFill>
              </a:rPr>
              <a:t>  </a:t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en-US" sz="2000" b="1" dirty="0" err="1" smtClean="0">
                <a:solidFill>
                  <a:srgbClr val="FF0000"/>
                </a:solidFill>
              </a:rPr>
              <a:t>verbes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finissant</a:t>
            </a:r>
            <a:r>
              <a:rPr lang="en-US" sz="2000" b="1" dirty="0" smtClean="0">
                <a:solidFill>
                  <a:srgbClr val="FF0000"/>
                </a:solidFill>
              </a:rPr>
              <a:t> en ……ER  → PARLER</a:t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fr-FR" sz="2000" b="1" dirty="0" smtClean="0"/>
              <a:t> chanter danser écouter entrer  répéter travailler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 VOUS </a:t>
            </a:r>
            <a:endParaRPr lang="fr-FR"/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JE</a:t>
            </a:r>
            <a:endParaRPr lang="fr-FR" b="1"/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NOUS</a:t>
            </a:r>
            <a:endParaRPr lang="fr-FR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TU</a:t>
            </a:r>
            <a:endParaRPr lang="fr-FR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ILS/ELLES</a:t>
            </a:r>
            <a:endParaRPr lang="fr-FR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IL / ELLE /ON</a:t>
            </a:r>
            <a:endParaRPr lang="fr-FR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447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PARL</a:t>
            </a:r>
            <a:r>
              <a:rPr lang="fr-FR" dirty="0" smtClean="0">
                <a:solidFill>
                  <a:srgbClr val="FF0000"/>
                </a:solidFill>
              </a:rPr>
              <a:t>E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362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 PARL</a:t>
            </a:r>
            <a:r>
              <a:rPr lang="fr-FR" smtClean="0">
                <a:solidFill>
                  <a:srgbClr val="FF0000"/>
                </a:solidFill>
              </a:rPr>
              <a:t>ES</a:t>
            </a:r>
            <a:r>
              <a:rPr lang="fr-FR" smtClean="0"/>
              <a:t> </a:t>
            </a:r>
            <a:endParaRPr lang="fr-FR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76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PARL</a:t>
            </a:r>
            <a:r>
              <a:rPr lang="fr-FR" smtClean="0">
                <a:solidFill>
                  <a:srgbClr val="FF0000"/>
                </a:solidFill>
              </a:rPr>
              <a:t>E</a:t>
            </a:r>
            <a:r>
              <a:rPr lang="fr-FR" smtClean="0"/>
              <a:t> </a:t>
            </a:r>
            <a:endParaRPr lang="fr-FR"/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14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PARL</a:t>
            </a:r>
            <a:r>
              <a:rPr lang="fr-FR" smtClean="0">
                <a:solidFill>
                  <a:srgbClr val="FF0000"/>
                </a:solidFill>
              </a:rPr>
              <a:t>ONS</a:t>
            </a:r>
            <a:r>
              <a:rPr lang="fr-FR" smtClean="0"/>
              <a:t> </a:t>
            </a:r>
            <a:endParaRPr lang="fr-FR"/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4953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PARL</a:t>
            </a:r>
            <a:r>
              <a:rPr lang="fr-FR" smtClean="0">
                <a:solidFill>
                  <a:srgbClr val="FF0000"/>
                </a:solidFill>
              </a:rPr>
              <a:t>EZ</a:t>
            </a:r>
            <a:endParaRPr lang="fr-FR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715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 PARL</a:t>
            </a:r>
            <a:r>
              <a:rPr lang="fr-FR" smtClean="0">
                <a:solidFill>
                  <a:srgbClr val="FF0000"/>
                </a:solidFill>
              </a:rPr>
              <a:t>ENT</a:t>
            </a:r>
            <a:r>
              <a:rPr lang="fr-FR" smtClean="0"/>
              <a:t> </a:t>
            </a:r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371600" y="9906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/>
              <a:t> </a:t>
            </a:r>
            <a:r>
              <a:rPr lang="fr-FR" sz="2400" b="1" dirty="0" smtClean="0"/>
              <a:t>                                                                                             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>
          <a:xfrm>
            <a:off x="6324600" y="4800600"/>
            <a:ext cx="19812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schemeClr val="bg1"/>
                </a:solidFill>
              </a:rPr>
              <a:t>à haute voix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248400" y="3962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mtClean="0"/>
              <a:t>lentement</a:t>
            </a:r>
            <a:endParaRPr lang="fr-FR"/>
          </a:p>
        </p:txBody>
      </p:sp>
      <p:sp>
        <p:nvSpPr>
          <p:cNvPr id="24" name="Oval 23"/>
          <p:cNvSpPr/>
          <p:nvPr/>
        </p:nvSpPr>
        <p:spPr>
          <a:xfrm>
            <a:off x="6248400" y="3124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mtClean="0"/>
              <a:t>vite</a:t>
            </a:r>
            <a:endParaRPr lang="fr-FR"/>
          </a:p>
        </p:txBody>
      </p:sp>
      <p:sp>
        <p:nvSpPr>
          <p:cNvPr id="25" name="Oval 24"/>
          <p:cNvSpPr/>
          <p:nvPr/>
        </p:nvSpPr>
        <p:spPr>
          <a:xfrm>
            <a:off x="6172200" y="2286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français</a:t>
            </a:r>
            <a:endParaRPr lang="fr-FR" dirty="0"/>
          </a:p>
        </p:txBody>
      </p:sp>
      <p:sp>
        <p:nvSpPr>
          <p:cNvPr id="26" name="Oval 25"/>
          <p:cNvSpPr/>
          <p:nvPr/>
        </p:nvSpPr>
        <p:spPr>
          <a:xfrm>
            <a:off x="6172200" y="1447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albanais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248400" y="5638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mtClean="0">
                <a:solidFill>
                  <a:schemeClr val="bg1"/>
                </a:solidFill>
              </a:rPr>
              <a:t>à voix basse </a:t>
            </a:r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24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2400" b="1" dirty="0" smtClean="0">
                <a:solidFill>
                  <a:srgbClr val="FF0000"/>
                </a:solidFill>
              </a:rPr>
              <a:t> des </a:t>
            </a:r>
            <a:r>
              <a:rPr lang="en-US" sz="2400" b="1" dirty="0" err="1" smtClean="0">
                <a:solidFill>
                  <a:srgbClr val="FF0000"/>
                </a:solidFill>
              </a:rPr>
              <a:t>verbes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irreguliers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verbe</a:t>
            </a:r>
            <a:r>
              <a:rPr lang="en-US" sz="2400" b="1" dirty="0" smtClean="0">
                <a:solidFill>
                  <a:srgbClr val="FF0000"/>
                </a:solidFill>
              </a:rPr>
              <a:t> SAVOIR au </a:t>
            </a:r>
            <a:r>
              <a:rPr lang="fr-FR" sz="24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SAI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362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SAI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00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SAI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038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SAV</a:t>
            </a:r>
            <a:r>
              <a:rPr lang="en-US" dirty="0" smtClean="0">
                <a:solidFill>
                  <a:srgbClr val="FF0000"/>
                </a:solidFill>
              </a:rPr>
              <a:t>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4876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SAV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715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SAV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990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des phrases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96000" y="5715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réciter</a:t>
            </a:r>
            <a:endParaRPr lang="fr-FR" dirty="0"/>
          </a:p>
        </p:txBody>
      </p:sp>
      <p:sp>
        <p:nvSpPr>
          <p:cNvPr id="22" name="Oval 21"/>
          <p:cNvSpPr/>
          <p:nvPr/>
        </p:nvSpPr>
        <p:spPr>
          <a:xfrm>
            <a:off x="6096000" y="4876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tout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096000" y="4038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comment faire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96000" y="3200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par </a:t>
            </a:r>
            <a:r>
              <a:rPr lang="fr-FR" dirty="0" smtClean="0"/>
              <a:t>cœur</a:t>
            </a:r>
            <a:r>
              <a:rPr lang="en-US" dirty="0" smtClean="0"/>
              <a:t> la </a:t>
            </a:r>
            <a:r>
              <a:rPr lang="fr-FR" dirty="0" smtClean="0"/>
              <a:t>poésie</a:t>
            </a:r>
            <a:endParaRPr lang="fr-FR" dirty="0"/>
          </a:p>
        </p:txBody>
      </p:sp>
      <p:sp>
        <p:nvSpPr>
          <p:cNvPr id="25" name="Oval 24"/>
          <p:cNvSpPr/>
          <p:nvPr/>
        </p:nvSpPr>
        <p:spPr>
          <a:xfrm>
            <a:off x="6096000" y="2362200"/>
            <a:ext cx="2057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nom de son frère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96000" y="1447800"/>
            <a:ext cx="19812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où</a:t>
            </a:r>
            <a:endParaRPr lang="en-US" dirty="0" smtClean="0"/>
          </a:p>
          <a:p>
            <a:pPr algn="ctr"/>
            <a:r>
              <a:rPr lang="en-US" dirty="0" smtClean="0"/>
              <a:t> 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habite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fr-FR" sz="4000" b="1" smtClean="0">
                <a:solidFill>
                  <a:srgbClr val="FF0000"/>
                </a:solidFill>
              </a:rPr>
              <a:t/>
            </a:r>
            <a:br>
              <a:rPr lang="fr-FR" sz="4000" b="1" smtClean="0">
                <a:solidFill>
                  <a:srgbClr val="FF0000"/>
                </a:solidFill>
              </a:rPr>
            </a:br>
            <a:r>
              <a:rPr lang="fr-FR" sz="3600" b="1" smtClean="0">
                <a:solidFill>
                  <a:srgbClr val="FF0000"/>
                </a:solidFill>
              </a:rPr>
              <a:t>Conjugaison du verbe ALLER au Présent </a:t>
            </a:r>
            <a:r>
              <a:rPr lang="fr-FR" sz="4000" smtClean="0"/>
              <a:t/>
            </a:r>
            <a:br>
              <a:rPr lang="fr-FR" sz="4000" smtClean="0"/>
            </a:br>
            <a:endParaRPr lang="fr-FR" sz="400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 VOUS </a:t>
            </a:r>
            <a:endParaRPr lang="fr-FR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543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JE</a:t>
            </a:r>
            <a:endParaRPr lang="fr-FR" b="1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543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NOUS</a:t>
            </a:r>
            <a:endParaRPr lang="fr-FR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TU</a:t>
            </a:r>
            <a:endParaRPr lang="fr-FR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ILS/ELLES</a:t>
            </a:r>
            <a:endParaRPr lang="fr-FR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smtClean="0"/>
              <a:t>IL / ELLE /ON</a:t>
            </a:r>
            <a:endParaRPr lang="fr-FR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rgbClr val="FF0000"/>
                </a:solidFill>
              </a:rPr>
              <a:t>va</a:t>
            </a:r>
            <a:r>
              <a:rPr lang="fr-FR"/>
              <a:t>is   </a:t>
            </a:r>
            <a:r>
              <a:rPr lang="fr-FR" smtClean="0"/>
              <a:t>+</a:t>
            </a:r>
            <a:endParaRPr lang="fr-FR"/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rgbClr val="FF0000"/>
                </a:solidFill>
              </a:rPr>
              <a:t>va</a:t>
            </a:r>
            <a:r>
              <a:rPr lang="fr-FR"/>
              <a:t>s    </a:t>
            </a:r>
            <a:r>
              <a:rPr lang="fr-FR" smtClean="0"/>
              <a:t>+</a:t>
            </a:r>
            <a:endParaRPr lang="fr-FR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rgbClr val="FF0000"/>
                </a:solidFill>
              </a:rPr>
              <a:t>va</a:t>
            </a:r>
            <a:r>
              <a:rPr lang="fr-FR"/>
              <a:t>      </a:t>
            </a:r>
            <a:r>
              <a:rPr lang="fr-FR" smtClean="0"/>
              <a:t>+</a:t>
            </a:r>
            <a:endParaRPr lang="fr-FR"/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91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all</a:t>
            </a:r>
            <a:r>
              <a:rPr lang="fr-FR">
                <a:solidFill>
                  <a:srgbClr val="FF0000"/>
                </a:solidFill>
              </a:rPr>
              <a:t>ons</a:t>
            </a:r>
            <a:r>
              <a:rPr lang="fr-FR"/>
              <a:t>  </a:t>
            </a:r>
            <a:r>
              <a:rPr lang="fr-FR" smtClean="0"/>
              <a:t>-</a:t>
            </a:r>
            <a:endParaRPr lang="fr-FR"/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all</a:t>
            </a:r>
            <a:r>
              <a:rPr lang="fr-FR">
                <a:solidFill>
                  <a:srgbClr val="FF0000"/>
                </a:solidFill>
              </a:rPr>
              <a:t>ez </a:t>
            </a:r>
            <a:r>
              <a:rPr lang="fr-FR"/>
              <a:t>   </a:t>
            </a:r>
            <a:r>
              <a:rPr lang="fr-FR" smtClean="0"/>
              <a:t>-</a:t>
            </a:r>
            <a:endParaRPr lang="fr-FR"/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v</a:t>
            </a:r>
            <a:r>
              <a:rPr lang="fr-FR" u="sng" dirty="0">
                <a:solidFill>
                  <a:srgbClr val="FF0000"/>
                </a:solidFill>
              </a:rPr>
              <a:t>ont </a:t>
            </a:r>
            <a:r>
              <a:rPr lang="fr-FR" dirty="0"/>
              <a:t>   </a:t>
            </a:r>
            <a:r>
              <a:rPr lang="fr-FR" dirty="0" smtClean="0"/>
              <a:t>+</a:t>
            </a:r>
            <a:endParaRPr lang="fr-FR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 une phrase complète avec les elements des trois colonnes</a:t>
            </a:r>
            <a:endParaRPr kumimoji="0" lang="fr-FR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248400" y="4876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au bar</a:t>
            </a:r>
            <a:endParaRPr lang="fr-FR" dirty="0"/>
          </a:p>
        </p:txBody>
      </p:sp>
      <p:sp>
        <p:nvSpPr>
          <p:cNvPr id="22" name="Oval 21"/>
          <p:cNvSpPr/>
          <p:nvPr/>
        </p:nvSpPr>
        <p:spPr>
          <a:xfrm>
            <a:off x="6248400" y="4267200"/>
            <a:ext cx="2057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</a:t>
            </a:r>
            <a:r>
              <a:rPr lang="fr-FR" dirty="0" smtClean="0"/>
              <a:t> l’hôtel</a:t>
            </a:r>
            <a:endParaRPr lang="fr-FR" dirty="0"/>
          </a:p>
        </p:txBody>
      </p:sp>
      <p:sp>
        <p:nvSpPr>
          <p:cNvPr id="23" name="Oval 22"/>
          <p:cNvSpPr/>
          <p:nvPr/>
        </p:nvSpPr>
        <p:spPr>
          <a:xfrm>
            <a:off x="63246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au théâtre</a:t>
            </a:r>
            <a:endParaRPr lang="fr-FR" dirty="0"/>
          </a:p>
        </p:txBody>
      </p:sp>
      <p:sp>
        <p:nvSpPr>
          <p:cNvPr id="24" name="Oval 23"/>
          <p:cNvSpPr/>
          <p:nvPr/>
        </p:nvSpPr>
        <p:spPr>
          <a:xfrm>
            <a:off x="6324600" y="2362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</a:t>
            </a:r>
            <a:r>
              <a:rPr lang="fr-FR" dirty="0" smtClean="0"/>
              <a:t> la bibliothèque</a:t>
            </a:r>
            <a:endParaRPr lang="fr-FR" dirty="0"/>
          </a:p>
        </p:txBody>
      </p:sp>
      <p:sp>
        <p:nvSpPr>
          <p:cNvPr id="25" name="Oval 24"/>
          <p:cNvSpPr/>
          <p:nvPr/>
        </p:nvSpPr>
        <p:spPr>
          <a:xfrm>
            <a:off x="6324600" y="1447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au cinéma</a:t>
            </a:r>
            <a:endParaRPr lang="fr-FR" dirty="0"/>
          </a:p>
        </p:txBody>
      </p:sp>
      <p:sp>
        <p:nvSpPr>
          <p:cNvPr id="26" name="Oval 25"/>
          <p:cNvSpPr/>
          <p:nvPr/>
        </p:nvSpPr>
        <p:spPr>
          <a:xfrm>
            <a:off x="6324600" y="5867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dirty="0" smtClean="0"/>
              <a:t>au stade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FAIRE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371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FAI</a:t>
            </a:r>
            <a:r>
              <a:rPr lang="fr-FR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FAI</a:t>
            </a:r>
            <a:r>
              <a:rPr lang="fr-FR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76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FAI</a:t>
            </a:r>
            <a:r>
              <a:rPr lang="fr-FR" dirty="0" smtClean="0">
                <a:solidFill>
                  <a:srgbClr val="FF0000"/>
                </a:solidFill>
              </a:rPr>
              <a:t>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14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FAIS</a:t>
            </a:r>
            <a:r>
              <a:rPr lang="fr-FR" dirty="0" smtClean="0">
                <a:solidFill>
                  <a:srgbClr val="FF0000"/>
                </a:solidFill>
              </a:rPr>
              <a:t>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4953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FAIT</a:t>
            </a:r>
            <a:r>
              <a:rPr lang="fr-FR" u="sng" dirty="0" smtClean="0">
                <a:solidFill>
                  <a:srgbClr val="FF0000"/>
                </a:solidFill>
              </a:rPr>
              <a:t>ES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fr-FR" dirty="0" smtClean="0"/>
              <a:t>F</a:t>
            </a:r>
            <a:r>
              <a:rPr lang="fr-FR" u="sng" dirty="0" smtClean="0">
                <a:solidFill>
                  <a:srgbClr val="FF0000"/>
                </a:solidFill>
              </a:rPr>
              <a:t>ONT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286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elements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248400" y="5791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fr-FR" dirty="0" smtClean="0"/>
              <a:t>f</a:t>
            </a:r>
            <a:r>
              <a:rPr lang="en-US" dirty="0" smtClean="0"/>
              <a:t>ê</a:t>
            </a:r>
            <a:r>
              <a:rPr lang="fr-FR" dirty="0" smtClean="0"/>
              <a:t>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096000" y="4953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du bruit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960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un match </a:t>
            </a:r>
            <a:r>
              <a:rPr lang="en-US" dirty="0" err="1" smtClean="0"/>
              <a:t>nul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019800" y="3200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un pique-</a:t>
            </a:r>
            <a:r>
              <a:rPr lang="en-US" dirty="0" err="1" smtClean="0"/>
              <a:t>nique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19800" y="2362200"/>
            <a:ext cx="19812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les devoirs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096000" y="1371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de la </a:t>
            </a:r>
            <a:r>
              <a:rPr lang="fr-FR" dirty="0" smtClean="0"/>
              <a:t>gymnastique</a:t>
            </a:r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NAGER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NAG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362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NAG</a:t>
            </a:r>
            <a:r>
              <a:rPr lang="en-US" dirty="0" smtClean="0">
                <a:solidFill>
                  <a:srgbClr val="FF0000"/>
                </a:solidFill>
              </a:rPr>
              <a:t>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00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NAG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352800" y="3962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NAG</a:t>
            </a:r>
            <a:r>
              <a:rPr lang="en-US" b="1" dirty="0" smtClean="0">
                <a:solidFill>
                  <a:srgbClr val="FFFF00"/>
                </a:solidFill>
              </a:rPr>
              <a:t>E</a:t>
            </a:r>
            <a:r>
              <a:rPr lang="en-US" b="1" dirty="0" smtClean="0">
                <a:solidFill>
                  <a:srgbClr val="FF0000"/>
                </a:solidFill>
              </a:rPr>
              <a:t>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4876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NAG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715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NAG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</a:t>
            </a:r>
            <a:r>
              <a:rPr lang="en-US" sz="2000" b="1" dirty="0" err="1"/>
              <a:t>éléments</a:t>
            </a:r>
            <a:r>
              <a:rPr lang="en-US" sz="2000" dirty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248400" y="4953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Par </a:t>
            </a:r>
            <a:r>
              <a:rPr lang="en-US" dirty="0" err="1" smtClean="0"/>
              <a:t>plaisir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248400" y="5867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Avec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fr-FR" dirty="0" smtClean="0"/>
              <a:t>équipe</a:t>
            </a:r>
            <a:endParaRPr lang="fr-FR" dirty="0"/>
          </a:p>
        </p:txBody>
      </p:sp>
      <p:sp>
        <p:nvSpPr>
          <p:cNvPr id="23" name="Oval 22"/>
          <p:cNvSpPr/>
          <p:nvPr/>
        </p:nvSpPr>
        <p:spPr>
          <a:xfrm>
            <a:off x="61722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fleuve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2484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vie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1722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mer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248400" y="1600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bien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PLACER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PLAC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PLAC</a:t>
            </a:r>
            <a:r>
              <a:rPr lang="en-US" dirty="0" smtClean="0">
                <a:solidFill>
                  <a:srgbClr val="FF0000"/>
                </a:solidFill>
              </a:rPr>
              <a:t>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76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PLAC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14800"/>
            <a:ext cx="1981200" cy="9144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</a:t>
            </a:r>
            <a:r>
              <a:rPr lang="fr-FR" b="1" dirty="0" smtClean="0">
                <a:solidFill>
                  <a:srgbClr val="FFFF00"/>
                </a:solidFill>
              </a:rPr>
              <a:t>Ç</a:t>
            </a:r>
            <a:r>
              <a:rPr lang="fr-FR" dirty="0" smtClean="0">
                <a:solidFill>
                  <a:srgbClr val="FF0000"/>
                </a:solidFill>
              </a:rPr>
              <a:t>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PLAC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PLAC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60960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</a:t>
            </a:r>
            <a:r>
              <a:rPr lang="en-US" sz="2000" b="1" dirty="0" err="1"/>
              <a:t>éléments</a:t>
            </a:r>
            <a:r>
              <a:rPr lang="en-US" sz="2000" dirty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172200" y="5867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Les lunettes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smtClean="0"/>
              <a:t>poche</a:t>
            </a:r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172200" y="4953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gomme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trousse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960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livres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les sacs 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1722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L’argent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portefeuille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096000" y="2362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en-US" dirty="0" err="1" smtClean="0"/>
              <a:t>stylo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trousse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6096000" y="1524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en-US" dirty="0" err="1" smtClean="0"/>
              <a:t>livre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tiroir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S’ APPELER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21672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56388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APPE</a:t>
            </a:r>
            <a:r>
              <a:rPr lang="en-US" b="1" dirty="0">
                <a:solidFill>
                  <a:srgbClr val="FFFF00"/>
                </a:solidFill>
              </a:rPr>
              <a:t>LL</a:t>
            </a:r>
            <a:r>
              <a:rPr lang="en-US" dirty="0"/>
              <a:t>E</a:t>
            </a:r>
          </a:p>
        </p:txBody>
      </p:sp>
      <p:sp>
        <p:nvSpPr>
          <p:cNvPr id="16" name="Flowchart: Punched Tape 15"/>
          <p:cNvSpPr/>
          <p:nvPr/>
        </p:nvSpPr>
        <p:spPr>
          <a:xfrm>
            <a:off x="5638800" y="2362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APPE</a:t>
            </a:r>
            <a:r>
              <a:rPr lang="en-US" b="1" dirty="0">
                <a:solidFill>
                  <a:srgbClr val="FFFF00"/>
                </a:solidFill>
              </a:rPr>
              <a:t>LL</a:t>
            </a:r>
            <a:r>
              <a:rPr lang="en-US" dirty="0"/>
              <a:t>ES</a:t>
            </a:r>
          </a:p>
        </p:txBody>
      </p:sp>
      <p:sp>
        <p:nvSpPr>
          <p:cNvPr id="17" name="Flowchart: Punched Tape 16"/>
          <p:cNvSpPr/>
          <p:nvPr/>
        </p:nvSpPr>
        <p:spPr>
          <a:xfrm>
            <a:off x="5638800" y="3200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APPE</a:t>
            </a:r>
            <a:r>
              <a:rPr lang="en-US" b="1" dirty="0">
                <a:solidFill>
                  <a:srgbClr val="FFFF00"/>
                </a:solidFill>
              </a:rPr>
              <a:t>LL</a:t>
            </a:r>
            <a:r>
              <a:rPr lang="en-US" dirty="0"/>
              <a:t>E</a:t>
            </a:r>
          </a:p>
        </p:txBody>
      </p:sp>
      <p:sp>
        <p:nvSpPr>
          <p:cNvPr id="18" name="Flowchart: Punched Tape 17"/>
          <p:cNvSpPr/>
          <p:nvPr/>
        </p:nvSpPr>
        <p:spPr>
          <a:xfrm>
            <a:off x="5638800" y="4038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APPELONS</a:t>
            </a:r>
          </a:p>
        </p:txBody>
      </p:sp>
      <p:sp>
        <p:nvSpPr>
          <p:cNvPr id="19" name="Flowchart: Punched Tape 18"/>
          <p:cNvSpPr/>
          <p:nvPr/>
        </p:nvSpPr>
        <p:spPr>
          <a:xfrm>
            <a:off x="5638800" y="4876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APPE</a:t>
            </a:r>
            <a:r>
              <a:rPr lang="en-US" b="1" dirty="0"/>
              <a:t>L</a:t>
            </a:r>
            <a:r>
              <a:rPr lang="en-US" dirty="0"/>
              <a:t>EZ</a:t>
            </a:r>
          </a:p>
        </p:txBody>
      </p:sp>
      <p:sp>
        <p:nvSpPr>
          <p:cNvPr id="20" name="Flowchart: Punched Tape 19"/>
          <p:cNvSpPr/>
          <p:nvPr/>
        </p:nvSpPr>
        <p:spPr>
          <a:xfrm>
            <a:off x="5562600" y="5791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 </a:t>
            </a:r>
          </a:p>
          <a:p>
            <a:pPr algn="ctr"/>
            <a:r>
              <a:rPr lang="en-US" dirty="0"/>
              <a:t>APPE</a:t>
            </a:r>
            <a:r>
              <a:rPr lang="en-US" b="1" dirty="0">
                <a:solidFill>
                  <a:srgbClr val="FFFF00"/>
                </a:solidFill>
              </a:rPr>
              <a:t>LL</a:t>
            </a:r>
            <a:r>
              <a:rPr lang="en-US" dirty="0"/>
              <a:t>ENT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10668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</a:t>
            </a:r>
            <a:r>
              <a:rPr lang="en-US" sz="2000" b="1" dirty="0" err="1"/>
              <a:t>éléments</a:t>
            </a:r>
            <a:r>
              <a:rPr lang="en-US" sz="2000" dirty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34290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ME</a:t>
            </a:r>
            <a:r>
              <a:rPr lang="en-US" dirty="0">
                <a:solidFill>
                  <a:srgbClr val="FFFF00"/>
                </a:solidFill>
              </a:rPr>
              <a:t>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3" name="Flowchart: Alternate Process 22"/>
          <p:cNvSpPr/>
          <p:nvPr/>
        </p:nvSpPr>
        <p:spPr>
          <a:xfrm>
            <a:off x="3429000" y="2514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TE/  T</a:t>
            </a:r>
            <a:r>
              <a:rPr lang="en-US" dirty="0" smtClean="0">
                <a:solidFill>
                  <a:srgbClr val="FFFF00"/>
                </a:solidFill>
              </a:rPr>
              <a:t>’</a:t>
            </a:r>
            <a:r>
              <a:rPr lang="en-US" dirty="0" smtClean="0"/>
              <a:t> </a:t>
            </a:r>
            <a:endParaRPr lang="en-US" b="1" dirty="0"/>
          </a:p>
        </p:txBody>
      </p:sp>
      <p:sp>
        <p:nvSpPr>
          <p:cNvPr id="24" name="Flowchart: Alternate Process 23"/>
          <p:cNvSpPr/>
          <p:nvPr/>
        </p:nvSpPr>
        <p:spPr>
          <a:xfrm>
            <a:off x="3429000" y="3352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SE/   S</a:t>
            </a:r>
            <a:r>
              <a:rPr lang="en-US" dirty="0" smtClean="0">
                <a:solidFill>
                  <a:schemeClr val="bg1"/>
                </a:solidFill>
              </a:rPr>
              <a:t>’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5" name="Flowchart: Alternate Process 24"/>
          <p:cNvSpPr/>
          <p:nvPr/>
        </p:nvSpPr>
        <p:spPr>
          <a:xfrm>
            <a:off x="3429000" y="4114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NOUS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Flowchart: Alternate Process 25"/>
          <p:cNvSpPr/>
          <p:nvPr/>
        </p:nvSpPr>
        <p:spPr>
          <a:xfrm>
            <a:off x="3429000" y="4953000"/>
            <a:ext cx="914400" cy="609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VOUS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7" name="Flowchart: Alternate Process 26"/>
          <p:cNvSpPr/>
          <p:nvPr/>
        </p:nvSpPr>
        <p:spPr>
          <a:xfrm>
            <a:off x="3429000" y="5791200"/>
            <a:ext cx="914400" cy="609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SE/  S</a:t>
            </a:r>
            <a:r>
              <a:rPr lang="en-US" dirty="0" smtClean="0">
                <a:solidFill>
                  <a:schemeClr val="bg1"/>
                </a:solidFill>
              </a:rPr>
              <a:t>’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BALAYER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BALA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BALA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BALA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267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BALA</a:t>
            </a:r>
            <a:r>
              <a:rPr lang="en-US" dirty="0" smtClean="0">
                <a:solidFill>
                  <a:schemeClr val="bg1"/>
                </a:solidFill>
              </a:rPr>
              <a:t>Y</a:t>
            </a:r>
            <a:r>
              <a:rPr lang="en-US" dirty="0" smtClean="0">
                <a:solidFill>
                  <a:srgbClr val="FF0000"/>
                </a:solidFill>
              </a:rPr>
              <a:t>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BALA</a:t>
            </a:r>
            <a:r>
              <a:rPr lang="en-US" dirty="0" smtClean="0">
                <a:solidFill>
                  <a:schemeClr val="bg1"/>
                </a:solidFill>
              </a:rPr>
              <a:t>Y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BALA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228600" y="7620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96000" y="5943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salon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172200" y="5105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en-US" dirty="0" err="1" smtClean="0"/>
              <a:t>couloir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172200" y="4191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classe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0960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l’ </a:t>
            </a:r>
            <a:r>
              <a:rPr lang="en-US" dirty="0" err="1" smtClean="0"/>
              <a:t>escalier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960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maison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172200" y="1524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cour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LIRE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LI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</a:p>
          <a:p>
            <a:pPr algn="ctr"/>
            <a:endParaRPr lang="en-US" dirty="0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76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</a:t>
            </a:r>
            <a:r>
              <a:rPr lang="en-US" dirty="0">
                <a:solidFill>
                  <a:srgbClr val="FF0000"/>
                </a:solidFill>
              </a:rPr>
              <a:t>T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14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</a:t>
            </a:r>
            <a:r>
              <a:rPr lang="en-US" dirty="0" smtClean="0">
                <a:solidFill>
                  <a:srgbClr val="FF0000"/>
                </a:solidFill>
              </a:rPr>
              <a:t>ONS</a:t>
            </a: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4953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LIS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715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LIS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248400" y="5715000"/>
            <a:ext cx="2133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journal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248400" y="4876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fr-FR" dirty="0" smtClean="0"/>
              <a:t>titre</a:t>
            </a:r>
            <a:endParaRPr lang="fr-FR" dirty="0"/>
          </a:p>
        </p:txBody>
      </p:sp>
      <p:sp>
        <p:nvSpPr>
          <p:cNvPr id="23" name="Oval 22"/>
          <p:cNvSpPr/>
          <p:nvPr/>
        </p:nvSpPr>
        <p:spPr>
          <a:xfrm>
            <a:off x="6248400" y="4038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fr-FR" dirty="0" smtClean="0"/>
              <a:t>poésie</a:t>
            </a:r>
            <a:endParaRPr lang="fr-FR" dirty="0"/>
          </a:p>
        </p:txBody>
      </p:sp>
      <p:sp>
        <p:nvSpPr>
          <p:cNvPr id="24" name="Oval 23"/>
          <p:cNvSpPr/>
          <p:nvPr/>
        </p:nvSpPr>
        <p:spPr>
          <a:xfrm>
            <a:off x="6172200" y="3200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fr-FR" dirty="0" smtClean="0"/>
              <a:t>poème</a:t>
            </a:r>
            <a:endParaRPr lang="fr-FR" dirty="0"/>
          </a:p>
        </p:txBody>
      </p:sp>
      <p:sp>
        <p:nvSpPr>
          <p:cNvPr id="25" name="Oval 24"/>
          <p:cNvSpPr/>
          <p:nvPr/>
        </p:nvSpPr>
        <p:spPr>
          <a:xfrm>
            <a:off x="6172200" y="1600200"/>
            <a:ext cx="1981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fr-FR" dirty="0" smtClean="0"/>
              <a:t>leçon</a:t>
            </a:r>
            <a:endParaRPr lang="fr-FR" dirty="0"/>
          </a:p>
        </p:txBody>
      </p:sp>
      <p:sp>
        <p:nvSpPr>
          <p:cNvPr id="26" name="Oval 25"/>
          <p:cNvSpPr/>
          <p:nvPr/>
        </p:nvSpPr>
        <p:spPr>
          <a:xfrm>
            <a:off x="6172200" y="2362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 </a:t>
            </a:r>
            <a:r>
              <a:rPr lang="en-US" dirty="0" err="1" smtClean="0"/>
              <a:t>livre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VENIR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dirty="0" smtClean="0"/>
              <a:t>EN</a:t>
            </a:r>
            <a:r>
              <a:rPr lang="en-US" dirty="0" smtClean="0">
                <a:solidFill>
                  <a:srgbClr val="FF0000"/>
                </a:solidFill>
              </a:rPr>
              <a:t>S  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dirty="0" smtClean="0"/>
              <a:t>EN</a:t>
            </a:r>
            <a:r>
              <a:rPr lang="en-US" dirty="0" smtClean="0">
                <a:solidFill>
                  <a:srgbClr val="FF0000"/>
                </a:solidFill>
              </a:rPr>
              <a:t>S   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76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dirty="0" smtClean="0"/>
              <a:t>EN</a:t>
            </a:r>
            <a:r>
              <a:rPr lang="en-US" dirty="0" smtClean="0">
                <a:solidFill>
                  <a:srgbClr val="FF0000"/>
                </a:solidFill>
              </a:rPr>
              <a:t>T  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267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</a:t>
            </a:r>
            <a:r>
              <a:rPr lang="en-US" dirty="0" smtClean="0">
                <a:solidFill>
                  <a:srgbClr val="FF0000"/>
                </a:solidFill>
              </a:rPr>
              <a:t>ONS -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VEN</a:t>
            </a:r>
            <a:r>
              <a:rPr lang="en-US" dirty="0" smtClean="0">
                <a:solidFill>
                  <a:srgbClr val="FF0000"/>
                </a:solidFill>
              </a:rPr>
              <a:t>EZ  -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352800" y="5867400"/>
            <a:ext cx="20574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</a:t>
            </a:r>
            <a:r>
              <a:rPr lang="en-US" b="1" dirty="0" smtClean="0">
                <a:solidFill>
                  <a:srgbClr val="FFFF00"/>
                </a:solidFill>
              </a:rPr>
              <a:t>I</a:t>
            </a:r>
            <a:r>
              <a:rPr lang="en-US" b="1" dirty="0" smtClean="0"/>
              <a:t>E</a:t>
            </a:r>
            <a:r>
              <a:rPr lang="en-US" b="1" dirty="0" smtClean="0">
                <a:solidFill>
                  <a:srgbClr val="FFFF00"/>
                </a:solidFill>
              </a:rPr>
              <a:t>N</a:t>
            </a:r>
            <a:r>
              <a:rPr lang="en-US" b="1" dirty="0" smtClean="0"/>
              <a:t>N</a:t>
            </a:r>
            <a:r>
              <a:rPr lang="en-US" b="1" dirty="0" smtClean="0">
                <a:solidFill>
                  <a:srgbClr val="FF0000"/>
                </a:solidFill>
              </a:rPr>
              <a:t>ENT</a:t>
            </a:r>
            <a:r>
              <a:rPr lang="en-US" dirty="0" smtClean="0">
                <a:solidFill>
                  <a:srgbClr val="FF0000"/>
                </a:solidFill>
              </a:rPr>
              <a:t> 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172200" y="3962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du </a:t>
            </a:r>
            <a:r>
              <a:rPr lang="en-US" dirty="0" err="1" smtClean="0"/>
              <a:t>cinéma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096000" y="3124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de </a:t>
            </a:r>
            <a:r>
              <a:rPr lang="en-US" dirty="0" err="1" smtClean="0"/>
              <a:t>l’é</a:t>
            </a:r>
            <a:r>
              <a:rPr lang="fr-FR" dirty="0" err="1" smtClean="0"/>
              <a:t>cole</a:t>
            </a:r>
            <a:endParaRPr lang="fr-FR" dirty="0"/>
          </a:p>
        </p:txBody>
      </p:sp>
      <p:sp>
        <p:nvSpPr>
          <p:cNvPr id="23" name="Oval 22"/>
          <p:cNvSpPr/>
          <p:nvPr/>
        </p:nvSpPr>
        <p:spPr>
          <a:xfrm>
            <a:off x="6096000" y="2286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de </a:t>
            </a:r>
            <a:r>
              <a:rPr lang="en-US" dirty="0" err="1" smtClean="0"/>
              <a:t>l’Albanie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172200" y="1447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de </a:t>
            </a:r>
            <a:r>
              <a:rPr lang="en-US" dirty="0" err="1" smtClean="0"/>
              <a:t>Shkodra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248400" y="4876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du </a:t>
            </a:r>
            <a:r>
              <a:rPr lang="fr-FR" dirty="0" smtClean="0"/>
              <a:t>thé</a:t>
            </a:r>
            <a:r>
              <a:rPr lang="en-US" dirty="0" err="1" smtClean="0"/>
              <a:t>âtr</a:t>
            </a:r>
            <a:r>
              <a:rPr lang="fr-FR" dirty="0" smtClean="0"/>
              <a:t>e</a:t>
            </a:r>
            <a:endParaRPr lang="fr-FR" dirty="0"/>
          </a:p>
        </p:txBody>
      </p:sp>
      <p:sp>
        <p:nvSpPr>
          <p:cNvPr id="26" name="Oval 25"/>
          <p:cNvSpPr/>
          <p:nvPr/>
        </p:nvSpPr>
        <p:spPr>
          <a:xfrm>
            <a:off x="6324600" y="5715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de partout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SORTIR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</a:t>
            </a:r>
            <a:r>
              <a:rPr lang="fr-FR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</a:t>
            </a:r>
            <a:r>
              <a:rPr lang="fr-FR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</a:t>
            </a:r>
            <a:r>
              <a:rPr lang="fr-FR" dirty="0" smtClean="0">
                <a:solidFill>
                  <a:srgbClr val="FF0000"/>
                </a:solidFill>
              </a:rPr>
              <a:t>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267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</a:t>
            </a:r>
            <a:r>
              <a:rPr lang="fr-FR" b="1" dirty="0" smtClean="0">
                <a:solidFill>
                  <a:schemeClr val="bg1"/>
                </a:solidFill>
              </a:rPr>
              <a:t>T</a:t>
            </a:r>
            <a:r>
              <a:rPr lang="fr-FR" dirty="0" smtClean="0">
                <a:solidFill>
                  <a:srgbClr val="FF0000"/>
                </a:solidFill>
              </a:rPr>
              <a:t>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</a:t>
            </a:r>
            <a:r>
              <a:rPr lang="fr-FR" b="1" dirty="0" smtClean="0"/>
              <a:t>T</a:t>
            </a:r>
            <a:r>
              <a:rPr lang="fr-FR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PAR</a:t>
            </a:r>
            <a:r>
              <a:rPr lang="fr-FR" b="1" dirty="0" smtClean="0"/>
              <a:t>T</a:t>
            </a:r>
            <a:r>
              <a:rPr lang="fr-FR" dirty="0" smtClean="0"/>
              <a:t>E</a:t>
            </a:r>
            <a:r>
              <a:rPr lang="fr-FR" dirty="0" smtClean="0">
                <a:solidFill>
                  <a:srgbClr val="FF0000"/>
                </a:solidFill>
              </a:rPr>
              <a:t>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28600" y="609600"/>
            <a:ext cx="861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cs typeface="Times New Roman" pitchFamily="18" charset="0"/>
              </a:rPr>
              <a:t>(</a:t>
            </a:r>
            <a:r>
              <a:rPr lang="en-US" sz="2000" b="1" dirty="0" err="1" smtClean="0">
                <a:latin typeface="Calibri" pitchFamily="34" charset="0"/>
                <a:cs typeface="Times New Roman" pitchFamily="18" charset="0"/>
              </a:rPr>
              <a:t>dormir</a:t>
            </a:r>
            <a:r>
              <a:rPr lang="en-US" sz="2000" b="1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latin typeface="Calibri" pitchFamily="34" charset="0"/>
                <a:cs typeface="Times New Roman" pitchFamily="18" charset="0"/>
              </a:rPr>
              <a:t>mentir</a:t>
            </a:r>
            <a:r>
              <a:rPr lang="en-US" sz="2000" b="1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latin typeface="Calibri" pitchFamily="34" charset="0"/>
                <a:cs typeface="Times New Roman" pitchFamily="18" charset="0"/>
              </a:rPr>
              <a:t>sentir</a:t>
            </a:r>
            <a:r>
              <a:rPr lang="en-US" sz="2000" b="1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latin typeface="Calibri" pitchFamily="34" charset="0"/>
                <a:cs typeface="Times New Roman" pitchFamily="18" charset="0"/>
              </a:rPr>
              <a:t>servir</a:t>
            </a:r>
            <a:r>
              <a:rPr lang="en-US" sz="2000" b="1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latin typeface="Calibri" pitchFamily="34" charset="0"/>
                <a:cs typeface="Times New Roman" pitchFamily="18" charset="0"/>
              </a:rPr>
              <a:t>partir</a:t>
            </a:r>
            <a:r>
              <a:rPr lang="en-US" sz="2000" b="1" dirty="0" smtClean="0">
                <a:latin typeface="Calibri" pitchFamily="34" charset="0"/>
                <a:cs typeface="Times New Roman" pitchFamily="18" charset="0"/>
              </a:rPr>
              <a:t>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96000" y="5943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Pour  </a:t>
            </a:r>
            <a:r>
              <a:rPr lang="en-US" dirty="0" err="1" smtClean="0"/>
              <a:t>toujours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096000" y="5105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demain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096000" y="4191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ensemble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960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 7 </a:t>
            </a:r>
            <a:r>
              <a:rPr lang="en-US" dirty="0" err="1" smtClean="0"/>
              <a:t>heures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0198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  </a:t>
            </a:r>
            <a:r>
              <a:rPr lang="en-US" dirty="0" err="1" smtClean="0"/>
              <a:t>Theth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19800" y="1447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pour </a:t>
            </a:r>
            <a:r>
              <a:rPr lang="en-US" dirty="0" err="1" smtClean="0"/>
              <a:t>Theth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609600"/>
            <a:ext cx="9144000" cy="22098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/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200" b="1" dirty="0" smtClean="0">
                <a:solidFill>
                  <a:srgbClr val="FF0000"/>
                </a:solidFill>
              </a:rPr>
              <a:t> du </a:t>
            </a:r>
            <a:r>
              <a:rPr lang="en-US" sz="3200" b="1" dirty="0" err="1" smtClean="0">
                <a:solidFill>
                  <a:srgbClr val="FF0000"/>
                </a:solidFill>
              </a:rPr>
              <a:t>verbe</a:t>
            </a:r>
            <a:r>
              <a:rPr lang="en-US" sz="3200" b="1" dirty="0" smtClean="0">
                <a:solidFill>
                  <a:srgbClr val="FF0000"/>
                </a:solidFill>
              </a:rPr>
              <a:t> REPONDRE au </a:t>
            </a:r>
            <a:r>
              <a:rPr lang="fr-FR" sz="3200" b="1" dirty="0" smtClean="0">
                <a:solidFill>
                  <a:srgbClr val="FF0000"/>
                </a:solidFill>
              </a:rPr>
              <a:t>Présent                   </a:t>
            </a:r>
            <a:r>
              <a:rPr lang="fr-FR" sz="2400" b="1" dirty="0" smtClean="0"/>
              <a:t>Attendre entendre rendre descendre  vendre tendre</a:t>
            </a:r>
            <a:r>
              <a:rPr lang="en-US" sz="2400" b="1" dirty="0"/>
              <a:t> 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/>
              <a:t> </a:t>
            </a:r>
            <a:r>
              <a:rPr lang="en-US" sz="2400" b="1" dirty="0" err="1"/>
              <a:t>Formulez</a:t>
            </a:r>
            <a:r>
              <a:rPr lang="en-US" sz="2400" b="1" dirty="0"/>
              <a:t> </a:t>
            </a:r>
            <a:r>
              <a:rPr lang="en-US" sz="2400" b="1" dirty="0" err="1"/>
              <a:t>une</a:t>
            </a:r>
            <a:r>
              <a:rPr lang="en-US" sz="2400" b="1" dirty="0"/>
              <a:t> phrase </a:t>
            </a:r>
            <a:r>
              <a:rPr lang="en-US" sz="2400" b="1" dirty="0" err="1"/>
              <a:t>complète</a:t>
            </a:r>
            <a:r>
              <a:rPr lang="en-US" sz="2400" b="1" dirty="0"/>
              <a:t> avec les elements des </a:t>
            </a:r>
            <a:r>
              <a:rPr lang="en-US" sz="2400" b="1" dirty="0" err="1"/>
              <a:t>trois</a:t>
            </a:r>
            <a:r>
              <a:rPr lang="en-US" sz="2400" b="1" dirty="0"/>
              <a:t> </a:t>
            </a:r>
            <a:r>
              <a:rPr lang="en-US" sz="2400" b="1" dirty="0" err="1"/>
              <a:t>colonnes</a:t>
            </a:r>
            <a:r>
              <a:rPr lang="en-US" sz="2400" b="1" dirty="0"/>
              <a:t> 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RÉPON</a:t>
            </a:r>
            <a:r>
              <a:rPr lang="fr-FR" dirty="0" smtClean="0">
                <a:solidFill>
                  <a:srgbClr val="FF0000"/>
                </a:solidFill>
              </a:rPr>
              <a:t>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362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RÉPON</a:t>
            </a:r>
            <a:r>
              <a:rPr lang="fr-FR" dirty="0" smtClean="0">
                <a:solidFill>
                  <a:srgbClr val="FF0000"/>
                </a:solidFill>
              </a:rPr>
              <a:t>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276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RÉPON</a:t>
            </a:r>
            <a:r>
              <a:rPr lang="fr-FR" dirty="0" smtClean="0">
                <a:solidFill>
                  <a:srgbClr val="FF0000"/>
                </a:solidFill>
              </a:rPr>
              <a:t>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14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RÉPON</a:t>
            </a:r>
            <a:r>
              <a:rPr lang="fr-FR" dirty="0" smtClean="0">
                <a:solidFill>
                  <a:srgbClr val="FF0000"/>
                </a:solidFill>
              </a:rPr>
              <a:t>DONS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4953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RÉPON</a:t>
            </a:r>
            <a:r>
              <a:rPr lang="fr-FR" dirty="0" smtClean="0">
                <a:solidFill>
                  <a:srgbClr val="FF0000"/>
                </a:solidFill>
              </a:rPr>
              <a:t>DEZ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791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RÉPON</a:t>
            </a:r>
            <a:r>
              <a:rPr lang="fr-FR" dirty="0" smtClean="0">
                <a:solidFill>
                  <a:srgbClr val="FF0000"/>
                </a:solidFill>
              </a:rPr>
              <a:t>DENT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86106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96000" y="4953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 </a:t>
            </a:r>
            <a:r>
              <a:rPr lang="en-US" dirty="0" err="1" smtClean="0"/>
              <a:t>votre</a:t>
            </a:r>
            <a:r>
              <a:rPr lang="en-US" dirty="0" smtClean="0"/>
              <a:t> </a:t>
            </a:r>
            <a:r>
              <a:rPr lang="en-US" dirty="0" err="1" smtClean="0"/>
              <a:t>amie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0960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 </a:t>
            </a:r>
            <a:r>
              <a:rPr lang="en-US" dirty="0" err="1" smtClean="0"/>
              <a:t>ta</a:t>
            </a:r>
            <a:r>
              <a:rPr lang="en-US" dirty="0" smtClean="0"/>
              <a:t> </a:t>
            </a:r>
            <a:r>
              <a:rPr lang="en-US" dirty="0" err="1" smtClean="0"/>
              <a:t>mère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0960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 </a:t>
            </a:r>
            <a:r>
              <a:rPr lang="en-US" dirty="0" err="1" smtClean="0"/>
              <a:t>tes</a:t>
            </a:r>
            <a:r>
              <a:rPr lang="en-US" dirty="0" smtClean="0"/>
              <a:t> parents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960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au </a:t>
            </a:r>
            <a:r>
              <a:rPr lang="en-US" dirty="0" err="1" smtClean="0"/>
              <a:t>professeur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096000" y="1600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à la </a:t>
            </a:r>
            <a:r>
              <a:rPr lang="en-US" dirty="0" err="1" smtClean="0"/>
              <a:t>lettre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172200" y="5867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ton frère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PRENDRE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PREN</a:t>
            </a:r>
            <a:r>
              <a:rPr lang="en-US" dirty="0" smtClean="0">
                <a:solidFill>
                  <a:srgbClr val="FF0000"/>
                </a:solidFill>
              </a:rPr>
              <a:t>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3528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PREN</a:t>
            </a:r>
            <a:r>
              <a:rPr lang="en-US" dirty="0" smtClean="0">
                <a:solidFill>
                  <a:srgbClr val="FF0000"/>
                </a:solidFill>
              </a:rPr>
              <a:t>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3528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PREN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267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PREN</a:t>
            </a:r>
            <a:r>
              <a:rPr lang="en-US" dirty="0" smtClean="0">
                <a:solidFill>
                  <a:srgbClr val="FF0000"/>
                </a:solidFill>
              </a:rPr>
              <a:t>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PREN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PREN</a:t>
            </a:r>
            <a:r>
              <a:rPr lang="en-US" dirty="0" smtClean="0">
                <a:solidFill>
                  <a:srgbClr val="FFFF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elements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96000" y="4191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trousse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0198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en-US" dirty="0" err="1" smtClean="0"/>
              <a:t>stylo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019800" y="2362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sac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19800" y="1524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livres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172200" y="5867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les  cahiers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96000" y="5029200"/>
            <a:ext cx="21336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gomme</a:t>
            </a:r>
            <a:endParaRPr lang="en-US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 livre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le  livre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CONNAITRE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</a:t>
            </a:r>
            <a:r>
              <a:rPr lang="en-US" dirty="0" smtClean="0">
                <a:solidFill>
                  <a:srgbClr val="FF0000"/>
                </a:solidFill>
              </a:rPr>
              <a:t>AIS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CONN</a:t>
            </a:r>
            <a:r>
              <a:rPr lang="en-US" dirty="0" smtClean="0">
                <a:solidFill>
                  <a:srgbClr val="FF0000"/>
                </a:solidFill>
              </a:rPr>
              <a:t>AIS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</a:t>
            </a:r>
            <a:r>
              <a:rPr lang="en-US" dirty="0" smtClean="0">
                <a:solidFill>
                  <a:srgbClr val="FF0000"/>
                </a:solidFill>
              </a:rPr>
              <a:t>AIT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267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CONNA</a:t>
            </a:r>
            <a:r>
              <a:rPr lang="en-US" dirty="0" smtClean="0">
                <a:solidFill>
                  <a:srgbClr val="FF0000"/>
                </a:solidFill>
              </a:rPr>
              <a:t>ISSONS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105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</a:t>
            </a:r>
            <a:r>
              <a:rPr lang="en-US" dirty="0" smtClean="0">
                <a:solidFill>
                  <a:srgbClr val="FF0000"/>
                </a:solidFill>
              </a:rPr>
              <a:t>AISSEZ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CONNA</a:t>
            </a:r>
            <a:r>
              <a:rPr lang="en-US" dirty="0" smtClean="0">
                <a:solidFill>
                  <a:srgbClr val="FF0000"/>
                </a:solidFill>
              </a:rPr>
              <a:t>ISSENT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0668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00800" y="5943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professeure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324600" y="5029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fr-CH" dirty="0" err="1" smtClean="0"/>
              <a:t>règlem</a:t>
            </a:r>
            <a:r>
              <a:rPr lang="en-US" dirty="0" err="1" smtClean="0"/>
              <a:t>ent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324600" y="4191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l’histoire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3246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fr-FR" dirty="0" smtClean="0"/>
              <a:t>titre</a:t>
            </a:r>
            <a:r>
              <a:rPr lang="en-US" dirty="0" smtClean="0"/>
              <a:t> du roman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324600" y="2362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ses</a:t>
            </a:r>
            <a:r>
              <a:rPr lang="en-US" dirty="0" smtClean="0"/>
              <a:t> parents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324600" y="1524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son  nom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1447800"/>
          </a:xfrm>
        </p:spPr>
        <p:txBody>
          <a:bodyPr>
            <a:noAutofit/>
          </a:bodyPr>
          <a:lstStyle/>
          <a:p>
            <a:pPr lvl="0"/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OUVRIR au </a:t>
            </a:r>
            <a:r>
              <a:rPr lang="fr-FR" sz="3600" b="1" dirty="0" smtClean="0">
                <a:solidFill>
                  <a:srgbClr val="FF0000"/>
                </a:solidFill>
              </a:rPr>
              <a:t>Présent</a:t>
            </a:r>
            <a:br>
              <a:rPr lang="fr-FR" sz="3600" b="1" dirty="0" smtClean="0">
                <a:solidFill>
                  <a:srgbClr val="FF0000"/>
                </a:solidFill>
              </a:rPr>
            </a:br>
            <a:r>
              <a:rPr lang="fr-FR" sz="2800" b="1" dirty="0" smtClean="0">
                <a:solidFill>
                  <a:srgbClr val="FF0000"/>
                </a:solidFill>
              </a:rPr>
              <a:t>Couvrir, découvrir,  offrir</a:t>
            </a:r>
            <a:r>
              <a:rPr lang="fr-FR" sz="3600" b="1" dirty="0" smtClean="0">
                <a:solidFill>
                  <a:srgbClr val="FF0000"/>
                </a:solidFill>
              </a:rPr>
              <a:t/>
            </a:r>
            <a:br>
              <a:rPr lang="fr-FR" sz="3600" b="1" dirty="0" smtClean="0">
                <a:solidFill>
                  <a:srgbClr val="FF0000"/>
                </a:solidFill>
              </a:rPr>
            </a:br>
            <a:r>
              <a:rPr lang="en-US" sz="1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lang="en-US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lang="en-US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lang="en-US" sz="1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lang="en-US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1600" b="1" dirty="0" err="1" smtClean="0"/>
              <a:t>éléments</a:t>
            </a:r>
            <a:r>
              <a:rPr lang="en-US" sz="1600" dirty="0" smtClean="0"/>
              <a:t> </a:t>
            </a:r>
            <a:r>
              <a:rPr lang="en-US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lang="en-US" sz="1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lang="en-US" sz="16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600" dirty="0" smtClean="0">
                <a:latin typeface="Arial" pitchFamily="34" charset="0"/>
                <a:cs typeface="Arial" pitchFamily="34" charset="0"/>
              </a:rPr>
            </a:br>
            <a:r>
              <a:rPr lang="fr-FR" sz="3600" b="1" dirty="0" smtClean="0">
                <a:solidFill>
                  <a:srgbClr val="FF0000"/>
                </a:solidFill>
              </a:rPr>
              <a:t>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OUVR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OUVR</a:t>
            </a:r>
            <a:r>
              <a:rPr lang="en-US" dirty="0" smtClean="0">
                <a:solidFill>
                  <a:srgbClr val="FF0000"/>
                </a:solidFill>
              </a:rPr>
              <a:t>ES</a:t>
            </a:r>
            <a:endParaRPr lang="en-US" dirty="0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OUVR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91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OUVR</a:t>
            </a:r>
            <a:r>
              <a:rPr lang="en-US" dirty="0" smtClean="0">
                <a:solidFill>
                  <a:srgbClr val="FF0000"/>
                </a:solidFill>
              </a:rPr>
              <a:t>ONS</a:t>
            </a:r>
            <a:endParaRPr lang="en-US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OUVR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OUVR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96000" y="5791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en-US" dirty="0" err="1" smtClean="0"/>
              <a:t>chantier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096000" y="4953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cahier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0960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boîte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0960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f</a:t>
            </a:r>
            <a:r>
              <a:rPr lang="fr-FR" dirty="0" smtClean="0"/>
              <a:t>en</a:t>
            </a:r>
            <a:r>
              <a:rPr lang="en-US" dirty="0" smtClean="0"/>
              <a:t>ê</a:t>
            </a:r>
            <a:r>
              <a:rPr lang="fr-FR" dirty="0" err="1" smtClean="0"/>
              <a:t>tre</a:t>
            </a:r>
            <a:endParaRPr lang="fr-FR" dirty="0"/>
          </a:p>
        </p:txBody>
      </p:sp>
      <p:sp>
        <p:nvSpPr>
          <p:cNvPr id="25" name="Oval 24"/>
          <p:cNvSpPr/>
          <p:nvPr/>
        </p:nvSpPr>
        <p:spPr>
          <a:xfrm>
            <a:off x="60198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le </a:t>
            </a:r>
            <a:r>
              <a:rPr lang="en-US" dirty="0" err="1" smtClean="0"/>
              <a:t>livre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19800" y="1600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la </a:t>
            </a:r>
            <a:r>
              <a:rPr lang="en-US" dirty="0" err="1" smtClean="0"/>
              <a:t>porte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BOIRE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3528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BOI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352800" y="2362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BOIS</a:t>
            </a:r>
            <a:endParaRPr lang="en-US" dirty="0"/>
          </a:p>
        </p:txBody>
      </p:sp>
      <p:sp>
        <p:nvSpPr>
          <p:cNvPr id="17" name="Flowchart: Punched Tape 16"/>
          <p:cNvSpPr/>
          <p:nvPr/>
        </p:nvSpPr>
        <p:spPr>
          <a:xfrm>
            <a:off x="3352800" y="3200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BOIT</a:t>
            </a:r>
            <a:endParaRPr lang="en-US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3352800" y="40386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 smtClean="0"/>
              <a:t>B</a:t>
            </a:r>
            <a:r>
              <a:rPr lang="en-US" u="sng" dirty="0" smtClean="0">
                <a:solidFill>
                  <a:srgbClr val="FFFF00"/>
                </a:solidFill>
              </a:rPr>
              <a:t>UV</a:t>
            </a:r>
            <a:r>
              <a:rPr lang="en-US" u="sng" dirty="0" smtClean="0">
                <a:solidFill>
                  <a:srgbClr val="FF0000"/>
                </a:solidFill>
              </a:rPr>
              <a:t>ONS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352800" y="4953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r>
              <a:rPr lang="en-US" dirty="0" smtClean="0">
                <a:solidFill>
                  <a:srgbClr val="FFFF00"/>
                </a:solidFill>
              </a:rPr>
              <a:t>UV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352800" y="5791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BOI</a:t>
            </a:r>
            <a:r>
              <a:rPr lang="en-US" dirty="0" smtClean="0">
                <a:solidFill>
                  <a:srgbClr val="FFFF00"/>
                </a:solidFill>
              </a:rPr>
              <a:t>V</a:t>
            </a:r>
            <a:r>
              <a:rPr lang="en-US" dirty="0" smtClean="0">
                <a:solidFill>
                  <a:srgbClr val="FF0000"/>
                </a:solidFill>
              </a:rPr>
              <a:t>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…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mettre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,  …</a:t>
            </a:r>
            <a:r>
              <a:rPr kumimoji="0" lang="en-US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Times New Roman" pitchFamily="18" charset="0"/>
              </a:rPr>
              <a:t>battre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172200" y="1447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du </a:t>
            </a:r>
            <a:r>
              <a:rPr lang="en-US" dirty="0" err="1" smtClean="0"/>
              <a:t>thé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172200" y="2286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 </a:t>
            </a:r>
            <a:r>
              <a:rPr lang="en-US" dirty="0" err="1" smtClean="0"/>
              <a:t>l’eau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248400" y="3124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du </a:t>
            </a:r>
            <a:r>
              <a:rPr lang="en-US" dirty="0" err="1" smtClean="0"/>
              <a:t>vin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3246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du </a:t>
            </a:r>
            <a:r>
              <a:rPr lang="en-US" dirty="0" err="1" smtClean="0"/>
              <a:t>lait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248400" y="5029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du </a:t>
            </a:r>
            <a:r>
              <a:rPr lang="en-US" dirty="0" err="1" smtClean="0"/>
              <a:t>chocolat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324600" y="5867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du jus de citron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METTRE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</a:t>
            </a:r>
            <a:r>
              <a:rPr lang="en-US" dirty="0" smtClean="0">
                <a:solidFill>
                  <a:srgbClr val="FF0000"/>
                </a:solidFill>
              </a:rPr>
              <a:t>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</a:t>
            </a:r>
            <a:r>
              <a:rPr lang="en-US" dirty="0" smtClean="0">
                <a:solidFill>
                  <a:srgbClr val="FF0000"/>
                </a:solidFill>
              </a:rPr>
              <a:t>TS</a:t>
            </a:r>
          </a:p>
          <a:p>
            <a:pPr algn="ctr"/>
            <a:endParaRPr lang="en-US" dirty="0"/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91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</a:t>
            </a:r>
            <a:r>
              <a:rPr lang="en-US" dirty="0" smtClean="0">
                <a:solidFill>
                  <a:srgbClr val="FF0000"/>
                </a:solidFill>
              </a:rPr>
              <a:t>TTONS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</a:t>
            </a:r>
            <a:r>
              <a:rPr lang="en-US" dirty="0" smtClean="0">
                <a:solidFill>
                  <a:srgbClr val="FF0000"/>
                </a:solidFill>
              </a:rPr>
              <a:t>TTEZ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</a:t>
            </a:r>
            <a:r>
              <a:rPr lang="en-US" dirty="0" smtClean="0">
                <a:solidFill>
                  <a:srgbClr val="FF0000"/>
                </a:solidFill>
              </a:rPr>
              <a:t>TTENT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28600" y="6858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096000" y="1524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 </a:t>
            </a:r>
            <a:r>
              <a:rPr lang="en-US" dirty="0" err="1" smtClean="0"/>
              <a:t>livre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sac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61722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 </a:t>
            </a:r>
            <a:r>
              <a:rPr lang="en-US" dirty="0" err="1" smtClean="0"/>
              <a:t>stylo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trousse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248400" y="3276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 </a:t>
            </a:r>
            <a:r>
              <a:rPr lang="en-US" dirty="0" err="1" smtClean="0"/>
              <a:t>pantalon</a:t>
            </a:r>
            <a:r>
              <a:rPr lang="en-US" dirty="0" smtClean="0"/>
              <a:t> bleu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248400" y="4191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 robe rouge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248400" y="5029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les </a:t>
            </a:r>
            <a:r>
              <a:rPr lang="en-US" dirty="0" err="1" smtClean="0"/>
              <a:t>souliers</a:t>
            </a:r>
            <a:r>
              <a:rPr lang="en-US" dirty="0" smtClean="0"/>
              <a:t> </a:t>
            </a:r>
            <a:r>
              <a:rPr lang="en-US" dirty="0" err="1" smtClean="0"/>
              <a:t>bruns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248400" y="59436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 chapeau </a:t>
            </a:r>
            <a:r>
              <a:rPr lang="en-US" dirty="0" err="1" smtClean="0"/>
              <a:t>blanc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686800" cy="8382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/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Conjugaison</a:t>
            </a:r>
            <a:r>
              <a:rPr lang="en-US" sz="3600" b="1" dirty="0" smtClean="0">
                <a:solidFill>
                  <a:srgbClr val="FF0000"/>
                </a:solidFill>
              </a:rPr>
              <a:t> du </a:t>
            </a:r>
            <a:r>
              <a:rPr lang="en-US" sz="3600" b="1" dirty="0" err="1" smtClean="0">
                <a:solidFill>
                  <a:srgbClr val="FF0000"/>
                </a:solidFill>
              </a:rPr>
              <a:t>verbe</a:t>
            </a:r>
            <a:r>
              <a:rPr lang="en-US" sz="3600" b="1" dirty="0" smtClean="0">
                <a:solidFill>
                  <a:srgbClr val="FF0000"/>
                </a:solidFill>
              </a:rPr>
              <a:t> POUVOIR au </a:t>
            </a:r>
            <a:r>
              <a:rPr lang="fr-FR" sz="3600" b="1" dirty="0">
                <a:solidFill>
                  <a:srgbClr val="FF0000"/>
                </a:solidFill>
              </a:rPr>
              <a:t>Présent 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200" y="5029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 VOUS </a:t>
            </a:r>
            <a:endParaRPr 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838200" y="17526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JE</a:t>
            </a:r>
            <a:endParaRPr lang="en-US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Présent 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838200" y="42672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NOUS</a:t>
            </a:r>
            <a:endParaRPr lang="en-US" dirty="0"/>
          </a:p>
        </p:txBody>
      </p:sp>
      <p:sp>
        <p:nvSpPr>
          <p:cNvPr id="11" name="Flowchart: Alternate Process 10"/>
          <p:cNvSpPr/>
          <p:nvPr/>
        </p:nvSpPr>
        <p:spPr>
          <a:xfrm>
            <a:off x="838200" y="2590800"/>
            <a:ext cx="9144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TU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533400" y="5867400"/>
            <a:ext cx="15240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ILS/ELLES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381000" y="3429000"/>
            <a:ext cx="1752600" cy="6126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IL / ELLE /ON</a:t>
            </a:r>
            <a:endParaRPr lang="en-US" dirty="0"/>
          </a:p>
        </p:txBody>
      </p:sp>
      <p:sp>
        <p:nvSpPr>
          <p:cNvPr id="14" name="Flowchart: Punched Tape 13"/>
          <p:cNvSpPr/>
          <p:nvPr/>
        </p:nvSpPr>
        <p:spPr>
          <a:xfrm>
            <a:off x="3429000" y="1524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</a:t>
            </a:r>
            <a:r>
              <a:rPr lang="en-US" dirty="0" smtClean="0">
                <a:solidFill>
                  <a:srgbClr val="FFFF00"/>
                </a:solidFill>
              </a:rPr>
              <a:t>EU</a:t>
            </a:r>
            <a:r>
              <a:rPr lang="en-US" dirty="0" smtClean="0">
                <a:solidFill>
                  <a:srgbClr val="FF0000"/>
                </a:solidFill>
              </a:rPr>
              <a:t>X 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3429000" y="2438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</a:t>
            </a:r>
            <a:r>
              <a:rPr lang="en-US" dirty="0" smtClean="0">
                <a:solidFill>
                  <a:srgbClr val="FFFF00"/>
                </a:solidFill>
              </a:rPr>
              <a:t>EU</a:t>
            </a:r>
            <a:r>
              <a:rPr lang="en-US" dirty="0" smtClean="0">
                <a:solidFill>
                  <a:srgbClr val="FF0000"/>
                </a:solidFill>
              </a:rPr>
              <a:t>X 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lowchart: Punched Tape 16"/>
          <p:cNvSpPr/>
          <p:nvPr/>
        </p:nvSpPr>
        <p:spPr>
          <a:xfrm>
            <a:off x="3429000" y="33528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</a:t>
            </a:r>
            <a:r>
              <a:rPr lang="en-US" dirty="0" smtClean="0">
                <a:solidFill>
                  <a:srgbClr val="FFFF00"/>
                </a:solidFill>
              </a:rPr>
              <a:t>EU</a:t>
            </a:r>
            <a:r>
              <a:rPr lang="en-US" dirty="0" smtClean="0">
                <a:solidFill>
                  <a:srgbClr val="FF0000"/>
                </a:solidFill>
              </a:rPr>
              <a:t>T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Flowchart: Punched Tape 17"/>
          <p:cNvSpPr/>
          <p:nvPr/>
        </p:nvSpPr>
        <p:spPr>
          <a:xfrm>
            <a:off x="3429000" y="41910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POUV</a:t>
            </a:r>
            <a:r>
              <a:rPr lang="en-US" dirty="0" smtClean="0">
                <a:solidFill>
                  <a:srgbClr val="FF0000"/>
                </a:solidFill>
              </a:rPr>
              <a:t>ONS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Flowchart: Punched Tape 18"/>
          <p:cNvSpPr/>
          <p:nvPr/>
        </p:nvSpPr>
        <p:spPr>
          <a:xfrm>
            <a:off x="3429000" y="50292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POUV</a:t>
            </a:r>
            <a:r>
              <a:rPr lang="en-US" dirty="0" smtClean="0">
                <a:solidFill>
                  <a:srgbClr val="FF0000"/>
                </a:solidFill>
              </a:rPr>
              <a:t>EZ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3429000" y="5867400"/>
            <a:ext cx="1981200" cy="80467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</a:t>
            </a:r>
            <a:r>
              <a:rPr lang="en-US" dirty="0" smtClean="0">
                <a:solidFill>
                  <a:srgbClr val="FFFF00"/>
                </a:solidFill>
              </a:rPr>
              <a:t>EU</a:t>
            </a:r>
            <a:r>
              <a:rPr lang="en-US" dirty="0" smtClean="0"/>
              <a:t>V</a:t>
            </a:r>
            <a:r>
              <a:rPr lang="en-US" dirty="0" smtClean="0">
                <a:solidFill>
                  <a:srgbClr val="FF0000"/>
                </a:solidFill>
              </a:rPr>
              <a:t>ENT +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609600"/>
            <a:ext cx="8610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Formulez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une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phrase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complète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avec les  </a:t>
            </a:r>
            <a:r>
              <a:rPr lang="en-US" sz="2000" b="1" dirty="0" err="1" smtClean="0"/>
              <a:t>éléments</a:t>
            </a:r>
            <a:r>
              <a:rPr lang="en-US" sz="2000" dirty="0" smtClean="0"/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trois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colonnes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96000" y="4114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écrire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5943600" y="1524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lire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867400" y="24384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parler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6019800" y="33528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traduire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6019800" y="57912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travailler</a:t>
            </a: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019800" y="4953000"/>
            <a:ext cx="20574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chanter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1000</Words>
  <Application>Microsoft Office PowerPoint</Application>
  <PresentationFormat>On-screen Show (4:3)</PresentationFormat>
  <Paragraphs>487</Paragraphs>
  <Slides>24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Presentation</vt:lpstr>
      <vt:lpstr>Slide 1</vt:lpstr>
      <vt:lpstr>TABLE DE MATIERES</vt:lpstr>
      <vt:lpstr>  Dossier 10 LA CONJUGAISONS DES VERBES DES TROIS GROUPES. AU PRÉSENT DE L’INDICATIF   </vt:lpstr>
      <vt:lpstr> Conjugaison du verbe AVOIR au Présent  </vt:lpstr>
      <vt:lpstr> Conjugaison du verbe ETRE au Présent  </vt:lpstr>
      <vt:lpstr> Conjugaison du verbe VOULOIR au Présent  </vt:lpstr>
      <vt:lpstr>  CONJUGAISON  au présent des Verbes du Premier  Groupe   verbes finissant en ……ER  → PARLER  chanter danser écouter entrer  répéter travailler  </vt:lpstr>
      <vt:lpstr>  Conjugaison des verbes irreguliers   verbe SAVOIR au Présent  </vt:lpstr>
      <vt:lpstr> Conjugaison du verbe ALLER au Présent  </vt:lpstr>
      <vt:lpstr> Conjugaison du verbe FAIRE au Présent  </vt:lpstr>
      <vt:lpstr> Conjugaison du verbe NAGER au Présent  </vt:lpstr>
      <vt:lpstr> Conjugaison du verbe PLACER au Présent  </vt:lpstr>
      <vt:lpstr>  Conjugaison du verbe S’ APPELER  au Présent  </vt:lpstr>
      <vt:lpstr> Conjugaison du verbe BALAYER au Présent  </vt:lpstr>
      <vt:lpstr> Conjugaison du verbe LIRE au Présent  </vt:lpstr>
      <vt:lpstr> Conjugaison du verbe VENIR au Présent  </vt:lpstr>
      <vt:lpstr> Conjugaison du verbe SORTIR au Présent  </vt:lpstr>
      <vt:lpstr>  Conjugaison du verbe REPONDRE au Présent                   Attendre entendre rendre descendre  vendre tendre   Formulez une phrase complète avec les elements des trois colonnes  </vt:lpstr>
      <vt:lpstr> Conjugaison du verbe PRENDRE au Présent  </vt:lpstr>
      <vt:lpstr>  Conjugaison du verbe CONNAITRE au Présent  </vt:lpstr>
      <vt:lpstr>  Conjugaison du verbe OUVRIR au Présent Couvrir, découvrir,  offrir Formulez une phrase complète avec les  éléments  des trois colonnes   </vt:lpstr>
      <vt:lpstr> Conjugaison du verbe BOIRE au Présent  </vt:lpstr>
      <vt:lpstr> Conjugaison du verbe METTRE au Présent  </vt:lpstr>
      <vt:lpstr> Conjugaison du verbe POUVOIR au Présent 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Conjugaison du verbe AVOIR au Présent</dc:title>
  <dc:creator>user</dc:creator>
  <cp:lastModifiedBy>shpia</cp:lastModifiedBy>
  <cp:revision>84</cp:revision>
  <dcterms:created xsi:type="dcterms:W3CDTF">2020-09-08T04:58:36Z</dcterms:created>
  <dcterms:modified xsi:type="dcterms:W3CDTF">2020-09-25T09:43:47Z</dcterms:modified>
</cp:coreProperties>
</file>