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90" r:id="rId2"/>
    <p:sldId id="291" r:id="rId3"/>
    <p:sldId id="278" r:id="rId4"/>
    <p:sldId id="285" r:id="rId5"/>
    <p:sldId id="286" r:id="rId6"/>
    <p:sldId id="287" r:id="rId7"/>
    <p:sldId id="279" r:id="rId8"/>
    <p:sldId id="260" r:id="rId9"/>
    <p:sldId id="264" r:id="rId10"/>
    <p:sldId id="263" r:id="rId11"/>
    <p:sldId id="261" r:id="rId12"/>
    <p:sldId id="266" r:id="rId13"/>
    <p:sldId id="256" r:id="rId14"/>
    <p:sldId id="277" r:id="rId15"/>
    <p:sldId id="275" r:id="rId16"/>
    <p:sldId id="267" r:id="rId17"/>
    <p:sldId id="270" r:id="rId18"/>
    <p:sldId id="268" r:id="rId19"/>
    <p:sldId id="272" r:id="rId20"/>
    <p:sldId id="258" r:id="rId21"/>
    <p:sldId id="271" r:id="rId22"/>
    <p:sldId id="262" r:id="rId23"/>
    <p:sldId id="269" r:id="rId24"/>
    <p:sldId id="25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0" autoAdjust="0"/>
    <p:restoredTop sz="94660"/>
  </p:normalViewPr>
  <p:slideViewPr>
    <p:cSldViewPr>
      <p:cViewPr varScale="1">
        <p:scale>
          <a:sx n="75" d="100"/>
          <a:sy n="75" d="100"/>
        </p:scale>
        <p:origin x="99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19AD23-BB92-4E85-8A9A-62F80B7F908E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745CF-61D9-4356-82FC-42747CA4E6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30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745CF-61D9-4356-82FC-42747CA4E68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645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745CF-61D9-4356-82FC-42747CA4E68A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9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745CF-61D9-4356-82FC-42747CA4E68A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591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745CF-61D9-4356-82FC-42747CA4E68A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3530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745CF-61D9-4356-82FC-42747CA4E68A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7865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745CF-61D9-4356-82FC-42747CA4E68A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8555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C10F6-5AC2-415C-A9A7-C192B9EBB200}" type="datetimeFigureOut">
              <a:rPr lang="en-US" smtClean="0"/>
              <a:pPr/>
              <a:t>9/26/2020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EFE7A-FC58-448E-8EE4-A26A72A2D9E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package" Target="../embeddings/Microsoft_Office_PowerPoint_Presentation11.pptx"/><Relationship Id="rId7" Type="http://schemas.openxmlformats.org/officeDocument/2006/relationships/package" Target="../embeddings/Microsoft_Office_PowerPoint_Presentation33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package" Target="../embeddings/Microsoft_Office_PowerPoint_Presentation22.pptx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8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6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eg"/><Relationship Id="rId5" Type="http://schemas.openxmlformats.org/officeDocument/2006/relationships/image" Target="../media/image10.pn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2286000" y="1714500"/>
          <a:ext cx="4570413" cy="342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resentation" r:id="rId3" imgW="4570533" imgH="3427427" progId="PowerPoint.Show.12">
                  <p:embed/>
                </p:oleObj>
              </mc:Choice>
              <mc:Fallback>
                <p:oleObj name="Presentation" r:id="rId3" imgW="4570533" imgH="3427427" progId="PowerPoint.Show.12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714500"/>
                        <a:ext cx="4570413" cy="342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0" y="609600"/>
          <a:ext cx="9144000" cy="571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Presentation" r:id="rId5" imgW="4570533" imgH="3427427" progId="PowerPoint.Show.12">
                  <p:embed/>
                </p:oleObj>
              </mc:Choice>
              <mc:Fallback>
                <p:oleObj name="Presentation" r:id="rId5" imgW="4570533" imgH="3427427" progId="PowerPoint.Show.12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09600"/>
                        <a:ext cx="9144000" cy="571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AutoShape 6" descr="Belle main vecteur vintage dessiné main background.vector illustration. éléments de style rétro illustration . élément de visite pour les cartes et cartes de conception . Banque d'images - 9501162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0" y="685800"/>
          <a:ext cx="9144000" cy="58562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Presentation" r:id="rId7" imgW="4570533" imgH="3427427" progId="PowerPoint.Show.12">
                  <p:embed/>
                </p:oleObj>
              </mc:Choice>
              <mc:Fallback>
                <p:oleObj name="Presentation" r:id="rId7" imgW="4570533" imgH="3427427" progId="PowerPoint.Show.12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685800"/>
                        <a:ext cx="9144000" cy="58562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C:\Users\user\Desktop\download (1)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24600" y="4114800"/>
            <a:ext cx="2238375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1.</a:t>
            </a:r>
            <a:r>
              <a:rPr lang="fr-FR" sz="2400" dirty="0" smtClean="0"/>
              <a:t> - </a:t>
            </a:r>
            <a:r>
              <a:rPr lang="fr-FR" sz="2400" b="1" dirty="0" smtClean="0"/>
              <a:t>Les Activités de la Routine Quotidienne.</a:t>
            </a:r>
          </a:p>
          <a:p>
            <a:pPr lvl="1"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Dossier   2.</a:t>
            </a:r>
            <a:r>
              <a:rPr lang="fr-FR" sz="2400" b="1" dirty="0" smtClean="0"/>
              <a:t> - Le corps humain.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3. </a:t>
            </a:r>
            <a:r>
              <a:rPr lang="fr-FR" sz="2400" b="1" dirty="0" smtClean="0"/>
              <a:t>- Les fruits et les légumes.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4.</a:t>
            </a:r>
            <a:r>
              <a:rPr lang="fr-FR" sz="2400" b="1" dirty="0" smtClean="0"/>
              <a:t> - Le marché.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5.</a:t>
            </a:r>
            <a:r>
              <a:rPr lang="fr-FR" sz="2400" b="1" dirty="0" smtClean="0"/>
              <a:t> - Les métiers (Les Professions).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6.</a:t>
            </a:r>
            <a:r>
              <a:rPr lang="fr-FR" sz="2400" b="1" dirty="0" smtClean="0"/>
              <a:t> - Les mois et les saisons de l’année.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7.</a:t>
            </a:r>
            <a:r>
              <a:rPr lang="fr-FR" sz="2400" b="1" dirty="0" smtClean="0"/>
              <a:t> - Les sept jours de la semaine.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8.</a:t>
            </a:r>
            <a:r>
              <a:rPr lang="fr-FR" sz="2400" b="1" dirty="0" smtClean="0"/>
              <a:t> - Les Vêtements et les couleurs.</a:t>
            </a:r>
            <a:endParaRPr lang="en-US" sz="2400" b="1" dirty="0" smtClean="0"/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  9.</a:t>
            </a:r>
            <a:r>
              <a:rPr lang="fr-FR" sz="2400" b="1" dirty="0" smtClean="0"/>
              <a:t> - Verbes aller et venir,  (les compléments de      </a:t>
            </a:r>
          </a:p>
          <a:p>
            <a:pPr>
              <a:buNone/>
            </a:pPr>
            <a:r>
              <a:rPr lang="fr-FR" sz="2400" b="1" dirty="0" smtClean="0"/>
              <a:t>                             lieu introduits par les prépositions</a:t>
            </a:r>
            <a:r>
              <a:rPr lang="fr-FR" sz="2400" b="1" dirty="0" smtClean="0">
                <a:solidFill>
                  <a:srgbClr val="FF0000"/>
                </a:solidFill>
              </a:rPr>
              <a:t> à </a:t>
            </a:r>
            <a:r>
              <a:rPr lang="fr-FR" sz="2400" b="1" dirty="0" smtClean="0"/>
              <a:t>et </a:t>
            </a:r>
            <a:r>
              <a:rPr lang="fr-FR" sz="2400" b="1" dirty="0" smtClean="0">
                <a:solidFill>
                  <a:srgbClr val="FF0000"/>
                </a:solidFill>
              </a:rPr>
              <a:t>de</a:t>
            </a:r>
            <a:r>
              <a:rPr lang="fr-FR" sz="2400" b="1" dirty="0" smtClean="0"/>
              <a:t>).</a:t>
            </a:r>
          </a:p>
          <a:p>
            <a:pPr>
              <a:buNone/>
            </a:pPr>
            <a:r>
              <a:rPr lang="fr-FR" sz="2400" b="1" dirty="0" smtClean="0">
                <a:solidFill>
                  <a:srgbClr val="FF0000"/>
                </a:solidFill>
              </a:rPr>
              <a:t>	  Dossier 10. </a:t>
            </a:r>
            <a:r>
              <a:rPr lang="fr-FR" sz="2400" b="1" dirty="0" smtClean="0"/>
              <a:t>- Verbes et conjugaisons au présent de l’indicatif.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 smtClean="0">
                <a:solidFill>
                  <a:srgbClr val="00B0F0"/>
                </a:solidFill>
              </a:rPr>
              <a:t>TABLE DE MATIERES</a:t>
            </a:r>
            <a:endParaRPr lang="en-US" sz="3200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smtClean="0"/>
              <a:t>Dossier 2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b="1" dirty="0" smtClean="0">
                <a:solidFill>
                  <a:srgbClr val="FF0000"/>
                </a:solidFill>
              </a:rPr>
              <a:t>LE CORPS HUMAIN</a:t>
            </a:r>
            <a:endParaRPr lang="en-US" dirty="0"/>
          </a:p>
        </p:txBody>
      </p:sp>
      <p:pic>
        <p:nvPicPr>
          <p:cNvPr id="2050" name="Picture 2" descr="C:\Users\user\Desktop\be2f223515cdea48c7b7f2e0376b4134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524000"/>
            <a:ext cx="8229600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229600" cy="1676400"/>
          </a:xfrm>
        </p:spPr>
        <p:txBody>
          <a:bodyPr>
            <a:no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</a:rPr>
              <a:t/>
            </a:r>
            <a:br>
              <a:rPr lang="fr-FR" sz="3600" b="1" dirty="0" smtClean="0">
                <a:solidFill>
                  <a:srgbClr val="FF0000"/>
                </a:solidFill>
              </a:rPr>
            </a:br>
            <a:r>
              <a:rPr lang="fr-FR" sz="3600" b="1" dirty="0" smtClean="0">
                <a:solidFill>
                  <a:srgbClr val="FF0000"/>
                </a:solidFill>
              </a:rPr>
              <a:t>LE CORPS HUMAIN</a:t>
            </a:r>
            <a:br>
              <a:rPr lang="fr-FR" sz="3600" b="1" dirty="0" smtClean="0">
                <a:solidFill>
                  <a:srgbClr val="FF0000"/>
                </a:solidFill>
              </a:rPr>
            </a:b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fr-FR" sz="2800" b="1" dirty="0" smtClean="0">
                <a:solidFill>
                  <a:srgbClr val="FF0000"/>
                </a:solidFill>
              </a:rPr>
              <a:t>                 </a:t>
            </a:r>
            <a:r>
              <a:rPr lang="fr-FR" sz="2800" b="1" dirty="0" smtClean="0">
                <a:solidFill>
                  <a:srgbClr val="0070C0"/>
                </a:solidFill>
              </a:rPr>
              <a:t>                </a:t>
            </a:r>
          </a:p>
          <a:p>
            <a:pPr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                                  </a:t>
            </a:r>
          </a:p>
          <a:p>
            <a:pPr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                                 </a:t>
            </a:r>
          </a:p>
          <a:p>
            <a:pPr marL="234950" indent="-23495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Acquérir et  savoir utiliser dans la phrase simple les</a:t>
            </a:r>
          </a:p>
          <a:p>
            <a:pPr marL="234950" indent="-234950"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mots du vocabulaire concernant le sujet traité.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Fixer le nombre et le genre des noms et adjectifs. </a:t>
            </a:r>
            <a:endParaRPr lang="en-US" sz="2800" b="1" dirty="0" smtClean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Utiliser dans la communication les  adjectifs</a:t>
            </a:r>
          </a:p>
          <a:p>
            <a:pPr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possessifs.</a:t>
            </a:r>
          </a:p>
          <a:p>
            <a:pPr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Répondre à des questions sur le portrait d’une</a:t>
            </a:r>
          </a:p>
          <a:p>
            <a:pPr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personne.</a:t>
            </a:r>
          </a:p>
          <a:p>
            <a:pPr>
              <a:spcBef>
                <a:spcPts val="0"/>
              </a:spcBef>
              <a:buNone/>
            </a:pPr>
            <a:r>
              <a:rPr lang="fr-FR" sz="2800" b="1" dirty="0" smtClean="0">
                <a:solidFill>
                  <a:srgbClr val="0070C0"/>
                </a:solidFill>
              </a:rPr>
              <a:t>   Décrire la personne, l’ami ou l’amie bien aimé(e) </a:t>
            </a:r>
            <a:endParaRPr lang="en-US" sz="2800" b="1" dirty="0">
              <a:solidFill>
                <a:srgbClr val="0070C0"/>
              </a:solidFill>
            </a:endParaRPr>
          </a:p>
        </p:txBody>
      </p:sp>
      <p:pic>
        <p:nvPicPr>
          <p:cNvPr id="15363" name="Picture 3" descr="C:\Users\user\Desktop\91394759-jeune-fille-caractère-enfant-debout-dessin-animé-illustration-vectoriel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1524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953000"/>
            <a:ext cx="9144000" cy="1638300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700" b="1" dirty="0" err="1" smtClean="0"/>
              <a:t>Copiez</a:t>
            </a:r>
            <a:r>
              <a:rPr lang="en-US" sz="2700" b="1" dirty="0" smtClean="0"/>
              <a:t> en </a:t>
            </a:r>
            <a:r>
              <a:rPr lang="en-US" sz="2700" b="1" dirty="0" err="1" smtClean="0"/>
              <a:t>deux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colonnes</a:t>
            </a:r>
            <a:r>
              <a:rPr lang="en-US" sz="2700" b="1" dirty="0" smtClean="0"/>
              <a:t> les </a:t>
            </a:r>
            <a:r>
              <a:rPr lang="en-US" sz="2700" b="1" dirty="0" err="1" smtClean="0"/>
              <a:t>noms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représentant</a:t>
            </a:r>
            <a:r>
              <a:rPr lang="en-US" sz="2700" b="1" dirty="0" smtClean="0"/>
              <a:t> les parties du corps </a:t>
            </a:r>
            <a:br>
              <a:rPr lang="en-US" sz="2700" b="1" dirty="0" smtClean="0"/>
            </a:br>
            <a:r>
              <a:rPr lang="en-US" sz="2700" dirty="0" err="1" smtClean="0"/>
              <a:t>colonne</a:t>
            </a:r>
            <a:r>
              <a:rPr lang="en-US" sz="2700" dirty="0" smtClean="0"/>
              <a:t> </a:t>
            </a:r>
            <a:r>
              <a:rPr lang="en-US" sz="2700" b="1" dirty="0" smtClean="0"/>
              <a:t>A</a:t>
            </a:r>
            <a:r>
              <a:rPr lang="en-US" sz="2700" dirty="0" smtClean="0"/>
              <a:t> : les </a:t>
            </a:r>
            <a:r>
              <a:rPr lang="en-US" sz="2700" dirty="0" err="1" smtClean="0"/>
              <a:t>noms</a:t>
            </a:r>
            <a:r>
              <a:rPr lang="en-US" sz="2700" dirty="0" smtClean="0"/>
              <a:t> </a:t>
            </a:r>
            <a:r>
              <a:rPr lang="en-US" sz="2700" dirty="0" err="1" smtClean="0"/>
              <a:t>utilisés</a:t>
            </a:r>
            <a:r>
              <a:rPr lang="en-US" sz="2700" dirty="0" smtClean="0"/>
              <a:t> au </a:t>
            </a:r>
            <a:r>
              <a:rPr lang="en-US" sz="2700" dirty="0" err="1" smtClean="0"/>
              <a:t>pluriel</a:t>
            </a:r>
            <a:r>
              <a:rPr lang="en-US" sz="2700" dirty="0" smtClean="0"/>
              <a:t>,           </a:t>
            </a:r>
            <a:br>
              <a:rPr lang="en-US" sz="2700" dirty="0" smtClean="0"/>
            </a:br>
            <a:r>
              <a:rPr lang="en-US" sz="2700" dirty="0" smtClean="0"/>
              <a:t>     </a:t>
            </a:r>
            <a:r>
              <a:rPr lang="en-US" sz="2700" dirty="0" err="1" smtClean="0"/>
              <a:t>colonne</a:t>
            </a:r>
            <a:r>
              <a:rPr lang="en-US" sz="2700" dirty="0" smtClean="0"/>
              <a:t> </a:t>
            </a:r>
            <a:r>
              <a:rPr lang="en-US" sz="2700" b="1" dirty="0" smtClean="0"/>
              <a:t>B</a:t>
            </a:r>
            <a:r>
              <a:rPr lang="en-US" sz="2700" dirty="0" smtClean="0"/>
              <a:t> : les </a:t>
            </a:r>
            <a:r>
              <a:rPr lang="en-US" sz="2700" dirty="0" err="1" smtClean="0"/>
              <a:t>noms</a:t>
            </a:r>
            <a:r>
              <a:rPr lang="en-US" sz="2700" dirty="0" smtClean="0"/>
              <a:t> </a:t>
            </a:r>
            <a:r>
              <a:rPr lang="en-US" sz="2700" dirty="0" err="1" smtClean="0"/>
              <a:t>utilisés</a:t>
            </a:r>
            <a:r>
              <a:rPr lang="en-US" sz="2700" dirty="0" smtClean="0"/>
              <a:t> au </a:t>
            </a:r>
            <a:r>
              <a:rPr lang="en-US" sz="2700" dirty="0" err="1" smtClean="0"/>
              <a:t>singulier</a:t>
            </a:r>
            <a:r>
              <a:rPr lang="en-US" sz="2700" dirty="0" smtClean="0"/>
              <a:t>.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76600"/>
          </a:xfrm>
        </p:spPr>
        <p:txBody>
          <a:bodyPr/>
          <a:lstStyle/>
          <a:p>
            <a:r>
              <a:rPr lang="en-US" dirty="0" smtClean="0"/>
              <a:t>c</a:t>
            </a:r>
            <a:endParaRPr lang="en-US" dirty="0"/>
          </a:p>
        </p:txBody>
      </p:sp>
      <p:pic>
        <p:nvPicPr>
          <p:cNvPr id="1026" name="Picture 2" descr="C:\Users\user\Desktop\images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04800"/>
            <a:ext cx="80010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2400" y="4953000"/>
            <a:ext cx="9296400" cy="16383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   </a:t>
            </a:r>
            <a:r>
              <a:rPr lang="en-US" sz="2700" b="1" dirty="0" err="1" smtClean="0"/>
              <a:t>Copiez</a:t>
            </a:r>
            <a:r>
              <a:rPr lang="en-US" sz="2700" b="1" dirty="0" smtClean="0"/>
              <a:t> les </a:t>
            </a:r>
            <a:r>
              <a:rPr lang="en-US" sz="2700" b="1" dirty="0" err="1" smtClean="0"/>
              <a:t>noms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représentant</a:t>
            </a:r>
            <a:r>
              <a:rPr lang="en-US" sz="2700" b="1" dirty="0" smtClean="0"/>
              <a:t> les parties du corps en </a:t>
            </a:r>
            <a:r>
              <a:rPr lang="en-US" sz="2700" b="1" dirty="0" err="1" smtClean="0"/>
              <a:t>deux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colonnes</a:t>
            </a:r>
            <a:r>
              <a:rPr lang="en-US" sz="2700" b="1" dirty="0" smtClean="0"/>
              <a:t> :</a:t>
            </a:r>
            <a:br>
              <a:rPr lang="en-US" sz="2700" b="1" dirty="0" smtClean="0"/>
            </a:br>
            <a:r>
              <a:rPr lang="en-US" sz="2700" b="1" dirty="0" smtClean="0"/>
              <a:t>                    </a:t>
            </a:r>
            <a:r>
              <a:rPr lang="en-US" sz="2700" b="1" dirty="0" err="1" smtClean="0"/>
              <a:t>colonne</a:t>
            </a:r>
            <a:r>
              <a:rPr lang="en-US" sz="2700" b="1" dirty="0" smtClean="0"/>
              <a:t> A : les </a:t>
            </a:r>
            <a:r>
              <a:rPr lang="en-US" sz="2700" b="1" dirty="0" err="1" smtClean="0"/>
              <a:t>noms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féminins</a:t>
            </a:r>
            <a:r>
              <a:rPr lang="en-US" sz="2700" b="1" dirty="0" smtClean="0"/>
              <a:t>,           </a:t>
            </a:r>
            <a:br>
              <a:rPr lang="en-US" sz="2700" b="1" dirty="0" smtClean="0"/>
            </a:br>
            <a:r>
              <a:rPr lang="en-US" sz="2700" b="1" dirty="0" smtClean="0"/>
              <a:t>                    </a:t>
            </a:r>
            <a:r>
              <a:rPr lang="en-US" sz="2700" b="1" dirty="0" err="1" smtClean="0"/>
              <a:t>colonne</a:t>
            </a:r>
            <a:r>
              <a:rPr lang="en-US" sz="2700" b="1" dirty="0" smtClean="0"/>
              <a:t> B : les </a:t>
            </a:r>
            <a:r>
              <a:rPr lang="en-US" sz="2700" b="1" dirty="0" err="1" smtClean="0"/>
              <a:t>noms</a:t>
            </a:r>
            <a:r>
              <a:rPr lang="en-US" sz="2700" b="1" dirty="0" smtClean="0"/>
              <a:t> </a:t>
            </a:r>
            <a:r>
              <a:rPr lang="en-US" sz="2700" b="1" dirty="0" err="1" smtClean="0"/>
              <a:t>masculins</a:t>
            </a:r>
            <a:r>
              <a:rPr lang="en-US" sz="2700" b="1" dirty="0" smtClean="0"/>
              <a:t>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 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2766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pic>
        <p:nvPicPr>
          <p:cNvPr id="15362" name="Picture 2" descr="C:\Users\shpia\Desktop\CC-Poster-Body-Fr-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457200"/>
            <a:ext cx="4572000" cy="4305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8077200" cy="1611868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LA TETE</a:t>
            </a: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sz="2400" b="1" dirty="0" smtClean="0"/>
              <a:t>FORMULEZ DES PHRASES COMPLETES EN RELIANT </a:t>
            </a:r>
            <a:br>
              <a:rPr lang="fr-FR" sz="2400" b="1" dirty="0" smtClean="0"/>
            </a:br>
            <a:r>
              <a:rPr lang="fr-FR" sz="2400" b="1" dirty="0" smtClean="0"/>
              <a:t> LES ELEMENTS DE TOUTES LES COLONNES</a:t>
            </a:r>
            <a:endParaRPr lang="en-US" sz="2400" dirty="0"/>
          </a:p>
        </p:txBody>
      </p:sp>
      <p:pic>
        <p:nvPicPr>
          <p:cNvPr id="10" name="Picture 5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442292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5943600" y="6248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LA BOUCHE  ET LES DENTS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4" name="Picture 5" descr="C:\Users\user\Desktop\istockphoto-641615928-1024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4572000"/>
            <a:ext cx="457200" cy="74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5486400"/>
            <a:ext cx="1510637" cy="673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7543800" y="4648200"/>
            <a:ext cx="1142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LE NEZ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038600" y="1828800"/>
          <a:ext cx="6858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6934200" y="20574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LA BOUCHE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1828800" y="2438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CHANTES</a:t>
            </a: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1828800" y="3200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ECOUTE</a:t>
            </a: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1828800" y="3962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solidFill>
                  <a:schemeClr val="bg1"/>
                </a:solidFill>
              </a:rPr>
              <a:t>MANG</a:t>
            </a:r>
            <a:r>
              <a:rPr lang="fr-FR" dirty="0" smtClean="0">
                <a:solidFill>
                  <a:srgbClr val="FF0000"/>
                </a:solidFill>
              </a:rPr>
              <a:t>E</a:t>
            </a:r>
            <a:r>
              <a:rPr lang="fr-FR" dirty="0" smtClean="0">
                <a:solidFill>
                  <a:schemeClr val="bg1"/>
                </a:solidFill>
              </a:rPr>
              <a:t>ONS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1828800" y="4724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REGARDEZ</a:t>
            </a:r>
            <a:endParaRPr lang="fr-FR" dirty="0"/>
          </a:p>
        </p:txBody>
      </p:sp>
      <p:sp>
        <p:nvSpPr>
          <p:cNvPr id="21" name="Flowchart: Punched Tape 20"/>
          <p:cNvSpPr/>
          <p:nvPr/>
        </p:nvSpPr>
        <p:spPr>
          <a:xfrm>
            <a:off x="1828800" y="5486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SENTENT</a:t>
            </a:r>
            <a:endParaRPr lang="fr-FR" dirty="0"/>
          </a:p>
        </p:txBody>
      </p:sp>
      <p:pic>
        <p:nvPicPr>
          <p:cNvPr id="24" name="Picture 5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594692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7239000" y="41910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</a:t>
            </a:r>
            <a:r>
              <a:rPr lang="fr-FR" dirty="0" smtClean="0">
                <a:latin typeface="Calibri" pitchFamily="34" charset="0"/>
              </a:rPr>
              <a:t>  </a:t>
            </a:r>
            <a:r>
              <a:rPr lang="fr-FR" dirty="0">
                <a:latin typeface="Calibri" pitchFamily="34" charset="0"/>
              </a:rPr>
              <a:t>LES </a:t>
            </a:r>
            <a:r>
              <a:rPr lang="fr-FR" dirty="0" smtClean="0">
                <a:latin typeface="Calibri" pitchFamily="34" charset="0"/>
              </a:rPr>
              <a:t>YEUX(m)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" name="Picture 4" descr="C:\Users\user\Desktop\download (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2454749"/>
            <a:ext cx="900752" cy="107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3"/>
          <p:cNvSpPr>
            <a:spLocks noChangeArrowheads="1"/>
          </p:cNvSpPr>
          <p:nvPr/>
        </p:nvSpPr>
        <p:spPr bwMode="auto">
          <a:xfrm rot="10800000" flipV="1">
            <a:off x="7315200" y="3127237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LES OREILLES(f</a:t>
            </a:r>
            <a:r>
              <a:rPr lang="fr-FR" dirty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6" name="Picture 2" descr="C:\Users\user\Desktop\OARTIES COPRS HUMAIN\downloa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01000" y="990600"/>
            <a:ext cx="914400" cy="990601"/>
          </a:xfrm>
          <a:prstGeom prst="rect">
            <a:avLst/>
          </a:prstGeom>
          <a:noFill/>
        </p:spPr>
      </p:pic>
      <p:sp>
        <p:nvSpPr>
          <p:cNvPr id="49" name="Flowchart: Punched Tape 48"/>
          <p:cNvSpPr/>
          <p:nvPr/>
        </p:nvSpPr>
        <p:spPr>
          <a:xfrm>
            <a:off x="1828800" y="1676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685800" y="1752600"/>
            <a:ext cx="914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85800" y="2438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TU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85800" y="3276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IL/ELLE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685800" y="4038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85800" y="4800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VOUS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381000" y="5638800"/>
            <a:ext cx="1371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ILS /ELLES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5181600" y="1752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MA/MON/MES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181600" y="2514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TA/TON/TES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5181600" y="3276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SA/SON/SES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5181600" y="4038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NOTRE/NOS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181600" y="4800600"/>
            <a:ext cx="17526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VOTRE/VOS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181600" y="5562600"/>
            <a:ext cx="1828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LEUR/LEURS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286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fr-FR" sz="4800" dirty="0" smtClean="0"/>
              <a:t/>
            </a:r>
            <a:br>
              <a:rPr lang="fr-FR" sz="4800" dirty="0" smtClean="0"/>
            </a:br>
            <a:r>
              <a:rPr lang="fr-FR" sz="4800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524000"/>
            <a:ext cx="8534400" cy="5334000"/>
          </a:xfrm>
        </p:spPr>
        <p:txBody>
          <a:bodyPr/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endParaRPr lang="en-US" dirty="0"/>
          </a:p>
        </p:txBody>
      </p:sp>
      <p:pic>
        <p:nvPicPr>
          <p:cNvPr id="10" name="Picture 5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442292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5943600" y="59436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 LA BOUCHE  ET LES DENTS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9000" y="4876800"/>
            <a:ext cx="1510637" cy="82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410200" y="1981200"/>
          <a:ext cx="838200" cy="464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</a:tblGrid>
              <a:tr h="46482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086600" y="1981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LA </a:t>
            </a:r>
            <a:r>
              <a:rPr lang="fr-FR" dirty="0">
                <a:latin typeface="Calibri" pitchFamily="34" charset="0"/>
              </a:rPr>
              <a:t>BOUCHE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2514600" y="2819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PARLES</a:t>
            </a: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2514600" y="3581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</a:t>
            </a: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2514600" y="4343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PARLONS</a:t>
            </a:r>
            <a:endParaRPr lang="fr-FR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2514600" y="5105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PARLEZ</a:t>
            </a:r>
            <a:endParaRPr lang="fr-FR" dirty="0"/>
          </a:p>
        </p:txBody>
      </p:sp>
      <p:sp>
        <p:nvSpPr>
          <p:cNvPr id="21" name="Flowchart: Punched Tape 20"/>
          <p:cNvSpPr/>
          <p:nvPr/>
        </p:nvSpPr>
        <p:spPr>
          <a:xfrm>
            <a:off x="2514600" y="5867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PARLENT</a:t>
            </a:r>
            <a:endParaRPr lang="fr-FR" dirty="0"/>
          </a:p>
        </p:txBody>
      </p:sp>
      <p:pic>
        <p:nvPicPr>
          <p:cNvPr id="24" name="Picture 5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594692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7239000" y="44196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</a:t>
            </a:r>
            <a:r>
              <a:rPr lang="fr-FR" dirty="0" smtClean="0">
                <a:latin typeface="Calibri" pitchFamily="34" charset="0"/>
              </a:rPr>
              <a:t>  </a:t>
            </a:r>
            <a:r>
              <a:rPr lang="fr-FR" dirty="0">
                <a:latin typeface="Calibri" pitchFamily="34" charset="0"/>
              </a:rPr>
              <a:t>LES </a:t>
            </a:r>
            <a:r>
              <a:rPr lang="fr-FR" dirty="0" smtClean="0">
                <a:latin typeface="Calibri" pitchFamily="34" charset="0"/>
              </a:rPr>
              <a:t>YEUX(m)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" name="Picture 4" descr="C:\Users\user\Desktop\download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0" y="2438400"/>
            <a:ext cx="900752" cy="107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3"/>
          <p:cNvSpPr>
            <a:spLocks noChangeArrowheads="1"/>
          </p:cNvSpPr>
          <p:nvPr/>
        </p:nvSpPr>
        <p:spPr bwMode="auto">
          <a:xfrm rot="10800000" flipV="1">
            <a:off x="7315200" y="3127237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LES OREILLES(f</a:t>
            </a:r>
            <a:r>
              <a:rPr lang="fr-FR" dirty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6" name="Picture 2" descr="C:\Users\user\Desktop\OARTIES COPRS HUMAIN\download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48600" y="914400"/>
            <a:ext cx="914400" cy="990600"/>
          </a:xfrm>
          <a:prstGeom prst="rect">
            <a:avLst/>
          </a:prstGeom>
          <a:noFill/>
        </p:spPr>
      </p:pic>
      <p:sp>
        <p:nvSpPr>
          <p:cNvPr id="49" name="Flowchart: Punched Tape 48"/>
          <p:cNvSpPr/>
          <p:nvPr/>
        </p:nvSpPr>
        <p:spPr>
          <a:xfrm>
            <a:off x="2514600" y="2057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381000" y="2133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381000" y="2819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TU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381000" y="3581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IL/ELLE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381000" y="4343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381000" y="5105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VOUS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0" y="5943600"/>
            <a:ext cx="16002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ILS /ELLES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1"/>
            <a:ext cx="9144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LES  PARTIES DE LA TETE</a:t>
            </a:r>
          </a:p>
          <a:p>
            <a:pPr algn="ctr"/>
            <a:r>
              <a:rPr lang="fr-FR" b="1" dirty="0" smtClean="0"/>
              <a:t>JE </a:t>
            </a:r>
            <a:r>
              <a:rPr lang="fr-FR" b="1" dirty="0" smtClean="0">
                <a:solidFill>
                  <a:srgbClr val="FF0000"/>
                </a:solidFill>
              </a:rPr>
              <a:t>NE </a:t>
            </a:r>
            <a:r>
              <a:rPr lang="fr-FR" b="1" dirty="0" smtClean="0"/>
              <a:t>PARLE</a:t>
            </a:r>
            <a:r>
              <a:rPr lang="fr-FR" b="1" dirty="0" smtClean="0">
                <a:solidFill>
                  <a:srgbClr val="FF0000"/>
                </a:solidFill>
              </a:rPr>
              <a:t> PAS </a:t>
            </a:r>
            <a:r>
              <a:rPr lang="fr-FR" b="1" dirty="0" smtClean="0"/>
              <a:t> AVEC  LES PIEDS </a:t>
            </a:r>
            <a:r>
              <a:rPr lang="fr-FR" b="1" dirty="0" smtClean="0">
                <a:solidFill>
                  <a:srgbClr val="FF0000"/>
                </a:solidFill>
              </a:rPr>
              <a:t>, </a:t>
            </a:r>
            <a:r>
              <a:rPr lang="fr-FR" b="1" dirty="0" smtClean="0"/>
              <a:t>JE PARLE AVEC LA BOUCHE.</a:t>
            </a:r>
          </a:p>
          <a:p>
            <a:pPr algn="ctr"/>
            <a:r>
              <a:rPr lang="fr-FR" b="1" dirty="0" smtClean="0"/>
              <a:t>Imitez le modèle en remplaçant le verbe parler par l’un parmi les verbes ci-dessous cités                                                               écouter, manger regarder </a:t>
            </a: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/>
              <a:t> Formulez la phrase complète en reliant </a:t>
            </a:r>
            <a:br>
              <a:rPr lang="fr-FR" b="1" dirty="0" smtClean="0"/>
            </a:br>
            <a:r>
              <a:rPr lang="fr-FR" b="1" dirty="0" smtClean="0"/>
              <a:t> les éléments de toutes les colonnes</a:t>
            </a:r>
            <a:endParaRPr lang="en-US" dirty="0"/>
          </a:p>
        </p:txBody>
      </p:sp>
      <p:sp>
        <p:nvSpPr>
          <p:cNvPr id="30" name="Isosceles Triangle 29"/>
          <p:cNvSpPr/>
          <p:nvPr/>
        </p:nvSpPr>
        <p:spPr>
          <a:xfrm>
            <a:off x="1371600" y="3581400"/>
            <a:ext cx="1066800" cy="7381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NE</a:t>
            </a:r>
            <a:endParaRPr lang="en-US" sz="1600" dirty="0"/>
          </a:p>
        </p:txBody>
      </p:sp>
      <p:sp>
        <p:nvSpPr>
          <p:cNvPr id="31" name="Isosceles Triangle 30"/>
          <p:cNvSpPr/>
          <p:nvPr/>
        </p:nvSpPr>
        <p:spPr>
          <a:xfrm>
            <a:off x="4343400" y="3505200"/>
            <a:ext cx="1143000" cy="81438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8077200" cy="1524000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sz="3600" b="1" dirty="0" smtClean="0">
                <a:solidFill>
                  <a:srgbClr val="FF0000"/>
                </a:solidFill>
              </a:rPr>
              <a:t>LES  PARTIES DE LA TETE</a:t>
            </a:r>
            <a:br>
              <a:rPr lang="fr-FR" sz="3600" b="1" dirty="0" smtClean="0">
                <a:solidFill>
                  <a:srgbClr val="FF0000"/>
                </a:solidFill>
              </a:rPr>
            </a:br>
            <a:r>
              <a:rPr lang="fr-FR" sz="2800" b="1" dirty="0" smtClean="0"/>
              <a:t> </a:t>
            </a:r>
            <a:r>
              <a:rPr lang="fr-FR" sz="2700" b="1" dirty="0" smtClean="0"/>
              <a:t>FORMULEZ LA PHRASE COMPLETE EN RELIANT </a:t>
            </a:r>
            <a:br>
              <a:rPr lang="fr-FR" sz="2700" b="1" dirty="0" smtClean="0"/>
            </a:br>
            <a:r>
              <a:rPr lang="fr-FR" sz="2700" b="1" dirty="0" smtClean="0"/>
              <a:t> LES ELEMENTS DE TOUTES LES COLONNES </a:t>
            </a:r>
            <a:br>
              <a:rPr lang="fr-FR" sz="2700" b="1" dirty="0" smtClean="0"/>
            </a:br>
            <a:r>
              <a:rPr lang="fr-FR" sz="2700" b="1" dirty="0" smtClean="0"/>
              <a:t>ATTENTION à  l’accord Sujet → Verbe</a:t>
            </a:r>
            <a:br>
              <a:rPr lang="fr-FR" sz="2700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b="1" dirty="0" smtClean="0">
                <a:solidFill>
                  <a:srgbClr val="FF0000"/>
                </a:solidFill>
              </a:rPr>
              <a:t>          </a:t>
            </a:r>
            <a:endParaRPr lang="en-US" dirty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5943600" y="6248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LA BOUCHE  ET LES DENTS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4" name="Picture 5" descr="C:\Users\user\Desktop\istockphoto-641615928-1024x10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86800" y="2209800"/>
            <a:ext cx="457200" cy="74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5486400"/>
            <a:ext cx="1510637" cy="82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7315200" y="2286000"/>
            <a:ext cx="1142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    LE NEZ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181600" y="1828800"/>
          <a:ext cx="9144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086600" y="14478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LA BOUCHE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2895600" y="25146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ECOUTES</a:t>
            </a: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2895600" y="33528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CHANTE</a:t>
            </a: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2895600" y="5867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>
                <a:solidFill>
                  <a:schemeClr val="bg1"/>
                </a:solidFill>
              </a:rPr>
              <a:t>MANG</a:t>
            </a:r>
            <a:r>
              <a:rPr lang="fr-FR" dirty="0" smtClean="0">
                <a:solidFill>
                  <a:srgbClr val="FF0000"/>
                </a:solidFill>
              </a:rPr>
              <a:t>E</a:t>
            </a:r>
            <a:r>
              <a:rPr lang="fr-FR" dirty="0" smtClean="0">
                <a:solidFill>
                  <a:schemeClr val="bg1"/>
                </a:solidFill>
              </a:rPr>
              <a:t>ONS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0" name="Flowchart: Punched Tape 19"/>
          <p:cNvSpPr/>
          <p:nvPr/>
        </p:nvSpPr>
        <p:spPr>
          <a:xfrm>
            <a:off x="2895600" y="50292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REGARDEZ</a:t>
            </a:r>
            <a:endParaRPr lang="fr-FR" dirty="0"/>
          </a:p>
        </p:txBody>
      </p:sp>
      <p:sp>
        <p:nvSpPr>
          <p:cNvPr id="21" name="Flowchart: Punched Tape 20"/>
          <p:cNvSpPr/>
          <p:nvPr/>
        </p:nvSpPr>
        <p:spPr>
          <a:xfrm>
            <a:off x="2895600" y="1676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SENTENT</a:t>
            </a:r>
            <a:endParaRPr lang="fr-FR" dirty="0"/>
          </a:p>
        </p:txBody>
      </p:sp>
      <p:pic>
        <p:nvPicPr>
          <p:cNvPr id="24" name="Picture 5" descr="C:\Users\user\Desktop\images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09403" y="3429000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7239000" y="41910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</a:t>
            </a:r>
            <a:r>
              <a:rPr lang="fr-FR" dirty="0" smtClean="0">
                <a:latin typeface="Calibri" pitchFamily="34" charset="0"/>
              </a:rPr>
              <a:t>  </a:t>
            </a:r>
            <a:r>
              <a:rPr lang="fr-FR" dirty="0">
                <a:latin typeface="Calibri" pitchFamily="34" charset="0"/>
              </a:rPr>
              <a:t>LES </a:t>
            </a:r>
            <a:r>
              <a:rPr lang="fr-FR" dirty="0" smtClean="0">
                <a:latin typeface="Calibri" pitchFamily="34" charset="0"/>
              </a:rPr>
              <a:t>YEUX(m)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" name="Picture 4" descr="C:\Users\user\Desktop\download (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24800" y="4572000"/>
            <a:ext cx="900752" cy="107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3"/>
          <p:cNvSpPr>
            <a:spLocks noChangeArrowheads="1"/>
          </p:cNvSpPr>
          <p:nvPr/>
        </p:nvSpPr>
        <p:spPr bwMode="auto">
          <a:xfrm rot="10800000" flipV="1">
            <a:off x="6248400" y="4876800"/>
            <a:ext cx="193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LES OREILLES(f</a:t>
            </a:r>
            <a:r>
              <a:rPr lang="fr-FR" dirty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6" name="Picture 2" descr="C:\Users\user\Desktop\OARTIES COPRS HUMAIN\downloa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229600" y="838200"/>
            <a:ext cx="914400" cy="990601"/>
          </a:xfrm>
          <a:prstGeom prst="rect">
            <a:avLst/>
          </a:prstGeom>
          <a:noFill/>
        </p:spPr>
      </p:pic>
      <p:sp>
        <p:nvSpPr>
          <p:cNvPr id="49" name="Flowchart: Punched Tape 48"/>
          <p:cNvSpPr/>
          <p:nvPr/>
        </p:nvSpPr>
        <p:spPr>
          <a:xfrm>
            <a:off x="2895600" y="41910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685800" y="5105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85800" y="1752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TU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85800" y="34290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IL/ELLE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685800" y="25908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85800" y="42672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VOUS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381000" y="5943600"/>
            <a:ext cx="1600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ILS /ELLES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28600"/>
            <a:ext cx="7772400" cy="533399"/>
          </a:xfrm>
        </p:spPr>
        <p:txBody>
          <a:bodyPr>
            <a:normAutofit fontScale="90000"/>
          </a:bodyPr>
          <a:lstStyle/>
          <a:p>
            <a:r>
              <a:rPr lang="fr-FR" sz="4800" dirty="0" smtClean="0"/>
              <a:t/>
            </a:r>
            <a:br>
              <a:rPr lang="fr-FR" sz="4800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14400"/>
            <a:ext cx="8839200" cy="5943600"/>
          </a:xfrm>
        </p:spPr>
        <p:txBody>
          <a:bodyPr/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endParaRPr lang="en-US" dirty="0"/>
          </a:p>
        </p:txBody>
      </p:sp>
      <p:pic>
        <p:nvPicPr>
          <p:cNvPr id="10" name="Picture 5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3442292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5943600" y="6248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LA BOUCHE  ET LES DENTS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4" name="Picture 5" descr="C:\Users\user\Desktop\istockphoto-641615928-1024x102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10400" y="4800600"/>
            <a:ext cx="457200" cy="74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5410200"/>
            <a:ext cx="1510637" cy="82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7620000" y="4958520"/>
            <a:ext cx="1142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LE NEZ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181600" y="1828800"/>
          <a:ext cx="9144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6934200" y="20574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LA BOUCHE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2895600" y="33528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 smtClean="0"/>
              <a:t>REGARDONS</a:t>
            </a: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2895600" y="25146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SENS</a:t>
            </a: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2895600" y="41910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MANGES</a:t>
            </a:r>
            <a:endParaRPr lang="fr-FR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2895600" y="5867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PARLEZ</a:t>
            </a:r>
            <a:endParaRPr lang="fr-FR" dirty="0"/>
          </a:p>
        </p:txBody>
      </p:sp>
      <p:sp>
        <p:nvSpPr>
          <p:cNvPr id="21" name="Flowchart: Punched Tape 20"/>
          <p:cNvSpPr/>
          <p:nvPr/>
        </p:nvSpPr>
        <p:spPr>
          <a:xfrm>
            <a:off x="2895600" y="50292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ENTENDENT</a:t>
            </a:r>
            <a:endParaRPr lang="fr-FR" dirty="0"/>
          </a:p>
        </p:txBody>
      </p:sp>
      <p:pic>
        <p:nvPicPr>
          <p:cNvPr id="24" name="Picture 5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3594692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7239000" y="41910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</a:t>
            </a:r>
            <a:r>
              <a:rPr lang="fr-FR" dirty="0" smtClean="0">
                <a:latin typeface="Calibri" pitchFamily="34" charset="0"/>
              </a:rPr>
              <a:t>  </a:t>
            </a:r>
            <a:r>
              <a:rPr lang="fr-FR" dirty="0">
                <a:latin typeface="Calibri" pitchFamily="34" charset="0"/>
              </a:rPr>
              <a:t>LES </a:t>
            </a:r>
            <a:r>
              <a:rPr lang="fr-FR" dirty="0" smtClean="0">
                <a:latin typeface="Calibri" pitchFamily="34" charset="0"/>
              </a:rPr>
              <a:t>YEUX(m)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" name="Picture 4" descr="C:\Users\user\Desktop\download (3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53200" y="2590800"/>
            <a:ext cx="900752" cy="107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3"/>
          <p:cNvSpPr>
            <a:spLocks noChangeArrowheads="1"/>
          </p:cNvSpPr>
          <p:nvPr/>
        </p:nvSpPr>
        <p:spPr bwMode="auto">
          <a:xfrm rot="10800000" flipV="1">
            <a:off x="6934200" y="3034099"/>
            <a:ext cx="2209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</a:t>
            </a:r>
            <a:r>
              <a:rPr lang="fr-FR" dirty="0" smtClean="0">
                <a:latin typeface="Calibri" pitchFamily="34" charset="0"/>
              </a:rPr>
              <a:t>        LES  OREILLES(f</a:t>
            </a:r>
            <a:r>
              <a:rPr lang="fr-FR" dirty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6" name="Picture 2" descr="C:\Users\user\Desktop\OARTIES COPRS HUMAIN\download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91400" y="1066800"/>
            <a:ext cx="1752600" cy="990601"/>
          </a:xfrm>
          <a:prstGeom prst="rect">
            <a:avLst/>
          </a:prstGeom>
          <a:noFill/>
        </p:spPr>
      </p:pic>
      <p:sp>
        <p:nvSpPr>
          <p:cNvPr id="49" name="Flowchart: Punched Tape 48"/>
          <p:cNvSpPr/>
          <p:nvPr/>
        </p:nvSpPr>
        <p:spPr>
          <a:xfrm>
            <a:off x="2895600" y="1676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CHANTE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685800" y="1752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85800" y="26670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TU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85800" y="42672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IL/ELLE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685800" y="34290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85800" y="5943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VOUS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304800" y="5181600"/>
            <a:ext cx="1600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ILS /ELLES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533400" y="0"/>
            <a:ext cx="80772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600" b="1" dirty="0" smtClean="0">
                <a:solidFill>
                  <a:srgbClr val="FF0000"/>
                </a:solidFill>
              </a:rPr>
              <a:t>LES  PARTIES DE LA TETE</a:t>
            </a:r>
            <a:br>
              <a:rPr lang="fr-FR" sz="3600" b="1" dirty="0" smtClean="0">
                <a:solidFill>
                  <a:srgbClr val="FF0000"/>
                </a:solidFill>
              </a:rPr>
            </a:br>
            <a:r>
              <a:rPr lang="fr-FR" sz="2800" b="1" dirty="0" smtClean="0"/>
              <a:t>RELIEZ LES ELEMENTS DE TOUTES LES COLONNES                       POUR EN FAIRE UNE PHRASE COMPLETE</a:t>
            </a:r>
            <a:br>
              <a:rPr lang="fr-FR" sz="2800" b="1" dirty="0" smtClean="0"/>
            </a:br>
            <a:r>
              <a:rPr lang="fr-FR" b="1" dirty="0" smtClean="0"/>
              <a:t/>
            </a:r>
            <a:br>
              <a:rPr lang="fr-FR" b="1" dirty="0" smtClean="0"/>
            </a:b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209800" y="1371600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/>
              <a:t>            ATTENTION à  l’accord Sujet → Verbe</a:t>
            </a:r>
            <a:br>
              <a:rPr lang="fr-FR" b="1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752600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FF0000"/>
                </a:solidFill>
              </a:rPr>
              <a:t>LES  PARTIES DE LA TETE</a:t>
            </a:r>
            <a:r>
              <a:rPr lang="fr-FR" sz="5400" b="1" dirty="0" smtClean="0">
                <a:solidFill>
                  <a:srgbClr val="FF0000"/>
                </a:solidFill>
              </a:rPr>
              <a:t/>
            </a:r>
            <a:br>
              <a:rPr lang="fr-FR" sz="5400" b="1" dirty="0" smtClean="0">
                <a:solidFill>
                  <a:srgbClr val="FF0000"/>
                </a:solidFill>
              </a:rPr>
            </a:br>
            <a:r>
              <a:rPr lang="fr-FR" sz="2000" b="1" dirty="0" smtClean="0"/>
              <a:t>RELIEZ LES ELEMENTS DES SIX COLONNES                                                POUR EN FAIRE UNE PHRASE COMPLETE</a:t>
            </a:r>
            <a:endParaRPr lang="en-US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1752600"/>
            <a:ext cx="8534400" cy="5105400"/>
          </a:xfrm>
        </p:spPr>
        <p:txBody>
          <a:bodyPr/>
          <a:lstStyle/>
          <a:p>
            <a:r>
              <a:rPr lang="fr-FR" sz="3600" b="1" dirty="0" smtClean="0"/>
              <a:t>               </a:t>
            </a:r>
          </a:p>
          <a:p>
            <a:r>
              <a:rPr lang="fr-FR" sz="3600" b="1" dirty="0" smtClean="0"/>
              <a:t>  </a:t>
            </a:r>
            <a:br>
              <a:rPr lang="fr-FR" sz="3600" b="1" dirty="0" smtClean="0"/>
            </a:br>
            <a:endParaRPr lang="en-US" sz="3600" dirty="0" smtClean="0"/>
          </a:p>
          <a:p>
            <a:r>
              <a:rPr lang="fr-FR" sz="3600" dirty="0" smtClean="0"/>
              <a:t/>
            </a:r>
            <a:br>
              <a:rPr lang="fr-FR" sz="3600" dirty="0" smtClean="0"/>
            </a:br>
            <a:endParaRPr lang="en-US" dirty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5943600" y="6248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 LA BOUCHE  ET LES DENTS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4" name="Picture 5" descr="C:\Users\user\Desktop\istockphoto-641615928-1024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4495800"/>
            <a:ext cx="457200" cy="74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5410200"/>
            <a:ext cx="1510637" cy="82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6629400" y="4876800"/>
            <a:ext cx="1142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LE NEZ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5562600" y="1905000"/>
          <a:ext cx="9144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42672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467600" y="44958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LA BOUCHE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2667000" y="25146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dirty="0" smtClean="0"/>
              <a:t>SENTONS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2667000" y="33528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dirty="0" smtClean="0"/>
              <a:t>PARLE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2667000" y="41910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ECOUTES</a:t>
            </a:r>
            <a:endParaRPr lang="fr-FR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2667000" y="50292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MANGEZ</a:t>
            </a:r>
            <a:endParaRPr lang="fr-FR" dirty="0"/>
          </a:p>
        </p:txBody>
      </p:sp>
      <p:sp>
        <p:nvSpPr>
          <p:cNvPr id="21" name="Flowchart: Punched Tape 20"/>
          <p:cNvSpPr/>
          <p:nvPr/>
        </p:nvSpPr>
        <p:spPr>
          <a:xfrm>
            <a:off x="2667000" y="5867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PARLENT</a:t>
            </a:r>
            <a:endParaRPr lang="fr-FR" dirty="0"/>
          </a:p>
        </p:txBody>
      </p:sp>
      <p:pic>
        <p:nvPicPr>
          <p:cNvPr id="24" name="Picture 5" descr="C:\Users\user\Desktop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9403" y="838200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7010400" y="16764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</a:t>
            </a:r>
            <a:r>
              <a:rPr lang="fr-FR" dirty="0" smtClean="0">
                <a:latin typeface="Calibri" pitchFamily="34" charset="0"/>
              </a:rPr>
              <a:t>  </a:t>
            </a:r>
            <a:r>
              <a:rPr lang="fr-FR" dirty="0">
                <a:latin typeface="Calibri" pitchFamily="34" charset="0"/>
              </a:rPr>
              <a:t>LES </a:t>
            </a:r>
            <a:r>
              <a:rPr lang="fr-FR" dirty="0" smtClean="0">
                <a:latin typeface="Calibri" pitchFamily="34" charset="0"/>
              </a:rPr>
              <a:t>YEUX(m)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" name="Picture 4" descr="C:\Users\user\Desktop\download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53200" y="2133600"/>
            <a:ext cx="900752" cy="107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3"/>
          <p:cNvSpPr>
            <a:spLocks noChangeArrowheads="1"/>
          </p:cNvSpPr>
          <p:nvPr/>
        </p:nvSpPr>
        <p:spPr bwMode="auto">
          <a:xfrm rot="10800000" flipV="1">
            <a:off x="7315200" y="2743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LES OREILLES(f</a:t>
            </a:r>
            <a:r>
              <a:rPr lang="fr-FR" dirty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49" name="Flowchart: Punched Tape 48"/>
          <p:cNvSpPr/>
          <p:nvPr/>
        </p:nvSpPr>
        <p:spPr>
          <a:xfrm>
            <a:off x="2667000" y="1676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REGARDE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685800" y="1752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85800" y="2514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TU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85800" y="33528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IL/ELLE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685800" y="41910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85800" y="5105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VOUS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381000" y="5943600"/>
            <a:ext cx="1600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ILS /ELLES</a:t>
            </a:r>
            <a:endParaRPr lang="en-US" dirty="0"/>
          </a:p>
        </p:txBody>
      </p:sp>
      <p:pic>
        <p:nvPicPr>
          <p:cNvPr id="2050" name="Picture 2" descr="C:\Users\user\Desktop\OARTIES COPRS HUMAIN\download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77000" y="3657600"/>
            <a:ext cx="1762125" cy="919162"/>
          </a:xfrm>
          <a:prstGeom prst="rect">
            <a:avLst/>
          </a:prstGeom>
          <a:noFill/>
        </p:spPr>
      </p:pic>
      <p:sp>
        <p:nvSpPr>
          <p:cNvPr id="29" name="Isosceles Triangle 28"/>
          <p:cNvSpPr/>
          <p:nvPr/>
        </p:nvSpPr>
        <p:spPr>
          <a:xfrm>
            <a:off x="1600200" y="3657600"/>
            <a:ext cx="106680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NE</a:t>
            </a:r>
            <a:endParaRPr lang="en-US" sz="1600" dirty="0"/>
          </a:p>
        </p:txBody>
      </p:sp>
      <p:sp>
        <p:nvSpPr>
          <p:cNvPr id="30" name="Isosceles Triangle 29"/>
          <p:cNvSpPr/>
          <p:nvPr/>
        </p:nvSpPr>
        <p:spPr>
          <a:xfrm>
            <a:off x="4495800" y="3657600"/>
            <a:ext cx="1066800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NE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47800"/>
          </a:xfrm>
        </p:spPr>
        <p:txBody>
          <a:bodyPr>
            <a:normAutofit fontScale="90000"/>
          </a:bodyPr>
          <a:lstStyle/>
          <a:p>
            <a:r>
              <a:rPr lang="fr-FR" sz="4800" dirty="0" smtClean="0"/>
              <a:t/>
            </a:r>
            <a:br>
              <a:rPr lang="fr-FR" sz="4800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0"/>
            <a:ext cx="8991600" cy="5334000"/>
          </a:xfrm>
        </p:spPr>
        <p:txBody>
          <a:bodyPr/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r>
              <a:rPr lang="en-US" dirty="0" smtClean="0"/>
              <a:t>JE</a:t>
            </a:r>
          </a:p>
          <a:p>
            <a:endParaRPr lang="en-US" dirty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6400800" y="5257800"/>
            <a:ext cx="2743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BOUCHE  ET … DENTS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4" name="Picture 5" descr="C:\Users\user\Desktop\istockphoto-641615928-1024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5715000"/>
            <a:ext cx="457200" cy="747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4495800"/>
            <a:ext cx="1510637" cy="749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7315200" y="5867400"/>
            <a:ext cx="1142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fr-FR" dirty="0" smtClean="0">
              <a:latin typeface="Calibri" pitchFamily="34" charset="0"/>
            </a:endParaRPr>
          </a:p>
          <a:p>
            <a:r>
              <a:rPr lang="fr-FR" dirty="0" smtClean="0">
                <a:latin typeface="Calibri" pitchFamily="34" charset="0"/>
              </a:rPr>
              <a:t>LE NEZ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343400" y="1905000"/>
          <a:ext cx="9144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086600" y="18288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 </a:t>
            </a:r>
            <a:r>
              <a:rPr lang="fr-FR" dirty="0">
                <a:latin typeface="Calibri" pitchFamily="34" charset="0"/>
              </a:rPr>
              <a:t>BOUCHE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Flowchart: Punched Tape 15"/>
          <p:cNvSpPr/>
          <p:nvPr/>
        </p:nvSpPr>
        <p:spPr>
          <a:xfrm>
            <a:off x="1981200" y="57912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PARLES</a:t>
            </a:r>
            <a:endParaRPr lang="fr-FR" dirty="0"/>
          </a:p>
        </p:txBody>
      </p:sp>
      <p:sp>
        <p:nvSpPr>
          <p:cNvPr id="18" name="Flowchart: Punched Tape 17"/>
          <p:cNvSpPr/>
          <p:nvPr/>
        </p:nvSpPr>
        <p:spPr>
          <a:xfrm>
            <a:off x="1981200" y="49530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</a:t>
            </a:r>
            <a:endParaRPr lang="fr-FR" dirty="0"/>
          </a:p>
        </p:txBody>
      </p:sp>
      <p:sp>
        <p:nvSpPr>
          <p:cNvPr id="19" name="Flowchart: Punched Tape 18"/>
          <p:cNvSpPr/>
          <p:nvPr/>
        </p:nvSpPr>
        <p:spPr>
          <a:xfrm>
            <a:off x="1981200" y="24384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PARLONS</a:t>
            </a:r>
            <a:endParaRPr lang="fr-FR" dirty="0"/>
          </a:p>
        </p:txBody>
      </p:sp>
      <p:sp>
        <p:nvSpPr>
          <p:cNvPr id="20" name="Flowchart: Punched Tape 19"/>
          <p:cNvSpPr/>
          <p:nvPr/>
        </p:nvSpPr>
        <p:spPr>
          <a:xfrm>
            <a:off x="1981200" y="16002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PARLEZ</a:t>
            </a:r>
            <a:endParaRPr lang="fr-FR" dirty="0"/>
          </a:p>
        </p:txBody>
      </p:sp>
      <p:sp>
        <p:nvSpPr>
          <p:cNvPr id="21" name="Flowchart: Punched Tape 20"/>
          <p:cNvSpPr/>
          <p:nvPr/>
        </p:nvSpPr>
        <p:spPr>
          <a:xfrm>
            <a:off x="1981200" y="40386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PARLENT</a:t>
            </a:r>
            <a:endParaRPr lang="fr-FR" dirty="0"/>
          </a:p>
        </p:txBody>
      </p:sp>
      <p:pic>
        <p:nvPicPr>
          <p:cNvPr id="24" name="Picture 5" descr="C:\Users\user\Desktop\images (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09403" y="2209800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Rectangle 29"/>
          <p:cNvSpPr>
            <a:spLocks noChangeArrowheads="1"/>
          </p:cNvSpPr>
          <p:nvPr/>
        </p:nvSpPr>
        <p:spPr bwMode="auto">
          <a:xfrm>
            <a:off x="6781800" y="31242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</a:t>
            </a:r>
            <a:r>
              <a:rPr lang="fr-FR" dirty="0" smtClean="0">
                <a:latin typeface="Calibri" pitchFamily="34" charset="0"/>
              </a:rPr>
              <a:t>  LES YEUX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8" name="Picture 4" descr="C:\Users\user\Desktop\download (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4800" y="3505200"/>
            <a:ext cx="900752" cy="100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33"/>
          <p:cNvSpPr>
            <a:spLocks noChangeArrowheads="1"/>
          </p:cNvSpPr>
          <p:nvPr/>
        </p:nvSpPr>
        <p:spPr bwMode="auto">
          <a:xfrm rot="10800000" flipV="1">
            <a:off x="6477000" y="40386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>
                <a:latin typeface="Calibri" pitchFamily="34" charset="0"/>
              </a:rPr>
              <a:t>   </a:t>
            </a:r>
            <a:r>
              <a:rPr lang="fr-FR" smtClean="0">
                <a:latin typeface="Calibri" pitchFamily="34" charset="0"/>
              </a:rPr>
              <a:t> LES OREILLES(f</a:t>
            </a:r>
            <a:r>
              <a:rPr lang="fr-FR" dirty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6" name="Picture 2" descr="C:\Users\user\Desktop\OARTIES COPRS HUMAIN\download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91400" y="1143000"/>
            <a:ext cx="1752600" cy="762000"/>
          </a:xfrm>
          <a:prstGeom prst="rect">
            <a:avLst/>
          </a:prstGeom>
          <a:noFill/>
        </p:spPr>
      </p:pic>
      <p:sp>
        <p:nvSpPr>
          <p:cNvPr id="49" name="Flowchart: Punched Tape 48"/>
          <p:cNvSpPr/>
          <p:nvPr/>
        </p:nvSpPr>
        <p:spPr>
          <a:xfrm>
            <a:off x="1981200" y="3276600"/>
            <a:ext cx="1761067" cy="79285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dirty="0" smtClean="0"/>
              <a:t>PARLE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685800" y="33528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JE</a:t>
            </a:r>
            <a:endParaRPr lang="en-US" dirty="0"/>
          </a:p>
        </p:txBody>
      </p:sp>
      <p:sp>
        <p:nvSpPr>
          <p:cNvPr id="52" name="Rectangle 51"/>
          <p:cNvSpPr/>
          <p:nvPr/>
        </p:nvSpPr>
        <p:spPr>
          <a:xfrm>
            <a:off x="685800" y="5943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TU</a:t>
            </a:r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85800" y="1752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IL/ELLE</a:t>
            </a:r>
            <a:endParaRPr lang="en-US" dirty="0"/>
          </a:p>
        </p:txBody>
      </p:sp>
      <p:sp>
        <p:nvSpPr>
          <p:cNvPr id="54" name="Rectangle 53"/>
          <p:cNvSpPr/>
          <p:nvPr/>
        </p:nvSpPr>
        <p:spPr>
          <a:xfrm>
            <a:off x="685800" y="41910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NOUS</a:t>
            </a:r>
            <a:endParaRPr lang="en-US" dirty="0"/>
          </a:p>
        </p:txBody>
      </p:sp>
      <p:sp>
        <p:nvSpPr>
          <p:cNvPr id="55" name="Rectangle 54"/>
          <p:cNvSpPr/>
          <p:nvPr/>
        </p:nvSpPr>
        <p:spPr>
          <a:xfrm>
            <a:off x="685800" y="51054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VOUS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533400" y="2590800"/>
            <a:ext cx="1295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ILS /ELLES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85800" y="228600"/>
            <a:ext cx="7620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b="1" dirty="0" smtClean="0">
                <a:solidFill>
                  <a:srgbClr val="FF0000"/>
                </a:solidFill>
              </a:rPr>
              <a:t>LES  PARTIES DE LA TETE</a:t>
            </a:r>
            <a:r>
              <a:rPr lang="fr-FR" sz="4800" b="1" dirty="0" smtClean="0">
                <a:solidFill>
                  <a:srgbClr val="FF0000"/>
                </a:solidFill>
              </a:rPr>
              <a:t/>
            </a:r>
            <a:br>
              <a:rPr lang="fr-FR" sz="4800" b="1" dirty="0" smtClean="0">
                <a:solidFill>
                  <a:srgbClr val="FF0000"/>
                </a:solidFill>
              </a:rPr>
            </a:br>
            <a:r>
              <a:rPr lang="fr-FR" b="1" dirty="0" smtClean="0"/>
              <a:t>RELIEZ LES ELEMENTS DE TOUTES LES COLONNES                       </a:t>
            </a:r>
          </a:p>
          <a:p>
            <a:pPr algn="ctr"/>
            <a:r>
              <a:rPr lang="fr-FR" b="1" dirty="0" smtClean="0"/>
              <a:t>POUR EN FAIRE UNE PHRASE COMPLETE</a:t>
            </a:r>
            <a:br>
              <a:rPr lang="fr-FR" b="1" dirty="0" smtClean="0"/>
            </a:br>
            <a:endParaRPr lang="en-US" dirty="0" smtClean="0"/>
          </a:p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5486400" y="33528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MA</a:t>
            </a:r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5486400" y="2514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LEUR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5486400" y="49530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VOTRE</a:t>
            </a:r>
            <a:endParaRPr lang="en-US" dirty="0"/>
          </a:p>
        </p:txBody>
      </p:sp>
      <p:sp>
        <p:nvSpPr>
          <p:cNvPr id="34" name="Rectangle 33"/>
          <p:cNvSpPr/>
          <p:nvPr/>
        </p:nvSpPr>
        <p:spPr>
          <a:xfrm>
            <a:off x="5486400" y="41148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NOTRE</a:t>
            </a:r>
            <a:endParaRPr lang="en-US" dirty="0"/>
          </a:p>
        </p:txBody>
      </p:sp>
      <p:sp>
        <p:nvSpPr>
          <p:cNvPr id="35" name="Rectangle 34"/>
          <p:cNvSpPr/>
          <p:nvPr/>
        </p:nvSpPr>
        <p:spPr>
          <a:xfrm>
            <a:off x="5486400" y="17526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SA </a:t>
            </a:r>
            <a:endParaRPr lang="en-US" dirty="0"/>
          </a:p>
        </p:txBody>
      </p:sp>
      <p:sp>
        <p:nvSpPr>
          <p:cNvPr id="36" name="Rectangle 35"/>
          <p:cNvSpPr/>
          <p:nvPr/>
        </p:nvSpPr>
        <p:spPr>
          <a:xfrm>
            <a:off x="5486400" y="5715000"/>
            <a:ext cx="9144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1600"/>
          </a:xfrm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/>
            </a:r>
            <a:br>
              <a:rPr lang="fr-FR" sz="2800" b="1" dirty="0" smtClean="0">
                <a:solidFill>
                  <a:srgbClr val="FF0000"/>
                </a:solidFill>
              </a:rPr>
            </a:br>
            <a:r>
              <a:rPr lang="fr-FR" sz="4000" b="1" dirty="0" smtClean="0">
                <a:solidFill>
                  <a:srgbClr val="FF0000"/>
                </a:solidFill>
              </a:rPr>
              <a:t>LES  PARTIES DU CORPS HUMAIN</a:t>
            </a:r>
            <a:br>
              <a:rPr lang="fr-FR" sz="4000" b="1" dirty="0" smtClean="0">
                <a:solidFill>
                  <a:srgbClr val="FF0000"/>
                </a:solidFill>
              </a:rPr>
            </a:br>
            <a:r>
              <a:rPr lang="fr-FR" sz="4000" b="1" dirty="0" smtClean="0"/>
              <a:t>REPONDEZ AUX QUESTIONS?</a:t>
            </a:r>
            <a:endParaRPr lang="en-US" sz="2800" dirty="0"/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7391400" y="1981200"/>
            <a:ext cx="162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</a:t>
            </a:r>
            <a:r>
              <a:rPr lang="fr-FR" dirty="0" smtClean="0">
                <a:latin typeface="Calibri" pitchFamily="34" charset="0"/>
              </a:rPr>
              <a:t>LES  PIEDS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733800" y="1676400"/>
          <a:ext cx="10668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239000" y="50292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LA MAIN DROITE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4953000" y="33528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LES DOIGTS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6" name="Picture 2" descr="C:\Users\user\Desktop\images (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524000"/>
            <a:ext cx="2162175" cy="1219200"/>
          </a:xfrm>
          <a:prstGeom prst="rect">
            <a:avLst/>
          </a:prstGeom>
          <a:noFill/>
        </p:spPr>
      </p:pic>
      <p:pic>
        <p:nvPicPr>
          <p:cNvPr id="1027" name="Picture 3" descr="C:\Users\user\Desktop\images (9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4419600"/>
            <a:ext cx="2286000" cy="1371600"/>
          </a:xfrm>
          <a:prstGeom prst="rect">
            <a:avLst/>
          </a:prstGeom>
          <a:noFill/>
        </p:spPr>
      </p:pic>
      <p:pic>
        <p:nvPicPr>
          <p:cNvPr id="1028" name="Picture 4" descr="C:\Users\user\Desktop\download (1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4600" y="2971800"/>
            <a:ext cx="2619375" cy="1209675"/>
          </a:xfrm>
          <a:prstGeom prst="rect">
            <a:avLst/>
          </a:prstGeom>
          <a:noFill/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28600" y="2438400"/>
          <a:ext cx="3429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Qu’est-ce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fais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533400" y="3276600"/>
            <a:ext cx="2602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Qu’est-ce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maman</a:t>
            </a:r>
            <a:r>
              <a:rPr lang="en-US" dirty="0" smtClean="0"/>
              <a:t> fait</a:t>
            </a:r>
            <a:endParaRPr lang="en-US" dirty="0"/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228600" y="3276600"/>
          <a:ext cx="3429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</a:tblGrid>
              <a:tr h="304800">
                <a:tc>
                  <a:txBody>
                    <a:bodyPr/>
                    <a:lstStyle/>
                    <a:p>
                      <a:r>
                        <a:rPr lang="fr-FR" sz="1800" b="1" kern="1200" noProof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Qu’est-ce que maman fait</a:t>
                      </a:r>
                      <a:endParaRPr lang="fr-FR" sz="18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228600" y="5410200"/>
          <a:ext cx="3429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Qu’est-ce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qu’elle</a:t>
                      </a: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fait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371600"/>
          </a:xfrm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/>
            </a:r>
            <a:br>
              <a:rPr lang="fr-FR" sz="2800" b="1" dirty="0" smtClean="0">
                <a:solidFill>
                  <a:srgbClr val="FF0000"/>
                </a:solidFill>
              </a:rPr>
            </a:br>
            <a:r>
              <a:rPr lang="fr-FR" sz="4000" b="1" dirty="0" smtClean="0">
                <a:solidFill>
                  <a:srgbClr val="FF0000"/>
                </a:solidFill>
              </a:rPr>
              <a:t>LES  PARTIES DU CORPS HUMAIN</a:t>
            </a:r>
            <a:br>
              <a:rPr lang="fr-FR" sz="4000" b="1" dirty="0" smtClean="0">
                <a:solidFill>
                  <a:srgbClr val="FF0000"/>
                </a:solidFill>
              </a:rPr>
            </a:br>
            <a:endParaRPr lang="en-US" sz="2800" dirty="0"/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5029200" y="4114800"/>
            <a:ext cx="162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</a:t>
            </a:r>
            <a:r>
              <a:rPr lang="fr-FR" dirty="0" smtClean="0">
                <a:latin typeface="Calibri" pitchFamily="34" charset="0"/>
              </a:rPr>
              <a:t>LES  PIEDS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733800" y="1676400"/>
          <a:ext cx="10668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7239000" y="25146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LA MAIN DROITE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6705600" y="52578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LES DOIGTS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027" name="Picture 3" descr="C:\Users\user\Desktop\download (3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048000"/>
            <a:ext cx="1476375" cy="1552575"/>
          </a:xfrm>
          <a:prstGeom prst="rect">
            <a:avLst/>
          </a:prstGeom>
          <a:noFill/>
        </p:spPr>
      </p:pic>
      <p:pic>
        <p:nvPicPr>
          <p:cNvPr id="1028" name="Picture 4" descr="C:\Users\user\Desktop\download (2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4495800"/>
            <a:ext cx="1990725" cy="1295400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1295400" y="990600"/>
            <a:ext cx="670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b="1" dirty="0" smtClean="0"/>
              <a:t>      REPONDEZ AUX QUESTIONS?</a:t>
            </a:r>
            <a:endParaRPr lang="en-US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52400" y="3810000"/>
          <a:ext cx="32766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QU’EST-CE QU’ILS</a:t>
                      </a:r>
                      <a:r>
                        <a:rPr lang="en-US" baseline="0" dirty="0" smtClean="0"/>
                        <a:t>  FONT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52400" y="5120640"/>
          <a:ext cx="3276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</a:tblGrid>
              <a:tr h="304800">
                <a:tc>
                  <a:txBody>
                    <a:bodyPr/>
                    <a:lstStyle/>
                    <a:p>
                      <a:r>
                        <a:rPr lang="en-US" dirty="0" smtClean="0"/>
                        <a:t>QU’EST-CE</a:t>
                      </a:r>
                      <a:r>
                        <a:rPr lang="en-US" baseline="0" dirty="0" smtClean="0"/>
                        <a:t> QU’ELLE FAIT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152400" y="2590800"/>
          <a:ext cx="3276599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5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QU’EST-CE QU’ILS  FONT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5362" name="Picture 2" descr="C:\Users\shpia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676400"/>
            <a:ext cx="2143125" cy="16049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676400"/>
          </a:xfrm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/>
            </a:r>
            <a:br>
              <a:rPr lang="fr-FR" sz="2800" b="1" dirty="0" smtClean="0">
                <a:solidFill>
                  <a:srgbClr val="FF0000"/>
                </a:solidFill>
              </a:rPr>
            </a:br>
            <a:r>
              <a:rPr lang="fr-FR" sz="2800" b="1" dirty="0" smtClean="0">
                <a:solidFill>
                  <a:srgbClr val="FF0000"/>
                </a:solidFill>
              </a:rPr>
              <a:t>RELIEZ LES ELEMENTS DE TOUTES LES COLONNES POUR FORMER UNE PHRASE COMPLETE</a:t>
            </a:r>
            <a:r>
              <a:rPr lang="fr-FR" sz="2800" b="1" dirty="0" smtClean="0"/>
              <a:t/>
            </a:r>
            <a:br>
              <a:rPr lang="fr-FR" sz="2800" b="1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5943600" y="6248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7086600" y="4495800"/>
            <a:ext cx="162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</a:t>
            </a:r>
            <a:r>
              <a:rPr lang="fr-FR" dirty="0" smtClean="0">
                <a:latin typeface="Calibri" pitchFamily="34" charset="0"/>
              </a:rPr>
              <a:t>LES  PIEDS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733800" y="1676400"/>
          <a:ext cx="10668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6705600" y="2057400"/>
            <a:ext cx="1905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LES JAMBES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5029200" y="32004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LES DOIGTS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7170" name="Picture 2" descr="C:\Users\user\Desktop\download (4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2438400"/>
            <a:ext cx="2057400" cy="1219200"/>
          </a:xfrm>
          <a:prstGeom prst="rect">
            <a:avLst/>
          </a:prstGeom>
          <a:noFill/>
        </p:spPr>
      </p:pic>
      <p:pic>
        <p:nvPicPr>
          <p:cNvPr id="7171" name="Picture 3" descr="C:\Users\user\Desktop\download (3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752600"/>
            <a:ext cx="1752600" cy="1190625"/>
          </a:xfrm>
          <a:prstGeom prst="rect">
            <a:avLst/>
          </a:prstGeom>
          <a:noFill/>
        </p:spPr>
      </p:pic>
      <p:pic>
        <p:nvPicPr>
          <p:cNvPr id="7172" name="Picture 4" descr="C:\Users\user\Desktop\download (32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4114800"/>
            <a:ext cx="2009775" cy="1819275"/>
          </a:xfrm>
          <a:prstGeom prst="rect">
            <a:avLst/>
          </a:prstGeom>
          <a:noFill/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04800" y="2514600"/>
          <a:ext cx="32766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ANA ET   ILIR  DANSENT</a:t>
                      </a:r>
                      <a:endParaRPr 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228600" y="5638800"/>
            <a:ext cx="2545569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LES ENFANTS  CHANTENT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934201" y="5334000"/>
            <a:ext cx="1981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LA BOUCHE</a:t>
            </a:r>
            <a:endParaRPr lang="en-US" dirty="0"/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04800" y="3429000"/>
          <a:ext cx="3276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ERA ET SON  AMI ECRIVENT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04800" y="5638800"/>
          <a:ext cx="3276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LES ENFANTS CHANTENT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/>
            </a:r>
            <a:br>
              <a:rPr lang="fr-FR" sz="2800" b="1" dirty="0" smtClean="0">
                <a:solidFill>
                  <a:srgbClr val="FF0000"/>
                </a:solidFill>
              </a:rPr>
            </a:br>
            <a:endParaRPr lang="en-US" sz="2800" dirty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1371600" y="4953000"/>
            <a:ext cx="2667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2667000" y="6172200"/>
            <a:ext cx="6324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……………………………………………………………………………………………………..      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6019800" y="2881699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   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2053" name="Picture 5" descr="C:\Users\user\Desktop\download (24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62400"/>
            <a:ext cx="1447800" cy="1752601"/>
          </a:xfrm>
          <a:prstGeom prst="rect">
            <a:avLst/>
          </a:prstGeom>
          <a:noFill/>
        </p:spPr>
      </p:pic>
      <p:pic>
        <p:nvPicPr>
          <p:cNvPr id="2054" name="Picture 6" descr="C:\Users\user\Desktop\download (2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5410200"/>
            <a:ext cx="2466975" cy="1323975"/>
          </a:xfrm>
          <a:prstGeom prst="rect">
            <a:avLst/>
          </a:prstGeom>
          <a:noFill/>
        </p:spPr>
      </p:pic>
      <p:pic>
        <p:nvPicPr>
          <p:cNvPr id="2056" name="Picture 8" descr="C:\Users\user\Desktop\download (4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9200" y="3276600"/>
            <a:ext cx="1676400" cy="1524000"/>
          </a:xfrm>
          <a:prstGeom prst="rect">
            <a:avLst/>
          </a:prstGeom>
          <a:noFill/>
        </p:spPr>
      </p:pic>
      <p:pic>
        <p:nvPicPr>
          <p:cNvPr id="2057" name="Picture 9" descr="C:\Users\user\Desktop\download (38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981200"/>
            <a:ext cx="2247900" cy="1409700"/>
          </a:xfrm>
          <a:prstGeom prst="rect">
            <a:avLst/>
          </a:prstGeom>
          <a:noFill/>
        </p:spPr>
      </p:pic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3886200" y="228600"/>
          <a:ext cx="50292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/>
              </a:tblGrid>
              <a:tr h="1295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   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Qu’est-ce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qu’ils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font avec  la </a:t>
                      </a:r>
                      <a:r>
                        <a:rPr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bouche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?</a:t>
                      </a:r>
                      <a:r>
                        <a:rPr lang="en-US" sz="2400" b="1" kern="1200" baseline="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                 avec 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US" sz="2400" b="1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pieds</a:t>
                      </a: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?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 et avec   les mains?</a:t>
                      </a:r>
                      <a:endParaRPr lang="en-US" sz="18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2743200" y="4191000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……………………………………………………………………………………………..……..</a:t>
            </a:r>
            <a:endParaRPr lang="en-US" dirty="0" smtClean="0">
              <a:latin typeface="Calibri" pitchFamily="34" charset="0"/>
            </a:endParaRPr>
          </a:p>
          <a:p>
            <a:pPr lvl="0"/>
            <a:r>
              <a:rPr lang="fr-FR" dirty="0" smtClean="0">
                <a:solidFill>
                  <a:prstClr val="black"/>
                </a:solidFill>
                <a:latin typeface="Calibri" pitchFamily="34" charset="0"/>
              </a:rPr>
              <a:t>     </a:t>
            </a:r>
            <a:endParaRPr lang="en-US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438400" y="2819400"/>
            <a:ext cx="6705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……………………………………………………….………………………………………………...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219200" y="4953000"/>
            <a:ext cx="7772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……………………………………………………………………………………………………………………………...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38956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Calibri" pitchFamily="34" charset="0"/>
                <a:cs typeface="Calibri" pitchFamily="34" charset="0"/>
              </a:rPr>
              <a:t>Répondez aux questions: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9144000" cy="1371600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/>
            </a:r>
            <a:br>
              <a:rPr lang="fr-FR" sz="2800" b="1" dirty="0" smtClean="0">
                <a:solidFill>
                  <a:srgbClr val="FF0000"/>
                </a:solidFill>
              </a:rPr>
            </a:br>
            <a:endParaRPr lang="en-US" sz="2800" dirty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4343400" y="5486400"/>
            <a:ext cx="2971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LES MAINS ET LES DOIGTS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6324600" y="4272720"/>
            <a:ext cx="2540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LES MAINS ET LES YEUX         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581400" y="1752600"/>
          <a:ext cx="9144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6934200" y="12954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LES PIEDS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4495800" y="3124200"/>
            <a:ext cx="3124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          LA  BOUCHE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3074" name="Picture 2" descr="C:\Users\user\Desktop\download (3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57800" y="1447800"/>
            <a:ext cx="1476375" cy="1171575"/>
          </a:xfrm>
          <a:prstGeom prst="rect">
            <a:avLst/>
          </a:prstGeom>
          <a:noFill/>
        </p:spPr>
      </p:pic>
      <p:pic>
        <p:nvPicPr>
          <p:cNvPr id="3075" name="Picture 3" descr="C:\Users\user\Desktop\download (4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2514600"/>
            <a:ext cx="2286000" cy="1143001"/>
          </a:xfrm>
          <a:prstGeom prst="rect">
            <a:avLst/>
          </a:prstGeom>
          <a:noFill/>
        </p:spPr>
      </p:pic>
      <p:pic>
        <p:nvPicPr>
          <p:cNvPr id="3076" name="Picture 4" descr="C:\Users\user\Desktop\download (25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3581400"/>
            <a:ext cx="1781175" cy="981075"/>
          </a:xfrm>
          <a:prstGeom prst="rect">
            <a:avLst/>
          </a:prstGeom>
          <a:noFill/>
        </p:spPr>
      </p:pic>
      <p:pic>
        <p:nvPicPr>
          <p:cNvPr id="3077" name="Picture 5" descr="C:\Users\user\Desktop\download (23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34200" y="4724400"/>
            <a:ext cx="1981200" cy="1152525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0" y="1524001"/>
            <a:ext cx="3581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 smtClean="0">
              <a:solidFill>
                <a:srgbClr val="FF0000"/>
              </a:solidFill>
            </a:endParaRPr>
          </a:p>
          <a:p>
            <a:r>
              <a:rPr lang="en-US" sz="2400" b="1" dirty="0" smtClean="0">
                <a:solidFill>
                  <a:srgbClr val="00B0F0"/>
                </a:solidFill>
              </a:rPr>
              <a:t>1.  </a:t>
            </a:r>
            <a:r>
              <a:rPr lang="en-US" sz="2400" b="1" dirty="0" err="1" smtClean="0">
                <a:solidFill>
                  <a:srgbClr val="00B0F0"/>
                </a:solidFill>
              </a:rPr>
              <a:t>Qu’est-ce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</a:rPr>
              <a:t>qu’ils</a:t>
            </a:r>
            <a:r>
              <a:rPr lang="en-US" sz="2400" b="1" dirty="0" smtClean="0">
                <a:solidFill>
                  <a:srgbClr val="00B0F0"/>
                </a:solidFill>
              </a:rPr>
              <a:t>     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 font avec la </a:t>
            </a:r>
            <a:r>
              <a:rPr lang="en-US" sz="2400" b="1" dirty="0" err="1" smtClean="0">
                <a:solidFill>
                  <a:srgbClr val="00B0F0"/>
                </a:solidFill>
              </a:rPr>
              <a:t>bouche</a:t>
            </a:r>
            <a:r>
              <a:rPr lang="en-US" sz="2400" b="1" dirty="0" smtClean="0">
                <a:solidFill>
                  <a:srgbClr val="00B0F0"/>
                </a:solidFill>
              </a:rPr>
              <a:t>,         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 avec les </a:t>
            </a:r>
            <a:r>
              <a:rPr lang="en-US" sz="2400" b="1" dirty="0" err="1" smtClean="0">
                <a:solidFill>
                  <a:srgbClr val="00B0F0"/>
                </a:solidFill>
              </a:rPr>
              <a:t>pieds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</a:p>
          <a:p>
            <a:r>
              <a:rPr lang="en-US" sz="2400" b="1" dirty="0" smtClean="0">
                <a:solidFill>
                  <a:srgbClr val="00B0F0"/>
                </a:solidFill>
              </a:rPr>
              <a:t> et les mains ?</a:t>
            </a:r>
          </a:p>
          <a:p>
            <a:pPr algn="ctr"/>
            <a:endParaRPr lang="en-US" sz="3200" b="1" dirty="0" smtClean="0"/>
          </a:p>
          <a:p>
            <a:r>
              <a:rPr lang="en-US" sz="2400" b="1" dirty="0" smtClean="0">
                <a:solidFill>
                  <a:srgbClr val="00B0F0"/>
                </a:solidFill>
              </a:rPr>
              <a:t>2. </a:t>
            </a:r>
            <a:r>
              <a:rPr lang="en-US" sz="2400" b="1" dirty="0" err="1" smtClean="0">
                <a:solidFill>
                  <a:srgbClr val="00B0F0"/>
                </a:solidFill>
              </a:rPr>
              <a:t>Transposez</a:t>
            </a:r>
            <a:r>
              <a:rPr lang="en-US" sz="2400" b="1" dirty="0" smtClean="0">
                <a:solidFill>
                  <a:srgbClr val="00B0F0"/>
                </a:solidFill>
              </a:rPr>
              <a:t> les</a:t>
            </a:r>
          </a:p>
          <a:p>
            <a:r>
              <a:rPr lang="en-US" sz="2400" b="1" dirty="0" err="1" smtClean="0">
                <a:solidFill>
                  <a:srgbClr val="00B0F0"/>
                </a:solidFill>
              </a:rPr>
              <a:t>réponses</a:t>
            </a:r>
            <a:r>
              <a:rPr lang="en-US" sz="2400" b="1" dirty="0" smtClean="0">
                <a:solidFill>
                  <a:srgbClr val="00B0F0"/>
                </a:solidFill>
              </a:rPr>
              <a:t> à la </a:t>
            </a:r>
            <a:r>
              <a:rPr lang="fr-FR" sz="2400" b="1" dirty="0" smtClean="0">
                <a:solidFill>
                  <a:srgbClr val="00B0F0"/>
                </a:solidFill>
              </a:rPr>
              <a:t>première</a:t>
            </a:r>
            <a:r>
              <a:rPr lang="en-US" sz="2400" b="1" dirty="0" smtClean="0">
                <a:solidFill>
                  <a:srgbClr val="00B0F0"/>
                </a:solidFill>
              </a:rPr>
              <a:t> </a:t>
            </a:r>
            <a:r>
              <a:rPr lang="en-US" sz="2400" b="1" dirty="0" err="1" smtClean="0">
                <a:solidFill>
                  <a:srgbClr val="00B0F0"/>
                </a:solidFill>
              </a:rPr>
              <a:t>personne</a:t>
            </a:r>
            <a:r>
              <a:rPr lang="en-US" sz="2400" b="1" dirty="0" smtClean="0">
                <a:solidFill>
                  <a:srgbClr val="00B0F0"/>
                </a:solidFill>
              </a:rPr>
              <a:t> du </a:t>
            </a:r>
            <a:r>
              <a:rPr lang="en-US" sz="2400" b="1" dirty="0" err="1" smtClean="0">
                <a:solidFill>
                  <a:srgbClr val="00B0F0"/>
                </a:solidFill>
              </a:rPr>
              <a:t>pluriel</a:t>
            </a:r>
            <a:r>
              <a:rPr lang="en-US" sz="2400" b="1" dirty="0" smtClean="0">
                <a:solidFill>
                  <a:srgbClr val="00B0F0"/>
                </a:solidFill>
              </a:rPr>
              <a:t>.</a:t>
            </a:r>
          </a:p>
          <a:p>
            <a:endParaRPr lang="en-US" sz="2400" b="1" dirty="0" smtClean="0">
              <a:solidFill>
                <a:srgbClr val="00B0F0"/>
              </a:solidFill>
            </a:endParaRPr>
          </a:p>
          <a:p>
            <a:r>
              <a:rPr lang="en-US" sz="2400" b="1" dirty="0" smtClean="0">
                <a:solidFill>
                  <a:srgbClr val="00B0F0"/>
                </a:solidFill>
              </a:rPr>
              <a:t>Nous……. avec……  ……. …..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62200" y="533400"/>
            <a:ext cx="44259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3200" b="1" dirty="0" smtClean="0">
                <a:solidFill>
                  <a:srgbClr val="FF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Répondez aux questions:</a:t>
            </a:r>
            <a:endParaRPr lang="fr-FR" sz="32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7239000" y="4272720"/>
            <a:ext cx="162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X        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114800" y="1676400"/>
          <a:ext cx="9144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</a:tblGrid>
              <a:tr h="4343400">
                <a:tc>
                  <a:txBody>
                    <a:bodyPr/>
                    <a:lstStyle/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A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V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E</a:t>
                      </a:r>
                    </a:p>
                    <a:p>
                      <a:pPr algn="ctr"/>
                      <a:endParaRPr lang="en-US" sz="2400" dirty="0" smtClean="0"/>
                    </a:p>
                    <a:p>
                      <a:pPr algn="ctr"/>
                      <a:r>
                        <a:rPr lang="en-US" sz="2400" dirty="0" smtClean="0"/>
                        <a:t>C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6096000" y="1642933"/>
            <a:ext cx="1295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Les doigts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6019800" y="2881699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                        L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4101" name="Picture 5" descr="C:\Users\user\Desktop\download (36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114800"/>
            <a:ext cx="2143125" cy="2209800"/>
          </a:xfrm>
          <a:prstGeom prst="rect">
            <a:avLst/>
          </a:prstGeom>
          <a:noFill/>
        </p:spPr>
      </p:pic>
      <p:pic>
        <p:nvPicPr>
          <p:cNvPr id="4102" name="Picture 6" descr="C:\Users\user\Desktop\images (24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457200"/>
            <a:ext cx="1533525" cy="1447800"/>
          </a:xfrm>
          <a:prstGeom prst="rect">
            <a:avLst/>
          </a:prstGeom>
          <a:noFill/>
        </p:spPr>
      </p:pic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304800" y="1905000"/>
          <a:ext cx="35814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Qu’est-ce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baseline="0" dirty="0" err="1" smtClean="0"/>
                        <a:t>qu</a:t>
                      </a:r>
                      <a:r>
                        <a:rPr lang="en-US" dirty="0" err="1" smtClean="0"/>
                        <a:t>e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 Victori</a:t>
                      </a:r>
                      <a:r>
                        <a:rPr lang="en-US" dirty="0" smtClean="0"/>
                        <a:t>a fait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6529945"/>
              </p:ext>
            </p:extLst>
          </p:nvPr>
        </p:nvGraphicFramePr>
        <p:xfrm>
          <a:off x="114300" y="3482340"/>
          <a:ext cx="3657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Qu’est-ce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que</a:t>
                      </a:r>
                      <a:r>
                        <a:rPr lang="en-US" dirty="0" smtClean="0"/>
                        <a:t>   Georges fait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304800" y="5638800"/>
          <a:ext cx="35814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Qu’est-ce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qu’ils</a:t>
                      </a:r>
                      <a:r>
                        <a:rPr lang="en-US" baseline="0" dirty="0" smtClean="0"/>
                        <a:t> font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074" name="Picture 2" descr="C:\Users\user\Desktop\download (26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2209800"/>
            <a:ext cx="2514600" cy="1905000"/>
          </a:xfrm>
          <a:prstGeom prst="rect">
            <a:avLst/>
          </a:prstGeom>
          <a:noFill/>
        </p:spPr>
      </p:pic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2438400" y="381000"/>
          <a:ext cx="350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     REPONDEZ AUX QUESTIONS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Rectangle 13"/>
          <p:cNvSpPr/>
          <p:nvPr/>
        </p:nvSpPr>
        <p:spPr>
          <a:xfrm>
            <a:off x="5105400" y="4191000"/>
            <a:ext cx="2362199" cy="381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les yeux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248400" y="6172200"/>
            <a:ext cx="236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les pieds et les mains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5715000" cy="1371600"/>
          </a:xfrm>
        </p:spPr>
        <p:txBody>
          <a:bodyPr>
            <a:normAutofit/>
          </a:bodyPr>
          <a:lstStyle/>
          <a:p>
            <a:r>
              <a:rPr lang="fr-FR" sz="2800" b="1" dirty="0" smtClean="0">
                <a:solidFill>
                  <a:srgbClr val="FF0000"/>
                </a:solidFill>
              </a:rPr>
              <a:t>Portrait</a:t>
            </a:r>
            <a:br>
              <a:rPr lang="fr-FR" sz="2800" b="1" dirty="0" smtClean="0">
                <a:solidFill>
                  <a:srgbClr val="FF0000"/>
                </a:solidFill>
              </a:rPr>
            </a:br>
            <a:r>
              <a:rPr lang="fr-FR" sz="2800" b="1" dirty="0" smtClean="0">
                <a:solidFill>
                  <a:srgbClr val="FF0000"/>
                </a:solidFill>
              </a:rPr>
              <a:t>Description de mon amie Ana</a:t>
            </a:r>
            <a:endParaRPr lang="fr-FR" sz="2800" dirty="0"/>
          </a:p>
        </p:txBody>
      </p:sp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6858000" y="4724400"/>
            <a:ext cx="3200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mtClean="0">
                <a:latin typeface="Calibri" pitchFamily="34" charset="0"/>
              </a:rPr>
              <a:t>    </a:t>
            </a:r>
          </a:p>
          <a:p>
            <a:r>
              <a:rPr lang="fr-FR" smtClean="0">
                <a:latin typeface="Calibri" pitchFamily="34" charset="0"/>
              </a:rPr>
              <a:t>      NEZ</a:t>
            </a:r>
            <a:endParaRPr lang="fr-FR">
              <a:latin typeface="Calibri" pitchFamily="34" charset="0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6172200" y="3581400"/>
            <a:ext cx="162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mtClean="0">
                <a:latin typeface="Calibri" pitchFamily="34" charset="0"/>
              </a:rPr>
              <a:t>           CILS  </a:t>
            </a:r>
            <a:endParaRPr lang="fr-FR">
              <a:latin typeface="Calibri" pitchFamily="34" charset="0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6629400" y="44196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mtClean="0">
                <a:latin typeface="Calibri" pitchFamily="34" charset="0"/>
              </a:rPr>
              <a:t>OREILLES</a:t>
            </a:r>
            <a:endParaRPr lang="fr-FR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6248400" y="6019800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mtClean="0">
                <a:latin typeface="Calibri" pitchFamily="34" charset="0"/>
              </a:rPr>
              <a:t>      TETE</a:t>
            </a:r>
            <a:endParaRPr lang="fr-FR">
              <a:latin typeface="Calibri" pitchFamily="34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228600" y="0"/>
            <a:ext cx="5715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sz="2400" dirty="0" smtClean="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Remplacez les points par le mot convenable: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(</a:t>
            </a:r>
            <a:r>
              <a:rPr lang="fr-FR" sz="24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oreilles, </a:t>
            </a:r>
            <a:r>
              <a:rPr lang="fr-FR" sz="24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nez, cils, </a:t>
            </a: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tête)</a:t>
            </a:r>
            <a:r>
              <a:rPr kumimoji="0" lang="fr-FR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Je m’appelle Ana. Je suis  blonde,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 ……….. est ronde.  j’ai  des cheveux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longs  et des yeux bleus.  Mes …………… et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mes sourcils sont noirs. Mes deux joues    sont roses. 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J’ai aussi  deux ………….., avec les …………….. j’écoute.  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Mon ………. est pointu, ma bouche est ronde.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Dans la bouche il y a la langue et les dents. </a:t>
            </a:r>
            <a:endParaRPr kumimoji="0" lang="fr-F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C:\Users\user\Desktop\eb54bf8845d2f9a87fb71c3047dcd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228600"/>
            <a:ext cx="2997200" cy="3200400"/>
          </a:xfrm>
          <a:prstGeom prst="rect">
            <a:avLst/>
          </a:prstGeom>
          <a:noFill/>
        </p:spPr>
      </p:pic>
      <p:pic>
        <p:nvPicPr>
          <p:cNvPr id="13315" name="Picture 3" descr="C:\Users\user\Desktop\1b8a2525820101baa058f10edfaf27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3581400"/>
            <a:ext cx="914400" cy="685800"/>
          </a:xfrm>
          <a:prstGeom prst="rect">
            <a:avLst/>
          </a:prstGeom>
          <a:noFill/>
        </p:spPr>
      </p:pic>
      <p:pic>
        <p:nvPicPr>
          <p:cNvPr id="13316" name="Picture 4" descr="C:\Users\user\Desktop\f00dbcec9cb78666567329e4599d73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67600" y="5562600"/>
            <a:ext cx="1066801" cy="761999"/>
          </a:xfrm>
          <a:prstGeom prst="rect">
            <a:avLst/>
          </a:prstGeom>
          <a:noFill/>
        </p:spPr>
      </p:pic>
      <p:pic>
        <p:nvPicPr>
          <p:cNvPr id="13317" name="Picture 5" descr="C:\Users\user\Desktop\download (4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4953000"/>
            <a:ext cx="762000" cy="554182"/>
          </a:xfrm>
          <a:prstGeom prst="rect">
            <a:avLst/>
          </a:prstGeom>
          <a:noFill/>
        </p:spPr>
      </p:pic>
      <p:pic>
        <p:nvPicPr>
          <p:cNvPr id="13318" name="Picture 6" descr="C:\Users\user\Desktop\download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48600" y="4267200"/>
            <a:ext cx="933450" cy="838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533399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LES  PARTIES DE LA TETE </a:t>
            </a:r>
            <a:r>
              <a:rPr lang="fr-FR" sz="4800" dirty="0" smtClean="0"/>
              <a:t/>
            </a:r>
            <a:br>
              <a:rPr lang="fr-FR" sz="4800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914400"/>
            <a:ext cx="8534400" cy="5715000"/>
          </a:xfrm>
        </p:spPr>
        <p:txBody>
          <a:bodyPr/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endParaRPr lang="en-US" dirty="0"/>
          </a:p>
        </p:txBody>
      </p:sp>
      <p:pic>
        <p:nvPicPr>
          <p:cNvPr id="10" name="Picture 5" descr="C:\Users\user\Desktop\images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4191000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5943600" y="62484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LA BOUCHE  ET LES DENTS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7518400" y="4876800"/>
            <a:ext cx="162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     LES YEUX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3" name="Picture 4" descr="C:\Users\user\Desktop\download (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53400" y="2895600"/>
            <a:ext cx="990600" cy="107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C:\Users\user\Desktop\istockphoto-641615928-1024x102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00" y="5257800"/>
            <a:ext cx="600502" cy="975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467600" y="5410200"/>
            <a:ext cx="1510637" cy="82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7391400" y="5105400"/>
            <a:ext cx="100047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LE  NEZ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6781800" y="3352800"/>
            <a:ext cx="1371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LA BOUCHE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6477000" y="3886200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           LES </a:t>
            </a:r>
            <a:r>
              <a:rPr lang="fr-FR" dirty="0">
                <a:latin typeface="Calibri" pitchFamily="34" charset="0"/>
              </a:rPr>
              <a:t>OREILLES(f)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09600" y="990600"/>
            <a:ext cx="5486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/>
              <a:t>Choisissez   parmi les éléments ci-dessous donnés pour faire  le portrait de votre ami</a:t>
            </a:r>
            <a:r>
              <a:rPr lang="fr-FR" sz="2800" b="1" dirty="0" smtClean="0">
                <a:solidFill>
                  <a:srgbClr val="FF0000"/>
                </a:solidFill>
              </a:rPr>
              <a:t>(e) </a:t>
            </a:r>
            <a:r>
              <a:rPr lang="fr-FR" sz="2800" b="1" dirty="0" smtClean="0"/>
              <a:t>préféré</a:t>
            </a:r>
            <a:r>
              <a:rPr lang="fr-FR" sz="2800" b="1" dirty="0" smtClean="0">
                <a:solidFill>
                  <a:srgbClr val="FF0000"/>
                </a:solidFill>
              </a:rPr>
              <a:t>(e) 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533400" y="2514600"/>
            <a:ext cx="54102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fr-FR" sz="2400" b="1" dirty="0" smtClean="0">
              <a:solidFill>
                <a:srgbClr val="FF0000"/>
              </a:solidFill>
              <a:latin typeface="Verdana" pitchFamily="34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La Tête</a:t>
            </a:r>
            <a:r>
              <a:rPr lang="fr-FR" sz="2400" b="1" dirty="0" smtClean="0">
                <a:ea typeface="Times New Roman" pitchFamily="18" charset="0"/>
                <a:cs typeface="Times New Roman" pitchFamily="18" charset="0"/>
              </a:rPr>
              <a:t> </a:t>
            </a: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fr-FR" sz="2400" b="1" dirty="0" smtClean="0">
                <a:solidFill>
                  <a:srgbClr val="FF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ronde / ovale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Les Cheveux :  </a:t>
            </a:r>
            <a:r>
              <a:rPr lang="fr-FR" sz="2400" b="1" dirty="0" smtClean="0">
                <a:solidFill>
                  <a:srgbClr val="FF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châtains noirs /blonds </a:t>
            </a:r>
            <a:r>
              <a:rPr lang="fr-FR" sz="2400" b="1" dirty="0" smtClean="0">
                <a:solidFill>
                  <a:srgbClr val="FF0000"/>
                </a:solidFill>
                <a:ea typeface="Times New Roman" pitchFamily="18" charset="0"/>
                <a:cs typeface="Times New Roman" pitchFamily="18" charset="0"/>
              </a:rPr>
              <a:t>–</a:t>
            </a:r>
            <a:r>
              <a:rPr lang="fr-FR" sz="2400" b="1" dirty="0" smtClean="0">
                <a:solidFill>
                  <a:srgbClr val="FF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longs / courts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Les yeux</a:t>
            </a:r>
            <a:r>
              <a:rPr lang="fr-FR" sz="2400" b="1" dirty="0" smtClean="0">
                <a:ea typeface="Times New Roman" pitchFamily="18" charset="0"/>
                <a:cs typeface="Times New Roman" pitchFamily="18" charset="0"/>
              </a:rPr>
              <a:t> </a:t>
            </a: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fr-FR" sz="2400" b="1" dirty="0" smtClean="0">
                <a:solidFill>
                  <a:srgbClr val="FF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noirs / bruns / bleus / verts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Les oreilles</a:t>
            </a:r>
            <a:r>
              <a:rPr lang="fr-FR" sz="2400" b="1" dirty="0" smtClean="0">
                <a:ea typeface="Times New Roman" pitchFamily="18" charset="0"/>
                <a:cs typeface="Times New Roman" pitchFamily="18" charset="0"/>
              </a:rPr>
              <a:t> </a:t>
            </a: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fr-FR" sz="2400" b="1" dirty="0" smtClean="0">
                <a:solidFill>
                  <a:srgbClr val="FF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grandes / petites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La bouche</a:t>
            </a:r>
            <a:r>
              <a:rPr lang="fr-FR" sz="2400" b="1" dirty="0" smtClean="0">
                <a:ea typeface="Times New Roman" pitchFamily="18" charset="0"/>
                <a:cs typeface="Times New Roman" pitchFamily="18" charset="0"/>
              </a:rPr>
              <a:t> </a:t>
            </a:r>
            <a:r>
              <a:rPr lang="fr-FR" sz="2400" b="1" dirty="0" smtClean="0"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lang="fr-FR" sz="2400" b="1" dirty="0" smtClean="0">
                <a:solidFill>
                  <a:srgbClr val="FF0000"/>
                </a:solidFill>
                <a:latin typeface="Verdana" pitchFamily="34" charset="0"/>
                <a:ea typeface="Times New Roman" pitchFamily="18" charset="0"/>
                <a:cs typeface="Times New Roman" pitchFamily="18" charset="0"/>
              </a:rPr>
              <a:t>grande / petite</a:t>
            </a:r>
            <a:endParaRPr lang="fr-FR" sz="2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292" name="Picture 4" descr="C:\Users\user\Desktop\download (5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62800" y="533400"/>
            <a:ext cx="1524000" cy="2209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1"/>
            <a:ext cx="7772400" cy="533399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>Le  portrait de mon amie</a:t>
            </a:r>
            <a:r>
              <a:rPr lang="fr-FR" sz="4800" dirty="0" smtClean="0"/>
              <a:t/>
            </a:r>
            <a:br>
              <a:rPr lang="fr-FR" sz="4800" dirty="0" smtClean="0"/>
            </a:br>
            <a:endParaRPr lang="en-US" dirty="0"/>
          </a:p>
        </p:txBody>
      </p:sp>
      <p:pic>
        <p:nvPicPr>
          <p:cNvPr id="10" name="Picture 5" descr="C:\Users\user\Desktop\images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4114800"/>
            <a:ext cx="2134597" cy="877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25"/>
          <p:cNvSpPr>
            <a:spLocks noChangeArrowheads="1"/>
          </p:cNvSpPr>
          <p:nvPr/>
        </p:nvSpPr>
        <p:spPr bwMode="auto">
          <a:xfrm>
            <a:off x="7010400" y="6248400"/>
            <a:ext cx="2133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 smtClean="0">
                <a:latin typeface="Calibri" pitchFamily="34" charset="0"/>
              </a:rPr>
              <a:t>         LA BOUCHE  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2" name="Rectangle 29"/>
          <p:cNvSpPr>
            <a:spLocks noChangeArrowheads="1"/>
          </p:cNvSpPr>
          <p:nvPr/>
        </p:nvSpPr>
        <p:spPr bwMode="auto">
          <a:xfrm>
            <a:off x="7518400" y="4876800"/>
            <a:ext cx="1625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        LES YEUX        </a:t>
            </a:r>
            <a:endParaRPr lang="en-US" dirty="0">
              <a:latin typeface="Calibri" pitchFamily="34" charset="0"/>
            </a:endParaRPr>
          </a:p>
        </p:txBody>
      </p:sp>
      <p:pic>
        <p:nvPicPr>
          <p:cNvPr id="13" name="Picture 4" descr="C:\Users\user\Desktop\download (3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05600" y="4800600"/>
            <a:ext cx="990600" cy="107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C:\Users\user\Desktop\istockphoto-641615928-1024x102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43498" y="3352800"/>
            <a:ext cx="600502" cy="975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Users\user\Desktop\download (2)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67600" y="5410200"/>
            <a:ext cx="1510637" cy="82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7239000" y="3505200"/>
            <a:ext cx="1066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LE  NEZ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0" name="Rectangle 33"/>
          <p:cNvSpPr>
            <a:spLocks noChangeArrowheads="1"/>
          </p:cNvSpPr>
          <p:nvPr/>
        </p:nvSpPr>
        <p:spPr bwMode="auto">
          <a:xfrm rot="10800000" flipV="1">
            <a:off x="7315200" y="5334000"/>
            <a:ext cx="1981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dirty="0">
                <a:latin typeface="Calibri" pitchFamily="34" charset="0"/>
              </a:rPr>
              <a:t>   </a:t>
            </a:r>
            <a:r>
              <a:rPr lang="fr-FR" dirty="0" smtClean="0">
                <a:latin typeface="Calibri" pitchFamily="34" charset="0"/>
              </a:rPr>
              <a:t> LES </a:t>
            </a:r>
            <a:r>
              <a:rPr lang="fr-FR" dirty="0">
                <a:latin typeface="Calibri" pitchFamily="34" charset="0"/>
              </a:rPr>
              <a:t>OREILLES(f)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4802" y="685800"/>
            <a:ext cx="54111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2800" dirty="0" smtClean="0"/>
          </a:p>
          <a:p>
            <a:r>
              <a:rPr lang="fr-FR" sz="2800" b="1" dirty="0" smtClean="0"/>
              <a:t>Choisissez   parmi les éléments ci-dessous donnés pour faire  le portrait de votre amie préférée</a:t>
            </a:r>
            <a:endParaRPr lang="en-US" sz="2800" b="1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81000" y="2514600"/>
            <a:ext cx="60198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fr-FR" sz="2400" dirty="0" smtClean="0">
                <a:latin typeface="+mj-lt"/>
                <a:ea typeface="Times New Roman" pitchFamily="18" charset="0"/>
                <a:cs typeface="Times New Roman" pitchFamily="18" charset="0"/>
              </a:rPr>
              <a:t>LA  T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ête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ronde / ovale / ca</a:t>
            </a:r>
            <a:r>
              <a:rPr kumimoji="0" lang="fr-FR" sz="28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rr</a:t>
            </a:r>
            <a:r>
              <a:rPr lang="fr-FR" sz="2800" b="1" dirty="0" smtClean="0">
                <a:solidFill>
                  <a:srgbClr val="FF0000"/>
                </a:solidFill>
              </a:rPr>
              <a:t>ée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Les Cheveux :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châtains noirs /blonds 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 longs / courts</a:t>
            </a:r>
            <a:endParaRPr kumimoji="0" lang="en-US" sz="2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Les yeux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noirs / bruns / bleus / verts</a:t>
            </a:r>
            <a:endParaRPr kumimoji="0" lang="en-US" sz="2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Les oreilles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grandes / petites</a:t>
            </a:r>
            <a:endParaRPr kumimoji="0" lang="en-US" sz="2400" b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La bouche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fr-FR" sz="24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grande / petit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latin typeface="Verdana" pitchFamily="34" charset="0"/>
                <a:cs typeface="Times New Roman" pitchFamily="18" charset="0"/>
              </a:rPr>
              <a:t>Il est…..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400" b="1" dirty="0" smtClean="0">
                <a:latin typeface="Verdana" pitchFamily="34" charset="0"/>
                <a:cs typeface="Times New Roman" pitchFamily="18" charset="0"/>
              </a:rPr>
              <a:t>Il aime………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u="none" strike="noStrike" cap="none" normalizeH="0" baseline="0" dirty="0" smtClean="0">
                <a:ln>
                  <a:noFill/>
                </a:ln>
                <a:effectLst/>
                <a:latin typeface="Verdana" pitchFamily="34" charset="0"/>
                <a:cs typeface="Times New Roman" pitchFamily="18" charset="0"/>
              </a:rPr>
              <a:t>Il n’aime pas……..</a:t>
            </a:r>
            <a:endParaRPr kumimoji="0" lang="fr-FR" sz="2400" b="1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 descr="C:\Users\user\Desktop\bf32cd0d274252497b9adf378791e9a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781800" y="990600"/>
            <a:ext cx="2057400" cy="226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"/>
            <a:ext cx="8534400" cy="914400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b="1" dirty="0" smtClean="0">
                <a:solidFill>
                  <a:srgbClr val="FF0000"/>
                </a:solidFill>
              </a:rPr>
              <a:t/>
            </a:r>
            <a:br>
              <a:rPr lang="fr-FR" b="1" dirty="0" smtClean="0">
                <a:solidFill>
                  <a:srgbClr val="FF0000"/>
                </a:solidFill>
              </a:rPr>
            </a:br>
            <a:r>
              <a:rPr lang="fr-FR" sz="4800" dirty="0" smtClean="0"/>
              <a:t/>
            </a:r>
            <a:br>
              <a:rPr lang="fr-FR" sz="4800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143000"/>
            <a:ext cx="8458200" cy="5486400"/>
          </a:xfrm>
        </p:spPr>
        <p:txBody>
          <a:bodyPr/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990600" y="2438400"/>
          <a:ext cx="2209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Il/elle s’appelle…….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057400" y="4282440"/>
          <a:ext cx="4876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/>
              </a:tblGrid>
              <a:tr h="137160"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>
                          <a:latin typeface="Calibri" pitchFamily="34" charset="0"/>
                        </a:rPr>
                        <a:t>Il</a:t>
                      </a:r>
                      <a:r>
                        <a:rPr lang="fr-FR" baseline="0" dirty="0" smtClean="0">
                          <a:latin typeface="Calibri" pitchFamily="34" charset="0"/>
                        </a:rPr>
                        <a:t> habite ……      Parler de sa famille</a:t>
                      </a:r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0" y="5334000"/>
          <a:ext cx="41148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</a:tblGrid>
              <a:tr h="381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 smtClean="0"/>
                        <a:t>Parler</a:t>
                      </a:r>
                      <a:r>
                        <a:rPr lang="en-US" baseline="0" dirty="0" smtClean="0"/>
                        <a:t>  de </a:t>
                      </a:r>
                      <a:r>
                        <a:rPr lang="en-US" baseline="0" dirty="0" err="1" smtClean="0"/>
                        <a:t>ses</a:t>
                      </a:r>
                      <a:r>
                        <a:rPr lang="en-US" baseline="0" dirty="0" smtClean="0"/>
                        <a:t> 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préférences  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artistiques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1143000" y="3200400"/>
          <a:ext cx="2514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 portrait physique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343400" y="2743200"/>
          <a:ext cx="350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il /elle  est à </a:t>
                      </a:r>
                      <a:r>
                        <a:rPr lang="fr-FR" baseline="0" dirty="0" smtClean="0">
                          <a:latin typeface="Calibri" pitchFamily="34" charset="0"/>
                        </a:rPr>
                        <a:t> la </a:t>
                      </a:r>
                      <a:r>
                        <a:rPr lang="fr-FR" dirty="0" smtClean="0">
                          <a:latin typeface="Calibri" pitchFamily="34" charset="0"/>
                        </a:rPr>
                        <a:t>…… classe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1600200" y="1"/>
            <a:ext cx="5943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2800" b="1" dirty="0" smtClean="0">
              <a:solidFill>
                <a:srgbClr val="FF0000"/>
              </a:solidFill>
            </a:endParaRPr>
          </a:p>
          <a:p>
            <a:pPr algn="ctr"/>
            <a:r>
              <a:rPr lang="fr-FR" sz="2800" b="1" dirty="0" smtClean="0">
                <a:solidFill>
                  <a:srgbClr val="FF0000"/>
                </a:solidFill>
              </a:rPr>
              <a:t>LE PORTRAIT DE MON/ MA MEILLEUR(E) AMI(E)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219200"/>
          </a:xfrm>
        </p:spPr>
        <p:txBody>
          <a:bodyPr>
            <a:normAutofit fontScale="90000"/>
          </a:bodyPr>
          <a:lstStyle/>
          <a:p>
            <a:r>
              <a:rPr lang="fr-FR" sz="4800" dirty="0" smtClean="0"/>
              <a:t/>
            </a:r>
            <a:br>
              <a:rPr lang="fr-FR" sz="4800" dirty="0" smtClean="0"/>
            </a:br>
            <a:r>
              <a:rPr lang="fr-FR" sz="3600" b="1" dirty="0" smtClean="0">
                <a:solidFill>
                  <a:srgbClr val="FF0000"/>
                </a:solidFill>
              </a:rPr>
              <a:t>LE  PORTRAIT DE MON ARTISTE PREFERE.</a:t>
            </a:r>
            <a:br>
              <a:rPr lang="fr-FR" sz="3600" b="1" dirty="0" smtClean="0">
                <a:solidFill>
                  <a:srgbClr val="FF0000"/>
                </a:solidFill>
              </a:rPr>
            </a:br>
            <a:endParaRPr lang="en-US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838200" y="2286000"/>
          <a:ext cx="1752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Il s’appelle…….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905000" y="4495800"/>
          <a:ext cx="4876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76800"/>
              </a:tblGrid>
              <a:tr h="22860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Son meilleur rôle est le rôle de ……dans le film…</a:t>
                      </a:r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1295400" y="5257800"/>
          <a:ext cx="60960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Parler</a:t>
                      </a:r>
                      <a:r>
                        <a:rPr lang="en-US" dirty="0" smtClean="0"/>
                        <a:t>  du r</a:t>
                      </a:r>
                      <a:r>
                        <a:rPr lang="fr-FR" dirty="0" smtClean="0">
                          <a:latin typeface="Calibri" pitchFamily="34" charset="0"/>
                        </a:rPr>
                        <a:t>ô</a:t>
                      </a:r>
                      <a:r>
                        <a:rPr lang="en-US" dirty="0" smtClean="0"/>
                        <a:t>le et du </a:t>
                      </a:r>
                      <a:r>
                        <a:rPr lang="en-US" dirty="0" err="1" smtClean="0"/>
                        <a:t>personnage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dans</a:t>
                      </a:r>
                      <a:r>
                        <a:rPr lang="en-US" dirty="0" smtClean="0"/>
                        <a:t> le film avec des phrases simples</a:t>
                      </a:r>
                      <a:r>
                        <a:rPr lang="en-US" baseline="0" dirty="0" smtClean="0"/>
                        <a:t> qui d</a:t>
                      </a:r>
                      <a:r>
                        <a:rPr lang="fr-FR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en-US" baseline="0" dirty="0" err="1" smtClean="0"/>
                        <a:t>crivent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soit</a:t>
                      </a:r>
                      <a:r>
                        <a:rPr lang="en-US" baseline="0" dirty="0" smtClean="0"/>
                        <a:t>  le </a:t>
                      </a:r>
                      <a:r>
                        <a:rPr lang="en-US" baseline="0" dirty="0" err="1" smtClean="0"/>
                        <a:t>personnage</a:t>
                      </a:r>
                      <a:r>
                        <a:rPr lang="en-US" baseline="0" dirty="0" smtClean="0"/>
                        <a:t>   </a:t>
                      </a:r>
                      <a:r>
                        <a:rPr lang="en-US" baseline="0" dirty="0" err="1" smtClean="0"/>
                        <a:t>soit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l’ateur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4343400" y="3886200"/>
          <a:ext cx="4267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</a:tblGrid>
              <a:tr h="223520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err="1" smtClean="0"/>
                        <a:t>Parler</a:t>
                      </a:r>
                      <a:r>
                        <a:rPr lang="en-US" baseline="0" dirty="0" smtClean="0"/>
                        <a:t>  de </a:t>
                      </a:r>
                      <a:r>
                        <a:rPr lang="en-US" baseline="0" dirty="0" err="1" smtClean="0"/>
                        <a:t>sa</a:t>
                      </a:r>
                      <a:r>
                        <a:rPr lang="en-US" baseline="0" dirty="0" smtClean="0"/>
                        <a:t> </a:t>
                      </a:r>
                      <a:r>
                        <a:rPr lang="fr-FR" baseline="0" noProof="0" dirty="0" smtClean="0"/>
                        <a:t>carrière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baseline="0" dirty="0" err="1" smtClean="0"/>
                        <a:t>artistique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990600" y="3048000"/>
          <a:ext cx="2514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Le portrait physique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/>
        </p:nvGraphicFramePr>
        <p:xfrm>
          <a:off x="4191000" y="2590800"/>
          <a:ext cx="35052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il est acteur de ……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0"/>
            <a:ext cx="7772400" cy="1523999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LE PORTRAIT DE MON/ MA PROFESSEUR(E)PREFERE(E)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1600200"/>
            <a:ext cx="8534400" cy="5029200"/>
          </a:xfrm>
        </p:spPr>
        <p:txBody>
          <a:bodyPr/>
          <a:lstStyle/>
          <a:p>
            <a:r>
              <a:rPr lang="fr-FR" sz="3600" dirty="0" smtClean="0"/>
              <a:t/>
            </a:r>
            <a:br>
              <a:rPr lang="fr-FR" sz="3600" dirty="0" smtClean="0"/>
            </a:br>
            <a:endParaRPr lang="en-US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1295400" y="1676400"/>
          <a:ext cx="22860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</a:tblGrid>
              <a:tr h="13716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Il/elle s’appelle…….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304800" y="5867400"/>
          <a:ext cx="83058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5800"/>
              </a:tblGrid>
              <a:tr h="28956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Raconter  un</a:t>
                      </a:r>
                      <a:r>
                        <a:rPr lang="fr-FR" baseline="0" dirty="0" smtClean="0">
                          <a:latin typeface="Calibri" pitchFamily="34" charset="0"/>
                        </a:rPr>
                        <a:t> petit souvenir / une petite histoire avec lui/elle</a:t>
                      </a:r>
                      <a:r>
                        <a:rPr lang="fr-FR" dirty="0" smtClean="0">
                          <a:latin typeface="Calibri" pitchFamily="34" charset="0"/>
                        </a:rPr>
                        <a:t>… et </a:t>
                      </a:r>
                      <a:r>
                        <a:rPr lang="fr-FR" baseline="0" dirty="0" smtClean="0">
                          <a:latin typeface="Calibri" pitchFamily="34" charset="0"/>
                        </a:rPr>
                        <a:t> les amis de classe</a:t>
                      </a:r>
                      <a:endParaRPr lang="en-US" dirty="0">
                        <a:latin typeface="Calibri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1524000" y="4800600"/>
          <a:ext cx="52578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err="1" smtClean="0"/>
                        <a:t>Parler</a:t>
                      </a:r>
                      <a:r>
                        <a:rPr lang="en-US" baseline="0" dirty="0" smtClean="0"/>
                        <a:t> de </a:t>
                      </a:r>
                      <a:r>
                        <a:rPr lang="en-US" baseline="0" dirty="0" err="1" smtClean="0"/>
                        <a:t>ce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qu’on</a:t>
                      </a:r>
                      <a:r>
                        <a:rPr lang="en-US" baseline="0" dirty="0" smtClean="0"/>
                        <a:t>  </a:t>
                      </a:r>
                      <a:r>
                        <a:rPr lang="en-US" baseline="0" dirty="0" err="1" smtClean="0"/>
                        <a:t>aime</a:t>
                      </a:r>
                      <a:r>
                        <a:rPr lang="en-US" baseline="0" dirty="0" smtClean="0"/>
                        <a:t> chez </a:t>
                      </a:r>
                      <a:r>
                        <a:rPr lang="en-US" baseline="0" dirty="0" err="1" smtClean="0"/>
                        <a:t>ce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professeur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1" name="Table 20"/>
          <p:cNvGraphicFramePr>
            <a:graphicFrameLocks noGrp="1"/>
          </p:cNvGraphicFramePr>
          <p:nvPr/>
        </p:nvGraphicFramePr>
        <p:xfrm>
          <a:off x="4343400" y="3733800"/>
          <a:ext cx="2514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Le portrait physique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876800" y="3124200"/>
          <a:ext cx="3505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</a:tblGrid>
              <a:tr h="304800"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Calibri" pitchFamily="34" charset="0"/>
                        </a:rPr>
                        <a:t>Il/elle est …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/>
        </p:nvGraphicFramePr>
        <p:xfrm>
          <a:off x="1828800" y="2286000"/>
          <a:ext cx="54102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/>
              </a:tblGrid>
              <a:tr h="152400">
                <a:tc>
                  <a:txBody>
                    <a:bodyPr/>
                    <a:lstStyle/>
                    <a:p>
                      <a:r>
                        <a:rPr lang="en-US" dirty="0" smtClean="0"/>
                        <a:t>Il/</a:t>
                      </a:r>
                      <a:r>
                        <a:rPr lang="en-US" dirty="0" err="1" smtClean="0"/>
                        <a:t>elle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est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mon</a:t>
                      </a:r>
                      <a:r>
                        <a:rPr lang="en-US" dirty="0" smtClean="0"/>
                        <a:t> </a:t>
                      </a:r>
                      <a:r>
                        <a:rPr lang="en-US" dirty="0" err="1" smtClean="0"/>
                        <a:t>professeur</a:t>
                      </a:r>
                      <a:r>
                        <a:rPr lang="en-US" baseline="0" dirty="0" smtClean="0"/>
                        <a:t>(e) </a:t>
                      </a:r>
                      <a:r>
                        <a:rPr lang="en-US" baseline="0" dirty="0" err="1" smtClean="0"/>
                        <a:t>depuis</a:t>
                      </a:r>
                      <a:r>
                        <a:rPr lang="en-US" baseline="0" dirty="0" smtClean="0"/>
                        <a:t>………..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902</Words>
  <Application>Microsoft Office PowerPoint</Application>
  <PresentationFormat>On-screen Show (4:3)</PresentationFormat>
  <Paragraphs>421</Paragraphs>
  <Slides>24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Times New Roman</vt:lpstr>
      <vt:lpstr>Verdana</vt:lpstr>
      <vt:lpstr>Office Theme</vt:lpstr>
      <vt:lpstr>Presentation</vt:lpstr>
      <vt:lpstr>PowerPoint Presentation</vt:lpstr>
      <vt:lpstr>TABLE DE MATIERES</vt:lpstr>
      <vt:lpstr>Dossier 2 LE CORPS HUMAIN</vt:lpstr>
      <vt:lpstr> LE CORPS HUMAIN </vt:lpstr>
      <vt:lpstr> Copiez en deux colonnes les noms représentant les parties du corps  colonne A : les noms utilisés au pluriel,                 colonne B : les noms utilisés au singulier. </vt:lpstr>
      <vt:lpstr>       Copiez les noms représentant les parties du corps en deux colonnes :                     colonne A : les noms féminins,                                colonne B : les noms masculins     </vt:lpstr>
      <vt:lpstr>LA TETE FORMULEZ DES PHRASES COMPLETES EN RELIANT   LES ELEMENTS DE TOUTES LES COLONNES</vt:lpstr>
      <vt:lpstr>  </vt:lpstr>
      <vt:lpstr>  LES  PARTIES DE LA TETE  FORMULEZ LA PHRASE COMPLETE EN RELIANT   LES ELEMENTS DE TOUTES LES COLONNES  ATTENTION à  l’accord Sujet → Verbe            </vt:lpstr>
      <vt:lpstr> </vt:lpstr>
      <vt:lpstr>LES  PARTIES DE LA TETE RELIEZ LES ELEMENTS DES SIX COLONNES                                                POUR EN FAIRE UNE PHRASE COMPLETE</vt:lpstr>
      <vt:lpstr> </vt:lpstr>
      <vt:lpstr> LES  PARTIES DU CORPS HUMAIN REPONDEZ AUX QUESTIONS?</vt:lpstr>
      <vt:lpstr> LES  PARTIES DU CORPS HUMAIN </vt:lpstr>
      <vt:lpstr> RELIEZ LES ELEMENTS DE TOUTES LES COLONNES POUR FORMER UNE PHRASE COMPLETE  </vt:lpstr>
      <vt:lpstr> </vt:lpstr>
      <vt:lpstr> </vt:lpstr>
      <vt:lpstr>PowerPoint Presentation</vt:lpstr>
      <vt:lpstr>Portrait Description de mon amie Ana</vt:lpstr>
      <vt:lpstr>LES  PARTIES DE LA TETE  </vt:lpstr>
      <vt:lpstr> Le  portrait de mon amie </vt:lpstr>
      <vt:lpstr>   </vt:lpstr>
      <vt:lpstr> LE  PORTRAIT DE MON ARTISTE PREFERE. </vt:lpstr>
      <vt:lpstr>LE PORTRAIT DE MON/ MA PROFESSEUR(E)PREFERE(E)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 PARTIES DE LA TETE</dc:title>
  <dc:creator>user</dc:creator>
  <cp:lastModifiedBy>acer_lpt</cp:lastModifiedBy>
  <cp:revision>124</cp:revision>
  <dcterms:created xsi:type="dcterms:W3CDTF">2020-09-10T08:21:54Z</dcterms:created>
  <dcterms:modified xsi:type="dcterms:W3CDTF">2020-09-26T09:35:38Z</dcterms:modified>
</cp:coreProperties>
</file>