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pptx" ContentType="application/vnd.openxmlformats-officedocument.presentationml.presentation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13" r:id="rId2"/>
    <p:sldId id="316" r:id="rId3"/>
    <p:sldId id="318" r:id="rId4"/>
    <p:sldId id="309" r:id="rId5"/>
    <p:sldId id="288" r:id="rId6"/>
    <p:sldId id="303" r:id="rId7"/>
    <p:sldId id="320" r:id="rId8"/>
    <p:sldId id="321" r:id="rId9"/>
    <p:sldId id="277" r:id="rId10"/>
    <p:sldId id="310" r:id="rId11"/>
    <p:sldId id="279" r:id="rId12"/>
    <p:sldId id="302" r:id="rId13"/>
    <p:sldId id="283" r:id="rId14"/>
    <p:sldId id="282" r:id="rId15"/>
    <p:sldId id="299" r:id="rId16"/>
    <p:sldId id="280" r:id="rId17"/>
    <p:sldId id="297" r:id="rId18"/>
    <p:sldId id="284" r:id="rId19"/>
    <p:sldId id="324" r:id="rId20"/>
    <p:sldId id="32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0" autoAdjust="0"/>
    <p:restoredTop sz="94660"/>
  </p:normalViewPr>
  <p:slideViewPr>
    <p:cSldViewPr>
      <p:cViewPr varScale="1">
        <p:scale>
          <a:sx n="75" d="100"/>
          <a:sy n="75" d="100"/>
        </p:scale>
        <p:origin x="99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1B8B2E-4110-40EC-A8CA-4E2225FC9E1D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31071-C8EA-45BC-8DA5-F8F44A94E2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763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31071-C8EA-45BC-8DA5-F8F44A94E25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8599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31071-C8EA-45BC-8DA5-F8F44A94E25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5872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31071-C8EA-45BC-8DA5-F8F44A94E25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7206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31071-C8EA-45BC-8DA5-F8F44A94E25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5089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31071-C8EA-45BC-8DA5-F8F44A94E25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7693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31071-C8EA-45BC-8DA5-F8F44A94E25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667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31071-C8EA-45BC-8DA5-F8F44A94E25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7602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31071-C8EA-45BC-8DA5-F8F44A94E255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411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31071-C8EA-45BC-8DA5-F8F44A94E255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6951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31071-C8EA-45BC-8DA5-F8F44A94E25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1837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31071-C8EA-45BC-8DA5-F8F44A94E25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5958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31071-C8EA-45BC-8DA5-F8F44A94E255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6633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8B9D4-0ED1-4C54-B078-635B255A17D2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5E97A-4C38-49EE-8248-5052079E4B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8B9D4-0ED1-4C54-B078-635B255A17D2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5E97A-4C38-49EE-8248-5052079E4B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8B9D4-0ED1-4C54-B078-635B255A17D2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5E97A-4C38-49EE-8248-5052079E4B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8B9D4-0ED1-4C54-B078-635B255A17D2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5E97A-4C38-49EE-8248-5052079E4B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8B9D4-0ED1-4C54-B078-635B255A17D2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5E97A-4C38-49EE-8248-5052079E4B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8B9D4-0ED1-4C54-B078-635B255A17D2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5E97A-4C38-49EE-8248-5052079E4B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8B9D4-0ED1-4C54-B078-635B255A17D2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5E97A-4C38-49EE-8248-5052079E4B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8B9D4-0ED1-4C54-B078-635B255A17D2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5E97A-4C38-49EE-8248-5052079E4B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8B9D4-0ED1-4C54-B078-635B255A17D2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5E97A-4C38-49EE-8248-5052079E4B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8B9D4-0ED1-4C54-B078-635B255A17D2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5E97A-4C38-49EE-8248-5052079E4B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8B9D4-0ED1-4C54-B078-635B255A17D2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5E97A-4C38-49EE-8248-5052079E4B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48B9D4-0ED1-4C54-B078-635B255A17D2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45E97A-4C38-49EE-8248-5052079E4B4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oleObject" Target="../embeddings/oleObject1.bin"/><Relationship Id="rId7" Type="http://schemas.openxmlformats.org/officeDocument/2006/relationships/package" Target="../embeddings/Microsoft_Office_PowerPoint_Presentation222.ppt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3.jpeg"/><Relationship Id="rId5" Type="http://schemas.openxmlformats.org/officeDocument/2006/relationships/image" Target="../media/image1.emf"/><Relationship Id="rId10" Type="http://schemas.openxmlformats.org/officeDocument/2006/relationships/package" Target="../embeddings/Microsoft_Office_PowerPoint_Presentation333.pptx"/><Relationship Id="rId4" Type="http://schemas.openxmlformats.org/officeDocument/2006/relationships/package" Target="../embeddings/Microsoft_Office_PowerPoint_Presentation111.pptx"/><Relationship Id="rId9" Type="http://schemas.openxmlformats.org/officeDocument/2006/relationships/oleObject" Target="../embeddings/oleObject3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5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10" Type="http://schemas.openxmlformats.org/officeDocument/2006/relationships/image" Target="../media/image17.jpeg"/><Relationship Id="rId4" Type="http://schemas.openxmlformats.org/officeDocument/2006/relationships/image" Target="../media/image6.jpeg"/><Relationship Id="rId9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5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18.jpeg"/><Relationship Id="rId9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5.pn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10" Type="http://schemas.openxmlformats.org/officeDocument/2006/relationships/image" Target="../media/image11.jpeg"/><Relationship Id="rId4" Type="http://schemas.openxmlformats.org/officeDocument/2006/relationships/image" Target="../media/image6.jpeg"/><Relationship Id="rId9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5.pn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10" Type="http://schemas.openxmlformats.org/officeDocument/2006/relationships/image" Target="../media/image11.jpeg"/><Relationship Id="rId4" Type="http://schemas.openxmlformats.org/officeDocument/2006/relationships/image" Target="../media/image6.jpeg"/><Relationship Id="rId9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5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10" Type="http://schemas.openxmlformats.org/officeDocument/2006/relationships/image" Target="../media/image11.jpeg"/><Relationship Id="rId4" Type="http://schemas.openxmlformats.org/officeDocument/2006/relationships/image" Target="../media/image6.jpeg"/><Relationship Id="rId9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6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2.jpeg"/><Relationship Id="rId10" Type="http://schemas.openxmlformats.org/officeDocument/2006/relationships/image" Target="../media/image27.jpeg"/><Relationship Id="rId4" Type="http://schemas.openxmlformats.org/officeDocument/2006/relationships/image" Target="../media/image21.jpeg"/><Relationship Id="rId9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8.jpeg"/><Relationship Id="rId7" Type="http://schemas.openxmlformats.org/officeDocument/2006/relationships/image" Target="../media/image1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14.jpeg"/><Relationship Id="rId4" Type="http://schemas.openxmlformats.org/officeDocument/2006/relationships/image" Target="../media/image29.png"/><Relationship Id="rId9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8.jpeg"/><Relationship Id="rId7" Type="http://schemas.openxmlformats.org/officeDocument/2006/relationships/image" Target="../media/image1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14.jpeg"/><Relationship Id="rId4" Type="http://schemas.openxmlformats.org/officeDocument/2006/relationships/image" Target="../media/image29.png"/><Relationship Id="rId9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9.pn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35.jpeg"/><Relationship Id="rId10" Type="http://schemas.openxmlformats.org/officeDocument/2006/relationships/image" Target="../media/image28.jpeg"/><Relationship Id="rId4" Type="http://schemas.openxmlformats.org/officeDocument/2006/relationships/image" Target="../media/image14.jpeg"/><Relationship Id="rId9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6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2.jpeg"/><Relationship Id="rId10" Type="http://schemas.openxmlformats.org/officeDocument/2006/relationships/image" Target="../media/image11.jpeg"/><Relationship Id="rId4" Type="http://schemas.openxmlformats.org/officeDocument/2006/relationships/image" Target="../media/image21.jpeg"/><Relationship Id="rId9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29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10" Type="http://schemas.openxmlformats.org/officeDocument/2006/relationships/image" Target="../media/image28.jpeg"/><Relationship Id="rId4" Type="http://schemas.openxmlformats.org/officeDocument/2006/relationships/image" Target="../media/image7.jpeg"/><Relationship Id="rId9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8.jpe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11.jpeg"/><Relationship Id="rId10" Type="http://schemas.openxmlformats.org/officeDocument/2006/relationships/image" Target="../media/image41.jpeg"/><Relationship Id="rId4" Type="http://schemas.openxmlformats.org/officeDocument/2006/relationships/image" Target="../media/image37.jpeg"/><Relationship Id="rId9" Type="http://schemas.openxmlformats.org/officeDocument/2006/relationships/image" Target="../media/image40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22.jpeg"/><Relationship Id="rId10" Type="http://schemas.openxmlformats.org/officeDocument/2006/relationships/image" Target="../media/image37.jpeg"/><Relationship Id="rId4" Type="http://schemas.openxmlformats.org/officeDocument/2006/relationships/image" Target="../media/image8.jpeg"/><Relationship Id="rId9" Type="http://schemas.openxmlformats.org/officeDocument/2006/relationships/image" Target="../media/image4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900" y="1181100"/>
            <a:ext cx="8229600" cy="4525963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2326870"/>
              </p:ext>
            </p:extLst>
          </p:nvPr>
        </p:nvGraphicFramePr>
        <p:xfrm>
          <a:off x="2298700" y="1295400"/>
          <a:ext cx="4570413" cy="3427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Presentation" r:id="rId4" imgW="4570533" imgH="3427427" progId="PowerPoint.Show.12">
                  <p:embed/>
                </p:oleObj>
              </mc:Choice>
              <mc:Fallback>
                <p:oleObj name="Presentation" r:id="rId4" imgW="4570533" imgH="3427427" progId="PowerPoint.Show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98700" y="1295400"/>
                        <a:ext cx="4570413" cy="3427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47159"/>
              </p:ext>
            </p:extLst>
          </p:nvPr>
        </p:nvGraphicFramePr>
        <p:xfrm>
          <a:off x="12700" y="190500"/>
          <a:ext cx="9144000" cy="571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Presentation" r:id="rId7" imgW="4570533" imgH="3427427" progId="PowerPoint.Show.12">
                  <p:embed/>
                </p:oleObj>
              </mc:Choice>
              <mc:Fallback>
                <p:oleObj name="Presentation" r:id="rId7" imgW="4570533" imgH="3427427" progId="PowerPoint.Show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00" y="190500"/>
                        <a:ext cx="9144000" cy="5713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0" name="AutoShape 6" descr="Belle main vecteur vintage dessiné main background.vector illustration. éléments de style rétro illustration . élément de visite pour les cartes et cartes de conception . Banque d'images - 95011622"/>
          <p:cNvSpPr>
            <a:spLocks noChangeAspect="1" noChangeArrowheads="1"/>
          </p:cNvSpPr>
          <p:nvPr/>
        </p:nvSpPr>
        <p:spPr bwMode="auto">
          <a:xfrm>
            <a:off x="168275" y="-5635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1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9356353"/>
              </p:ext>
            </p:extLst>
          </p:nvPr>
        </p:nvGraphicFramePr>
        <p:xfrm>
          <a:off x="12700" y="342900"/>
          <a:ext cx="9144000" cy="58562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Presentation" r:id="rId10" imgW="4570533" imgH="3427427" progId="PowerPoint.Show.12">
                  <p:embed/>
                </p:oleObj>
              </mc:Choice>
              <mc:Fallback>
                <p:oleObj name="Presentation" r:id="rId10" imgW="4570533" imgH="3427427" progId="PowerPoint.Show.1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00" y="342900"/>
                        <a:ext cx="9144000" cy="58562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 descr="C:\Users\user\Desktop\download (1)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337300" y="3924300"/>
            <a:ext cx="2238375" cy="160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1"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Dossier   1.</a:t>
            </a:r>
            <a:r>
              <a:rPr lang="fr-FR" sz="2400" dirty="0" smtClean="0"/>
              <a:t> - </a:t>
            </a:r>
            <a:r>
              <a:rPr lang="fr-FR" sz="2400" b="1" dirty="0" smtClean="0"/>
              <a:t>Les Activités de la Routine Quotidienne.</a:t>
            </a:r>
          </a:p>
          <a:p>
            <a:pPr lvl="1"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Dossier   2.</a:t>
            </a:r>
            <a:r>
              <a:rPr lang="fr-FR" sz="2400" b="1" dirty="0" smtClean="0"/>
              <a:t> - Le corps humain.</a:t>
            </a:r>
            <a:endParaRPr lang="en-US" sz="2400" b="1" dirty="0" smtClean="0"/>
          </a:p>
          <a:p>
            <a:pPr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	  Dossier   3. </a:t>
            </a:r>
            <a:r>
              <a:rPr lang="fr-FR" sz="2400" b="1" dirty="0" smtClean="0"/>
              <a:t>- Les fruits et les légumes.</a:t>
            </a:r>
            <a:endParaRPr lang="en-US" sz="2400" b="1" dirty="0" smtClean="0"/>
          </a:p>
          <a:p>
            <a:pPr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	  Dossier   4</a:t>
            </a:r>
            <a:r>
              <a:rPr lang="fr-FR" sz="2400" b="1" dirty="0" smtClean="0"/>
              <a:t>. - Le marché.</a:t>
            </a:r>
          </a:p>
          <a:p>
            <a:pPr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	  Dossier   5.</a:t>
            </a:r>
            <a:r>
              <a:rPr lang="fr-FR" sz="2400" b="1" dirty="0" smtClean="0"/>
              <a:t> - Les métiers (Les Professions).</a:t>
            </a:r>
          </a:p>
          <a:p>
            <a:pPr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	  Dossier   6.</a:t>
            </a:r>
            <a:r>
              <a:rPr lang="fr-FR" sz="2400" b="1" dirty="0" smtClean="0"/>
              <a:t> - Les mois et les saisons de l’année.</a:t>
            </a:r>
          </a:p>
          <a:p>
            <a:pPr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	  Dossier   7.</a:t>
            </a:r>
            <a:r>
              <a:rPr lang="fr-FR" sz="2400" b="1" dirty="0" smtClean="0"/>
              <a:t> - Les sept jours de la semaine.</a:t>
            </a:r>
          </a:p>
          <a:p>
            <a:pPr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	  Dossier   8.</a:t>
            </a:r>
            <a:r>
              <a:rPr lang="fr-FR" sz="2400" b="1" dirty="0" smtClean="0"/>
              <a:t> - Les Vêtements et les couleurs.</a:t>
            </a:r>
            <a:endParaRPr lang="en-US" sz="2400" b="1" dirty="0" smtClean="0"/>
          </a:p>
          <a:p>
            <a:pPr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	  Dossier   9.</a:t>
            </a:r>
            <a:r>
              <a:rPr lang="fr-FR" sz="2400" b="1" dirty="0" smtClean="0"/>
              <a:t> - Verbes aller et venir,  (les compléments de      </a:t>
            </a:r>
          </a:p>
          <a:p>
            <a:pPr>
              <a:buNone/>
            </a:pPr>
            <a:r>
              <a:rPr lang="fr-FR" sz="2400" b="1" dirty="0" smtClean="0"/>
              <a:t>                             lieu introduits par les prépositions</a:t>
            </a:r>
            <a:r>
              <a:rPr lang="fr-FR" sz="2400" b="1" dirty="0" smtClean="0">
                <a:solidFill>
                  <a:srgbClr val="FF0000"/>
                </a:solidFill>
              </a:rPr>
              <a:t> à </a:t>
            </a:r>
            <a:r>
              <a:rPr lang="fr-FR" sz="2400" b="1" dirty="0" smtClean="0"/>
              <a:t>et </a:t>
            </a:r>
            <a:r>
              <a:rPr lang="fr-FR" sz="2400" b="1" dirty="0" smtClean="0">
                <a:solidFill>
                  <a:srgbClr val="FF0000"/>
                </a:solidFill>
              </a:rPr>
              <a:t>de</a:t>
            </a:r>
            <a:r>
              <a:rPr lang="fr-FR" sz="2400" b="1" dirty="0" smtClean="0"/>
              <a:t>).</a:t>
            </a:r>
          </a:p>
          <a:p>
            <a:pPr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	  Dossier 10. </a:t>
            </a:r>
            <a:r>
              <a:rPr lang="fr-FR" sz="2400" b="1" smtClean="0"/>
              <a:t>- Verbes et conjugaisons au présent de l’indicatif.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solidFill>
                  <a:srgbClr val="00B0F0"/>
                </a:solidFill>
              </a:rPr>
              <a:t>TABLE DE MATIERES</a:t>
            </a:r>
            <a:endParaRPr lang="en-US" sz="3200" b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Dossier 3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>
                <a:solidFill>
                  <a:srgbClr val="FF0000"/>
                </a:solidFill>
              </a:rPr>
              <a:t>FRUITS ET LÉGUMES </a:t>
            </a:r>
            <a:endParaRPr lang="en-US" dirty="0"/>
          </a:p>
        </p:txBody>
      </p:sp>
      <p:pic>
        <p:nvPicPr>
          <p:cNvPr id="1026" name="Picture 2" descr="C:\Users\user\Desktop\download (4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524000"/>
            <a:ext cx="8305801" cy="4724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b="1" smtClean="0"/>
              <a:t/>
            </a:r>
            <a:br>
              <a:rPr lang="en-US" sz="3200" b="1" smtClean="0"/>
            </a:br>
            <a:r>
              <a:rPr lang="en-US" sz="3200" b="1" smtClean="0"/>
              <a:t/>
            </a:r>
            <a:br>
              <a:rPr lang="en-US" sz="3200" b="1" smtClean="0"/>
            </a:br>
            <a:r>
              <a:rPr lang="en-US" sz="3200" b="1" smtClean="0"/>
              <a:t>Dossier </a:t>
            </a:r>
            <a:r>
              <a:rPr lang="en-US" sz="3200" b="1" dirty="0" smtClean="0"/>
              <a:t>3</a:t>
            </a:r>
            <a:r>
              <a:rPr lang="en-US" sz="3200" smtClean="0"/>
              <a:t/>
            </a:r>
            <a:br>
              <a:rPr lang="en-US" sz="3200" smtClean="0"/>
            </a:br>
            <a:r>
              <a:rPr lang="en-US" sz="3200" b="1" smtClean="0">
                <a:solidFill>
                  <a:srgbClr val="FF0000"/>
                </a:solidFill>
              </a:rPr>
              <a:t>FRUITS </a:t>
            </a:r>
            <a:r>
              <a:rPr lang="en-US" sz="3200" b="1" dirty="0" smtClean="0">
                <a:solidFill>
                  <a:srgbClr val="FF0000"/>
                </a:solidFill>
              </a:rPr>
              <a:t>ET LÉGUMES 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endParaRPr lang="fr-FR" b="1" dirty="0" smtClean="0"/>
          </a:p>
          <a:p>
            <a:pPr>
              <a:buNone/>
            </a:pPr>
            <a:r>
              <a:rPr lang="fr-FR" b="1" dirty="0" smtClean="0"/>
              <a:t>Connaitre le vocabulaire des fruits et des légumes.</a:t>
            </a:r>
            <a:endParaRPr lang="en-US" b="1" dirty="0" smtClean="0"/>
          </a:p>
          <a:p>
            <a:pPr>
              <a:buNone/>
            </a:pPr>
            <a:r>
              <a:rPr lang="fr-FR" b="1" dirty="0" smtClean="0"/>
              <a:t>Différencier le genre et le nombre en français.</a:t>
            </a:r>
            <a:endParaRPr lang="en-US" b="1" dirty="0" smtClean="0"/>
          </a:p>
          <a:p>
            <a:pPr>
              <a:buNone/>
            </a:pPr>
            <a:r>
              <a:rPr lang="fr-FR" b="1" dirty="0" smtClean="0"/>
              <a:t>Faire la différence entre  des articles définis et</a:t>
            </a:r>
          </a:p>
          <a:p>
            <a:pPr>
              <a:buNone/>
            </a:pPr>
            <a:r>
              <a:rPr lang="fr-FR" b="1" dirty="0" smtClean="0"/>
              <a:t>indéfinis.  </a:t>
            </a:r>
            <a:endParaRPr lang="en-US" b="1" dirty="0" smtClean="0"/>
          </a:p>
          <a:p>
            <a:pPr>
              <a:buNone/>
            </a:pPr>
            <a:r>
              <a:rPr lang="fr-FR" b="1" dirty="0" smtClean="0"/>
              <a:t>Le genre et le nombre des noms et des adjectifs.</a:t>
            </a:r>
            <a:endParaRPr lang="en-US" b="1" dirty="0" smtClean="0"/>
          </a:p>
          <a:p>
            <a:pPr>
              <a:buNone/>
            </a:pPr>
            <a:r>
              <a:rPr lang="fr-FR" b="1" dirty="0" smtClean="0"/>
              <a:t>Parler des couleurs. De quelle couleur est……?</a:t>
            </a:r>
            <a:endParaRPr lang="en-US" b="1" dirty="0" smtClean="0"/>
          </a:p>
          <a:p>
            <a:pPr>
              <a:buNone/>
            </a:pPr>
            <a:r>
              <a:rPr lang="fr-FR" b="1" dirty="0" smtClean="0"/>
              <a:t>Parler des fruits et des saisons.</a:t>
            </a:r>
            <a:endParaRPr lang="en-US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" descr="C:\Users\user\Desktop\fruits et legumes\images (2)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V="1">
            <a:off x="7010400" y="4648200"/>
            <a:ext cx="2133600" cy="1524000"/>
          </a:xfrm>
          <a:prstGeom prst="rect">
            <a:avLst/>
          </a:prstGeom>
          <a:noFill/>
        </p:spPr>
      </p:pic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304800" y="4267200"/>
            <a:ext cx="8610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les poires(f)         </a:t>
            </a:r>
            <a:r>
              <a:rPr lang="fr-FR" sz="2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les coings(m)              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la pomme       les cerises (f)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Rectangle 6"/>
          <p:cNvSpPr>
            <a:spLocks noChangeArrowheads="1"/>
          </p:cNvSpPr>
          <p:nvPr/>
        </p:nvSpPr>
        <p:spPr bwMode="auto">
          <a:xfrm>
            <a:off x="304800" y="6172200"/>
            <a:ext cx="8610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es  carottes(f)   </a:t>
            </a:r>
            <a:r>
              <a:rPr lang="fr-FR" sz="2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les courgettes(f)           </a:t>
            </a:r>
            <a:r>
              <a:rPr kumimoji="0" lang="fr-FR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l’avocat(m)          </a:t>
            </a:r>
            <a:r>
              <a:rPr lang="fr-FR" sz="2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l’oignon(f)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Picture 2" descr="C:\Users\user\Desktop\fruits et legumes\images (14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90800" y="4876800"/>
            <a:ext cx="1828800" cy="1143000"/>
          </a:xfrm>
          <a:prstGeom prst="rect">
            <a:avLst/>
          </a:prstGeom>
          <a:noFill/>
        </p:spPr>
      </p:pic>
      <p:pic>
        <p:nvPicPr>
          <p:cNvPr id="16" name="Picture 5" descr="C:\Users\user\Desktop\fruits et legumes\images (3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81601" y="2895600"/>
            <a:ext cx="1600200" cy="1143000"/>
          </a:xfrm>
          <a:prstGeom prst="rect">
            <a:avLst/>
          </a:prstGeom>
          <a:noFill/>
        </p:spPr>
      </p:pic>
      <p:pic>
        <p:nvPicPr>
          <p:cNvPr id="17" name="Picture 16" descr="C:\Users\user\Desktop\download (2).jp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58000" y="3048000"/>
            <a:ext cx="1990725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6" name="Picture 2" descr="C:\Users\user\Desktop\la-poire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2819400"/>
            <a:ext cx="2387600" cy="1524000"/>
          </a:xfrm>
          <a:prstGeom prst="rect">
            <a:avLst/>
          </a:prstGeom>
          <a:noFill/>
        </p:spPr>
      </p:pic>
      <p:pic>
        <p:nvPicPr>
          <p:cNvPr id="18434" name="Picture 2" descr="C:\Users\user\Desktop\download (17)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04800" y="4724400"/>
            <a:ext cx="1943100" cy="1447800"/>
          </a:xfrm>
          <a:prstGeom prst="rect">
            <a:avLst/>
          </a:prstGeom>
          <a:noFill/>
        </p:spPr>
      </p:pic>
      <p:pic>
        <p:nvPicPr>
          <p:cNvPr id="14" name="Picture 3" descr="C:\Users\user\Desktop\download (12)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257800" y="4800600"/>
            <a:ext cx="1495425" cy="1123950"/>
          </a:xfrm>
          <a:prstGeom prst="rect">
            <a:avLst/>
          </a:prstGeom>
          <a:noFill/>
        </p:spPr>
      </p:pic>
      <p:sp>
        <p:nvSpPr>
          <p:cNvPr id="13" name="Rectangle 12"/>
          <p:cNvSpPr/>
          <p:nvPr/>
        </p:nvSpPr>
        <p:spPr>
          <a:xfrm>
            <a:off x="0" y="304800"/>
            <a:ext cx="91440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dirty="0" smtClean="0">
                <a:solidFill>
                  <a:schemeClr val="accent6"/>
                </a:solidFill>
              </a:rPr>
              <a:t>FRUITS ou LEGUMES</a:t>
            </a:r>
            <a:endParaRPr lang="en-US" sz="3200" dirty="0" smtClean="0">
              <a:solidFill>
                <a:schemeClr val="accent6"/>
              </a:solidFill>
            </a:endParaRPr>
          </a:p>
          <a:p>
            <a:pPr algn="ctr"/>
            <a:r>
              <a:rPr lang="fr-FR" sz="3200" b="1" dirty="0" smtClean="0"/>
              <a:t> Copiez les noms des fruits </a:t>
            </a:r>
          </a:p>
          <a:p>
            <a:pPr algn="ctr"/>
            <a:r>
              <a:rPr lang="fr-FR" sz="3200" b="1" dirty="0" smtClean="0"/>
              <a:t>en les classant en deux  colonnes : </a:t>
            </a:r>
          </a:p>
          <a:p>
            <a:pPr algn="ctr"/>
            <a:r>
              <a:rPr lang="fr-FR" sz="3200" b="1" dirty="0" smtClean="0"/>
              <a:t> Colonne A  </a:t>
            </a:r>
            <a:r>
              <a:rPr lang="en-US" sz="3200" b="1" dirty="0" smtClean="0"/>
              <a:t>→ les fruits       </a:t>
            </a:r>
            <a:r>
              <a:rPr lang="en-US" sz="3200" b="1" dirty="0" err="1" smtClean="0"/>
              <a:t>Colonne</a:t>
            </a:r>
            <a:r>
              <a:rPr lang="en-US" sz="3200" b="1" dirty="0" smtClean="0"/>
              <a:t> B → les </a:t>
            </a:r>
            <a:r>
              <a:rPr lang="en-US" sz="3200" dirty="0" err="1" smtClean="0"/>
              <a:t>l</a:t>
            </a:r>
            <a:r>
              <a:rPr lang="en-US" sz="3200" b="1" dirty="0" err="1" smtClean="0"/>
              <a:t>égumes</a:t>
            </a:r>
            <a:endParaRPr lang="en-US" sz="3200" dirty="0" smtClean="0"/>
          </a:p>
        </p:txBody>
      </p:sp>
      <p:pic>
        <p:nvPicPr>
          <p:cNvPr id="18" name="Picture 4" descr="C:\Users\user\Desktop\download (16)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362200" y="2590800"/>
            <a:ext cx="2286000" cy="182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" descr="C:\Users\user\Desktop\fruits et legumes\images (2)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V="1">
            <a:off x="6705600" y="2590800"/>
            <a:ext cx="2133600" cy="1524000"/>
          </a:xfrm>
          <a:prstGeom prst="rect">
            <a:avLst/>
          </a:prstGeom>
          <a:noFill/>
        </p:spPr>
      </p:pic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152400"/>
            <a:ext cx="9144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3200" b="1" dirty="0" smtClean="0">
                <a:solidFill>
                  <a:schemeClr val="accent6"/>
                </a:solidFill>
              </a:rPr>
              <a:t>FRUITS ou LEGUMES</a:t>
            </a:r>
            <a:endParaRPr lang="en-US" sz="3200" b="1" dirty="0" smtClean="0">
              <a:solidFill>
                <a:schemeClr val="accent6"/>
              </a:solidFill>
            </a:endParaRPr>
          </a:p>
          <a:p>
            <a:pPr algn="ctr"/>
            <a:r>
              <a:rPr lang="fr-FR" sz="2800" b="1" dirty="0" smtClean="0"/>
              <a:t>Copiez les noms des fruits </a:t>
            </a:r>
          </a:p>
          <a:p>
            <a:r>
              <a:rPr lang="fr-FR" sz="2800" b="1" dirty="0" smtClean="0"/>
              <a:t> en les classant en deux  colonnes : Colonne A  </a:t>
            </a:r>
            <a:r>
              <a:rPr lang="en-US" sz="2800" b="1" dirty="0" smtClean="0"/>
              <a:t>→ les fruits                                     </a:t>
            </a:r>
          </a:p>
          <a:p>
            <a:pPr algn="ctr"/>
            <a:r>
              <a:rPr lang="en-US" sz="2800" b="1" dirty="0" smtClean="0"/>
              <a:t>                                                             </a:t>
            </a:r>
            <a:r>
              <a:rPr lang="en-US" sz="2800" b="1" dirty="0" err="1" smtClean="0"/>
              <a:t>Colonne</a:t>
            </a:r>
            <a:r>
              <a:rPr lang="en-US" sz="2800" b="1" dirty="0" smtClean="0"/>
              <a:t> B → les </a:t>
            </a:r>
            <a:r>
              <a:rPr lang="en-US" sz="2800" dirty="0" err="1" smtClean="0"/>
              <a:t>l</a:t>
            </a:r>
            <a:r>
              <a:rPr lang="en-US" sz="2800" b="1" dirty="0" err="1" smtClean="0"/>
              <a:t>ég</a:t>
            </a:r>
            <a:r>
              <a:rPr lang="en-US" sz="3200" b="1" dirty="0" err="1" smtClean="0"/>
              <a:t>umes</a:t>
            </a:r>
            <a:endParaRPr lang="en-US" sz="3200" dirty="0" smtClean="0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152400" y="4267200"/>
            <a:ext cx="8991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2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les poireaux(m)         le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 figues (f)       les aubergines(f</a:t>
            </a:r>
            <a:r>
              <a:rPr lang="fr-FR" sz="2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)  l’oignon(m)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Rectangle 6"/>
          <p:cNvSpPr>
            <a:spLocks noChangeArrowheads="1"/>
          </p:cNvSpPr>
          <p:nvPr/>
        </p:nvSpPr>
        <p:spPr bwMode="auto">
          <a:xfrm>
            <a:off x="304800" y="6396335"/>
            <a:ext cx="8610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</a:t>
            </a:r>
            <a:r>
              <a:rPr lang="fr-FR" sz="2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l’orange(f)       les cerises(f)    </a:t>
            </a:r>
            <a:r>
              <a:rPr kumimoji="0" lang="fr-FR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les courgettes(f)   les  poires(f)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Picture 2" descr="C:\Users\user\Desktop\fruits et legumes\images (14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8200" y="4876800"/>
            <a:ext cx="2051447" cy="1524000"/>
          </a:xfrm>
          <a:prstGeom prst="rect">
            <a:avLst/>
          </a:prstGeom>
          <a:noFill/>
        </p:spPr>
      </p:pic>
      <p:pic>
        <p:nvPicPr>
          <p:cNvPr id="15362" name="Picture 2" descr="C:\Users\user\Desktop\download (1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1000" y="4648200"/>
            <a:ext cx="1905000" cy="1752600"/>
          </a:xfrm>
          <a:prstGeom prst="rect">
            <a:avLst/>
          </a:prstGeom>
          <a:noFill/>
        </p:spPr>
      </p:pic>
      <p:pic>
        <p:nvPicPr>
          <p:cNvPr id="17" name="Picture 2" descr="Séchées, Coupé, Régime Alimentaire, Fig, Alimentair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90800" y="2057400"/>
            <a:ext cx="1825625" cy="2286000"/>
          </a:xfrm>
          <a:prstGeom prst="rect">
            <a:avLst/>
          </a:prstGeom>
          <a:noFill/>
        </p:spPr>
      </p:pic>
      <p:pic>
        <p:nvPicPr>
          <p:cNvPr id="13" name="Picture 12" descr="C:\Users\user\Desktop\download (2).jpg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514600" y="4648200"/>
            <a:ext cx="2143125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69" name="Picture 1" descr="C:\Users\user\Desktop\download (9)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800600" y="2209800"/>
            <a:ext cx="1933575" cy="1905000"/>
          </a:xfrm>
          <a:prstGeom prst="rect">
            <a:avLst/>
          </a:prstGeom>
          <a:noFill/>
        </p:spPr>
      </p:pic>
      <p:pic>
        <p:nvPicPr>
          <p:cNvPr id="32770" name="Picture 2" descr="C:\Users\user\Desktop\la-poire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553200" y="4953000"/>
            <a:ext cx="2374900" cy="1485900"/>
          </a:xfrm>
          <a:prstGeom prst="rect">
            <a:avLst/>
          </a:prstGeom>
          <a:noFill/>
        </p:spPr>
      </p:pic>
      <p:pic>
        <p:nvPicPr>
          <p:cNvPr id="1026" name="Picture 2" descr="C:\Users\user\Desktop\download (10)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62000" y="2362200"/>
            <a:ext cx="1581150" cy="11715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" descr="C:\Users\user\Desktop\fruits et legumes\images (2)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V="1">
            <a:off x="7010400" y="4953000"/>
            <a:ext cx="2133600" cy="1447800"/>
          </a:xfrm>
          <a:prstGeom prst="rect">
            <a:avLst/>
          </a:prstGeom>
          <a:noFill/>
        </p:spPr>
      </p:pic>
      <p:pic>
        <p:nvPicPr>
          <p:cNvPr id="2051" name="Picture 3" descr="C:\Users\user\Desktop\fruits et legumes\images (15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29400" y="2514600"/>
            <a:ext cx="2209800" cy="1752600"/>
          </a:xfrm>
          <a:prstGeom prst="rect">
            <a:avLst/>
          </a:prstGeom>
          <a:noFill/>
        </p:spPr>
      </p:pic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152400" y="0"/>
            <a:ext cx="8991600" cy="2985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3600" b="1" dirty="0" smtClean="0">
                <a:solidFill>
                  <a:schemeClr val="accent6"/>
                </a:solidFill>
              </a:rPr>
              <a:t>FRUITS et LEGUMES</a:t>
            </a:r>
            <a:endParaRPr lang="en-US" sz="3600" dirty="0" smtClean="0">
              <a:solidFill>
                <a:schemeClr val="accent6"/>
              </a:solidFill>
            </a:endParaRPr>
          </a:p>
          <a:p>
            <a:pPr algn="ctr"/>
            <a:r>
              <a:rPr lang="fr-FR" sz="3600" b="1" dirty="0" smtClean="0"/>
              <a:t> </a:t>
            </a:r>
            <a:r>
              <a:rPr lang="fr-FR" sz="2800" b="1" dirty="0" smtClean="0"/>
              <a:t>Copiez les noms des fruits et légumes </a:t>
            </a:r>
          </a:p>
          <a:p>
            <a:pPr algn="ctr"/>
            <a:r>
              <a:rPr lang="fr-FR" sz="2800" b="1" dirty="0" smtClean="0"/>
              <a:t>en les classant en deux  colonnes : </a:t>
            </a:r>
          </a:p>
          <a:p>
            <a:pPr algn="ctr"/>
            <a:r>
              <a:rPr lang="fr-FR" sz="2800" b="1" dirty="0" smtClean="0"/>
              <a:t> Colonne A  </a:t>
            </a:r>
            <a:r>
              <a:rPr lang="en-US" sz="2800" b="1" dirty="0" smtClean="0"/>
              <a:t>→ </a:t>
            </a:r>
            <a:r>
              <a:rPr lang="en-US" sz="2800" b="1" dirty="0" err="1" smtClean="0"/>
              <a:t>noms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féminins</a:t>
            </a:r>
            <a:endParaRPr lang="en-US" sz="2800" b="1" dirty="0" smtClean="0"/>
          </a:p>
          <a:p>
            <a:pPr algn="ctr"/>
            <a:r>
              <a:rPr lang="en-US" sz="2800" b="1" dirty="0" smtClean="0"/>
              <a:t>   </a:t>
            </a:r>
            <a:r>
              <a:rPr lang="en-US" sz="2800" b="1" dirty="0" err="1" smtClean="0"/>
              <a:t>Colonne</a:t>
            </a:r>
            <a:r>
              <a:rPr lang="en-US" sz="2800" b="1" dirty="0" smtClean="0"/>
              <a:t> B  → </a:t>
            </a:r>
            <a:r>
              <a:rPr lang="en-US" sz="2800" b="1" dirty="0" err="1" smtClean="0"/>
              <a:t>noms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masculins</a:t>
            </a:r>
            <a:endParaRPr lang="en-US" sz="2800" dirty="0" smtClean="0"/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228600" y="4343400"/>
            <a:ext cx="8610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les poires(f)       </a:t>
            </a:r>
            <a:r>
              <a:rPr lang="fr-FR" sz="2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les cerises (f)              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la pomme         la tomate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Rectangle 6"/>
          <p:cNvSpPr>
            <a:spLocks noChangeArrowheads="1"/>
          </p:cNvSpPr>
          <p:nvPr/>
        </p:nvSpPr>
        <p:spPr bwMode="auto">
          <a:xfrm>
            <a:off x="0" y="6172200"/>
            <a:ext cx="8915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fr-FR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es  carottes(f)   </a:t>
            </a:r>
            <a:r>
              <a:rPr lang="fr-FR" sz="2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les courgettes(f)           </a:t>
            </a:r>
            <a:r>
              <a:rPr kumimoji="0" lang="fr-FR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l’avocat(m)          </a:t>
            </a:r>
            <a:r>
              <a:rPr lang="fr-FR" sz="2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l’oignon(m)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Picture 2" descr="C:\Users\user\Desktop\fruits et legumes\images (14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14600" y="4876800"/>
            <a:ext cx="1828800" cy="1219200"/>
          </a:xfrm>
          <a:prstGeom prst="rect">
            <a:avLst/>
          </a:prstGeom>
          <a:noFill/>
        </p:spPr>
      </p:pic>
      <p:pic>
        <p:nvPicPr>
          <p:cNvPr id="16" name="Picture 5" descr="C:\Users\user\Desktop\fruits et legumes\images (3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24400" y="2819400"/>
            <a:ext cx="2219325" cy="1447800"/>
          </a:xfrm>
          <a:prstGeom prst="rect">
            <a:avLst/>
          </a:prstGeom>
          <a:noFill/>
        </p:spPr>
      </p:pic>
      <p:pic>
        <p:nvPicPr>
          <p:cNvPr id="17" name="Picture 16" descr="C:\Users\user\Desktop\download (2).jpg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438400" y="3048000"/>
            <a:ext cx="1990725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6" name="Picture 2" descr="C:\Users\user\Desktop\la-poire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3400" y="2743200"/>
            <a:ext cx="1854200" cy="1600200"/>
          </a:xfrm>
          <a:prstGeom prst="rect">
            <a:avLst/>
          </a:prstGeom>
          <a:noFill/>
        </p:spPr>
      </p:pic>
      <p:pic>
        <p:nvPicPr>
          <p:cNvPr id="18434" name="Picture 2" descr="C:\Users\user\Desktop\download (17)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04800" y="4953000"/>
            <a:ext cx="1943100" cy="1371600"/>
          </a:xfrm>
          <a:prstGeom prst="rect">
            <a:avLst/>
          </a:prstGeom>
          <a:noFill/>
        </p:spPr>
      </p:pic>
      <p:pic>
        <p:nvPicPr>
          <p:cNvPr id="14" name="Picture 3" descr="C:\Users\user\Desktop\download (12)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257800" y="4953000"/>
            <a:ext cx="1495425" cy="1123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" descr="C:\Users\user\Desktop\fruits et legumes\images (2)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V="1">
            <a:off x="2590800" y="4495800"/>
            <a:ext cx="2133600" cy="1524000"/>
          </a:xfrm>
          <a:prstGeom prst="rect">
            <a:avLst/>
          </a:prstGeom>
          <a:noFill/>
        </p:spPr>
      </p:pic>
      <p:pic>
        <p:nvPicPr>
          <p:cNvPr id="2050" name="Picture 2" descr="C:\Users\user\Desktop\fruits et legumes\images (14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2200" y="1905000"/>
            <a:ext cx="2432447" cy="2057400"/>
          </a:xfrm>
          <a:prstGeom prst="rect">
            <a:avLst/>
          </a:prstGeom>
          <a:noFill/>
        </p:spPr>
      </p:pic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381000" y="3962400"/>
            <a:ext cx="8610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2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    l’avocat(m)       </a:t>
            </a:r>
            <a:r>
              <a:rPr kumimoji="0" lang="fr-FR" sz="2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les courgettes (f)     le  brocoli(m)       les poires</a:t>
            </a:r>
            <a:endParaRPr kumimoji="0" lang="fr-FR" sz="2400" b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Rectangle 6"/>
          <p:cNvSpPr>
            <a:spLocks noChangeArrowheads="1"/>
          </p:cNvSpPr>
          <p:nvPr/>
        </p:nvSpPr>
        <p:spPr bwMode="auto">
          <a:xfrm>
            <a:off x="304800" y="6172200"/>
            <a:ext cx="8839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4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</a:t>
            </a:r>
            <a:r>
              <a:rPr lang="fr-FR" sz="2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le kiwi</a:t>
            </a:r>
            <a:r>
              <a:rPr lang="fr-FR" sz="24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          </a:t>
            </a:r>
            <a:r>
              <a:rPr kumimoji="0" lang="fr-FR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l’oignon(m)           l</a:t>
            </a:r>
            <a:r>
              <a:rPr lang="fr-FR" sz="2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es figues(f)      </a:t>
            </a:r>
            <a:r>
              <a:rPr kumimoji="0" lang="fr-FR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les aubergines(f)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0" y="0"/>
            <a:ext cx="9144000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dirty="0" smtClean="0">
                <a:solidFill>
                  <a:schemeClr val="accent6"/>
                </a:solidFill>
              </a:rPr>
              <a:t>FRUITS et LEGUMES</a:t>
            </a:r>
          </a:p>
          <a:p>
            <a:pPr algn="ctr"/>
            <a:endParaRPr lang="fr-FR" sz="2400" b="1" dirty="0" smtClean="0">
              <a:solidFill>
                <a:schemeClr val="accent6"/>
              </a:solidFill>
            </a:endParaRPr>
          </a:p>
          <a:p>
            <a:r>
              <a:rPr lang="fr-FR" sz="2400" b="1" dirty="0" smtClean="0">
                <a:solidFill>
                  <a:schemeClr val="accent6"/>
                </a:solidFill>
              </a:rPr>
              <a:t>    </a:t>
            </a:r>
            <a:r>
              <a:rPr lang="fr-FR" sz="2400" b="1" dirty="0" smtClean="0"/>
              <a:t>Copiez les noms des fruits et des légumes en mettant  au singulier    </a:t>
            </a:r>
          </a:p>
          <a:p>
            <a:r>
              <a:rPr lang="fr-FR" sz="2400" b="1" dirty="0" smtClean="0"/>
              <a:t>    les noms qui sont au pluriel et le contraire au pluriel ceux qui sont </a:t>
            </a:r>
          </a:p>
          <a:p>
            <a:r>
              <a:rPr lang="fr-FR" sz="2400" b="1" dirty="0" smtClean="0"/>
              <a:t>    au singulier : </a:t>
            </a:r>
          </a:p>
          <a:p>
            <a:r>
              <a:rPr lang="fr-FR" sz="2400" b="1" dirty="0" smtClean="0"/>
              <a:t>    </a:t>
            </a:r>
            <a:r>
              <a:rPr lang="fr-FR" sz="2400" b="1" dirty="0" err="1" smtClean="0"/>
              <a:t>Exemple:Le</a:t>
            </a:r>
            <a:r>
              <a:rPr lang="fr-FR" sz="2400" b="1" dirty="0" err="1" smtClean="0">
                <a:solidFill>
                  <a:srgbClr val="FF0000"/>
                </a:solidFill>
              </a:rPr>
              <a:t>s</a:t>
            </a:r>
            <a:r>
              <a:rPr lang="fr-FR" sz="2400" b="1" dirty="0" smtClean="0"/>
              <a:t> orange</a:t>
            </a:r>
            <a:r>
              <a:rPr lang="fr-FR" sz="2400" b="1" dirty="0" smtClean="0">
                <a:solidFill>
                  <a:srgbClr val="FF0000"/>
                </a:solidFill>
              </a:rPr>
              <a:t>s</a:t>
            </a:r>
            <a:r>
              <a:rPr lang="fr-FR" sz="2400" b="1" dirty="0" smtClean="0"/>
              <a:t> </a:t>
            </a:r>
            <a:r>
              <a:rPr lang="en-US" sz="2400" b="1" dirty="0" smtClean="0"/>
              <a:t>→</a:t>
            </a:r>
            <a:r>
              <a:rPr lang="fr-FR" sz="2400" b="1" dirty="0" smtClean="0"/>
              <a:t> l‘orange                    la poire </a:t>
            </a:r>
            <a:r>
              <a:rPr lang="en-US" sz="2400" b="1" dirty="0" smtClean="0"/>
              <a:t>→ le</a:t>
            </a:r>
            <a:r>
              <a:rPr lang="en-US" sz="2400" b="1" dirty="0" smtClean="0">
                <a:solidFill>
                  <a:srgbClr val="FF0000"/>
                </a:solidFill>
              </a:rPr>
              <a:t>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poire</a:t>
            </a:r>
            <a:r>
              <a:rPr lang="en-US" sz="2400" b="1" dirty="0" err="1" smtClean="0">
                <a:solidFill>
                  <a:srgbClr val="FF0000"/>
                </a:solidFill>
              </a:rPr>
              <a:t>s</a:t>
            </a:r>
            <a:endParaRPr lang="en-US" sz="2400" dirty="0" smtClean="0">
              <a:solidFill>
                <a:srgbClr val="FF0000"/>
              </a:solidFill>
            </a:endParaRPr>
          </a:p>
        </p:txBody>
      </p:sp>
      <p:pic>
        <p:nvPicPr>
          <p:cNvPr id="30722" name="Picture 2" descr="Séchées, Coupé, Régime Alimentaire, Fig, Alimentair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4343400"/>
            <a:ext cx="2359025" cy="1676400"/>
          </a:xfrm>
          <a:prstGeom prst="rect">
            <a:avLst/>
          </a:prstGeom>
          <a:noFill/>
        </p:spPr>
      </p:pic>
      <p:pic>
        <p:nvPicPr>
          <p:cNvPr id="23" name="Picture 3" descr="C:\Users\user\Desktop\fruits et legumes\images (17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953000" y="2590800"/>
            <a:ext cx="2057401" cy="1219201"/>
          </a:xfrm>
          <a:prstGeom prst="rect">
            <a:avLst/>
          </a:prstGeom>
          <a:noFill/>
        </p:spPr>
      </p:pic>
      <p:pic>
        <p:nvPicPr>
          <p:cNvPr id="13" name="Picture 12" descr="C:\Users\user\Desktop\download (7).jpg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9600" y="4343400"/>
            <a:ext cx="182880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2" name="Picture 2" descr="C:\Users\user\Desktop\download (9)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010400" y="4419600"/>
            <a:ext cx="1781175" cy="1752600"/>
          </a:xfrm>
          <a:prstGeom prst="rect">
            <a:avLst/>
          </a:prstGeom>
          <a:noFill/>
        </p:spPr>
      </p:pic>
      <p:pic>
        <p:nvPicPr>
          <p:cNvPr id="51203" name="Picture 3" descr="C:\Users\user\Desktop\la-poire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086600" y="2438400"/>
            <a:ext cx="2057400" cy="1295400"/>
          </a:xfrm>
          <a:prstGeom prst="rect">
            <a:avLst/>
          </a:prstGeom>
          <a:noFill/>
        </p:spPr>
      </p:pic>
      <p:pic>
        <p:nvPicPr>
          <p:cNvPr id="14" name="Picture 3" descr="C:\Users\user\Desktop\download (12)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85800" y="2590800"/>
            <a:ext cx="1495425" cy="1123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" descr="C:\Users\user\Desktop\fruits et legumes\images (2)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V="1">
            <a:off x="2514600" y="4876800"/>
            <a:ext cx="2133600" cy="1371600"/>
          </a:xfrm>
          <a:prstGeom prst="rect">
            <a:avLst/>
          </a:prstGeom>
          <a:noFill/>
        </p:spPr>
      </p:pic>
      <p:pic>
        <p:nvPicPr>
          <p:cNvPr id="2050" name="Picture 2" descr="C:\Users\user\Desktop\fruits et legumes\images (14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38400" y="2667000"/>
            <a:ext cx="2432447" cy="1524000"/>
          </a:xfrm>
          <a:prstGeom prst="rect">
            <a:avLst/>
          </a:prstGeom>
          <a:noFill/>
        </p:spPr>
      </p:pic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304800" y="4267200"/>
            <a:ext cx="8610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2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le  brocoli(m)            les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courgettes (f)        </a:t>
            </a:r>
            <a:r>
              <a:rPr lang="fr-FR" sz="2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les figues(f)        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le kiwi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Rectangle 6"/>
          <p:cNvSpPr>
            <a:spLocks noChangeArrowheads="1"/>
          </p:cNvSpPr>
          <p:nvPr/>
        </p:nvSpPr>
        <p:spPr bwMode="auto">
          <a:xfrm>
            <a:off x="304800" y="6172200"/>
            <a:ext cx="8610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les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poireaux              </a:t>
            </a:r>
            <a:r>
              <a:rPr kumimoji="0" lang="fr-FR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l’oignon(m)              l’avocat(m)      les  poires(m)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22" name="Picture 2" descr="Séchées, Coupé, Régime Alimentaire, Fig, Alimentair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53000" y="2514600"/>
            <a:ext cx="2359025" cy="1676400"/>
          </a:xfrm>
          <a:prstGeom prst="rect">
            <a:avLst/>
          </a:prstGeom>
          <a:noFill/>
        </p:spPr>
      </p:pic>
      <p:pic>
        <p:nvPicPr>
          <p:cNvPr id="23" name="Picture 3" descr="C:\Users\user\Desktop\fruits et legumes\images (17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8600" y="2667000"/>
            <a:ext cx="2057401" cy="1676401"/>
          </a:xfrm>
          <a:prstGeom prst="rect">
            <a:avLst/>
          </a:prstGeom>
          <a:noFill/>
        </p:spPr>
      </p:pic>
      <p:pic>
        <p:nvPicPr>
          <p:cNvPr id="14" name="Picture 13" descr="C:\Users\user\Desktop\download (7).jpg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086600" y="2743200"/>
            <a:ext cx="2057400" cy="1447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" descr="C:\Users\user\Desktop\la-poire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56400" y="4724400"/>
            <a:ext cx="2387600" cy="1447800"/>
          </a:xfrm>
          <a:prstGeom prst="rect">
            <a:avLst/>
          </a:prstGeom>
          <a:noFill/>
        </p:spPr>
      </p:pic>
      <p:pic>
        <p:nvPicPr>
          <p:cNvPr id="2" name="Picture 2" descr="C:\Users\user\Desktop\download (10)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57200" y="5105400"/>
            <a:ext cx="1581150" cy="1171575"/>
          </a:xfrm>
          <a:prstGeom prst="rect">
            <a:avLst/>
          </a:prstGeom>
          <a:noFill/>
        </p:spPr>
      </p:pic>
      <p:pic>
        <p:nvPicPr>
          <p:cNvPr id="2051" name="Picture 3" descr="C:\Users\user\Desktop\download (12)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257800" y="5029200"/>
            <a:ext cx="1495425" cy="1066800"/>
          </a:xfrm>
          <a:prstGeom prst="rect">
            <a:avLst/>
          </a:prstGeom>
          <a:noFill/>
        </p:spPr>
      </p:pic>
      <p:sp>
        <p:nvSpPr>
          <p:cNvPr id="13" name="Rectangle 12"/>
          <p:cNvSpPr/>
          <p:nvPr/>
        </p:nvSpPr>
        <p:spPr>
          <a:xfrm>
            <a:off x="0" y="0"/>
            <a:ext cx="914400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FR" sz="3200" b="1" dirty="0" smtClean="0">
              <a:solidFill>
                <a:schemeClr val="accent6"/>
              </a:solidFill>
            </a:endParaRPr>
          </a:p>
          <a:p>
            <a:pPr algn="ctr"/>
            <a:r>
              <a:rPr lang="fr-FR" sz="3200" b="1" dirty="0" smtClean="0">
                <a:solidFill>
                  <a:schemeClr val="accent6"/>
                </a:solidFill>
              </a:rPr>
              <a:t>FRUITS et LEGUMES</a:t>
            </a:r>
          </a:p>
          <a:p>
            <a:pPr algn="ctr"/>
            <a:endParaRPr lang="fr-FR" sz="2400" b="1" dirty="0" smtClean="0"/>
          </a:p>
          <a:p>
            <a:pPr algn="ctr"/>
            <a:r>
              <a:rPr lang="fr-FR" sz="2400" b="1" dirty="0" smtClean="0"/>
              <a:t> </a:t>
            </a:r>
          </a:p>
          <a:p>
            <a:r>
              <a:rPr lang="fr-FR" sz="2400" b="1" dirty="0" smtClean="0"/>
              <a:t>    </a:t>
            </a:r>
            <a:endParaRPr lang="en-US" sz="2400" dirty="0" smtClean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4800" y="533400"/>
            <a:ext cx="8382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74675"/>
            <a:r>
              <a:rPr lang="fr-FR" sz="2400" b="1" dirty="0" smtClean="0"/>
              <a:t>   </a:t>
            </a:r>
          </a:p>
          <a:p>
            <a:pPr defTabSz="574675"/>
            <a:endParaRPr lang="fr-FR" sz="2400" b="1" dirty="0" smtClean="0"/>
          </a:p>
          <a:p>
            <a:pPr defTabSz="574675"/>
            <a:r>
              <a:rPr lang="fr-FR" sz="2400" b="1" dirty="0" smtClean="0"/>
              <a:t>Copiez les noms des fruits en mettant  au singulier les noms qui  sont au pluriel et le contraire au pluriel les noms qui sont au singulier.   </a:t>
            </a:r>
          </a:p>
          <a:p>
            <a:pPr defTabSz="574675"/>
            <a:r>
              <a:rPr lang="fr-FR" sz="2400" b="1" dirty="0" smtClean="0"/>
              <a:t> exemple: les citron</a:t>
            </a:r>
            <a:r>
              <a:rPr lang="fr-FR" sz="2400" b="1" dirty="0" smtClean="0">
                <a:solidFill>
                  <a:srgbClr val="FF0000"/>
                </a:solidFill>
              </a:rPr>
              <a:t>s</a:t>
            </a:r>
            <a:r>
              <a:rPr lang="fr-FR" sz="2400" b="1" dirty="0" smtClean="0"/>
              <a:t> </a:t>
            </a:r>
            <a:r>
              <a:rPr lang="en-US" sz="2400" b="1" dirty="0" smtClean="0"/>
              <a:t>→</a:t>
            </a:r>
            <a:r>
              <a:rPr lang="fr-FR" sz="2400" b="1" dirty="0" smtClean="0"/>
              <a:t> le citron               la cerise </a:t>
            </a:r>
            <a:r>
              <a:rPr lang="en-US" sz="2400" b="1" dirty="0" smtClean="0"/>
              <a:t>→ le</a:t>
            </a:r>
            <a:r>
              <a:rPr lang="en-US" sz="2400" b="1" dirty="0" smtClean="0">
                <a:solidFill>
                  <a:srgbClr val="FF0000"/>
                </a:solidFill>
              </a:rPr>
              <a:t>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cerise</a:t>
            </a:r>
            <a:r>
              <a:rPr lang="en-US" sz="2400" b="1" dirty="0" err="1" smtClean="0">
                <a:solidFill>
                  <a:srgbClr val="FF0000"/>
                </a:solidFill>
              </a:rPr>
              <a:t>s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" descr="C:\Users\user\Desktop\fruits et legumes\images (2)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V="1">
            <a:off x="2743200" y="4724400"/>
            <a:ext cx="2133600" cy="1524000"/>
          </a:xfrm>
          <a:prstGeom prst="rect">
            <a:avLst/>
          </a:prstGeom>
          <a:noFill/>
        </p:spPr>
      </p:pic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0"/>
            <a:ext cx="91440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3200" b="1" dirty="0" smtClean="0"/>
              <a:t> </a:t>
            </a:r>
            <a:r>
              <a:rPr lang="fr-FR" sz="3200" b="1" dirty="0" smtClean="0">
                <a:solidFill>
                  <a:schemeClr val="accent6"/>
                </a:solidFill>
              </a:rPr>
              <a:t>FRUITS ou LEGUMES</a:t>
            </a:r>
            <a:endParaRPr lang="en-US" sz="3200" dirty="0" smtClean="0">
              <a:solidFill>
                <a:schemeClr val="accent6"/>
              </a:solidFill>
            </a:endParaRPr>
          </a:p>
          <a:p>
            <a:pPr algn="ctr"/>
            <a:r>
              <a:rPr lang="fr-FR" sz="3200" b="1" dirty="0" smtClean="0"/>
              <a:t> Copiez les noms des fruits</a:t>
            </a:r>
          </a:p>
          <a:p>
            <a:pPr algn="ctr"/>
            <a:r>
              <a:rPr lang="fr-FR" sz="3200" b="1" dirty="0" smtClean="0"/>
              <a:t>  en les classant en deux colonnes</a:t>
            </a:r>
            <a:r>
              <a:rPr lang="fr-FR" sz="2800" b="1" dirty="0" smtClean="0"/>
              <a:t> :</a:t>
            </a:r>
            <a:endParaRPr lang="fr-FR" sz="3200" b="1" dirty="0" smtClean="0"/>
          </a:p>
          <a:p>
            <a:r>
              <a:rPr lang="fr-FR" sz="2800" b="1" dirty="0" smtClean="0"/>
              <a:t>     Colonne A  </a:t>
            </a:r>
            <a:r>
              <a:rPr lang="en-US" sz="2800" b="1" dirty="0" smtClean="0"/>
              <a:t>→ les fruits             </a:t>
            </a:r>
            <a:r>
              <a:rPr lang="en-US" sz="2800" b="1" dirty="0" err="1" smtClean="0"/>
              <a:t>Colonne</a:t>
            </a:r>
            <a:r>
              <a:rPr lang="en-US" sz="2800" b="1" dirty="0" smtClean="0"/>
              <a:t> B → </a:t>
            </a:r>
            <a:r>
              <a:rPr lang="fr-FR" sz="2800" b="1" dirty="0" smtClean="0"/>
              <a:t>les </a:t>
            </a:r>
            <a:r>
              <a:rPr lang="fr-FR" sz="2800" dirty="0" smtClean="0"/>
              <a:t>l</a:t>
            </a:r>
            <a:r>
              <a:rPr lang="fr-FR" sz="2800" b="1" dirty="0" smtClean="0"/>
              <a:t>égumes</a:t>
            </a:r>
            <a:br>
              <a:rPr lang="fr-FR" sz="2800" b="1" dirty="0" smtClean="0"/>
            </a:br>
            <a:r>
              <a:rPr lang="fr-FR" sz="2800" b="1" dirty="0" smtClean="0"/>
              <a:t>     Répondez à la question: </a:t>
            </a:r>
          </a:p>
          <a:p>
            <a:r>
              <a:rPr lang="fr-FR" sz="2800" b="1" dirty="0" smtClean="0"/>
              <a:t>     Quel est le fruit que tu n’aime pas manger ?</a:t>
            </a:r>
            <a:endParaRPr lang="fr-FR" sz="2800" dirty="0" smtClean="0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4419600"/>
            <a:ext cx="8610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l’orange         les figues(f)           l’avocat(m)  </a:t>
            </a:r>
            <a:r>
              <a:rPr kumimoji="0" lang="fr-FR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les cerises(f) 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Rectangle 6"/>
          <p:cNvSpPr>
            <a:spLocks noChangeArrowheads="1"/>
          </p:cNvSpPr>
          <p:nvPr/>
        </p:nvSpPr>
        <p:spPr bwMode="auto">
          <a:xfrm>
            <a:off x="304800" y="6096000"/>
            <a:ext cx="8610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les poireaux(m)        </a:t>
            </a:r>
            <a:r>
              <a:rPr kumimoji="0" lang="fr-FR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l’oignon(m)    les courgettes(f)   les  poires(f)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Picture 2" descr="C:\Users\user\Desktop\fruits et legumes\images (14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4953000"/>
            <a:ext cx="2051447" cy="1295400"/>
          </a:xfrm>
          <a:prstGeom prst="rect">
            <a:avLst/>
          </a:prstGeom>
          <a:noFill/>
        </p:spPr>
      </p:pic>
      <p:pic>
        <p:nvPicPr>
          <p:cNvPr id="15362" name="Picture 2" descr="C:\Users\user\Desktop\download (1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1000" y="2895600"/>
            <a:ext cx="1905000" cy="1600200"/>
          </a:xfrm>
          <a:prstGeom prst="rect">
            <a:avLst/>
          </a:prstGeom>
          <a:noFill/>
        </p:spPr>
      </p:pic>
      <p:pic>
        <p:nvPicPr>
          <p:cNvPr id="17" name="Picture 2" descr="Séchées, Coupé, Régime Alimentaire, Fig, Alimentair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09800" y="3048000"/>
            <a:ext cx="1825625" cy="1371600"/>
          </a:xfrm>
          <a:prstGeom prst="rect">
            <a:avLst/>
          </a:prstGeom>
          <a:noFill/>
        </p:spPr>
      </p:pic>
      <p:pic>
        <p:nvPicPr>
          <p:cNvPr id="13" name="Picture 12" descr="C:\Users\user\Desktop\download (2).jpg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705600" y="2819400"/>
            <a:ext cx="1990725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0" name="Picture 2" descr="C:\Users\user\Desktop\la-poire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00800" y="4800600"/>
            <a:ext cx="2374900" cy="1409700"/>
          </a:xfrm>
          <a:prstGeom prst="rect">
            <a:avLst/>
          </a:prstGeom>
          <a:noFill/>
        </p:spPr>
      </p:pic>
      <p:pic>
        <p:nvPicPr>
          <p:cNvPr id="1026" name="Picture 2" descr="C:\Users\user\Desktop\download (10)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85800" y="5105400"/>
            <a:ext cx="1581150" cy="1171575"/>
          </a:xfrm>
          <a:prstGeom prst="rect">
            <a:avLst/>
          </a:prstGeom>
          <a:noFill/>
        </p:spPr>
      </p:pic>
      <p:pic>
        <p:nvPicPr>
          <p:cNvPr id="18" name="Picture 3" descr="C:\Users\user\Desktop\download (12)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343400" y="2895600"/>
            <a:ext cx="1495425" cy="1295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fruits et legumes\images (14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133600"/>
            <a:ext cx="2432447" cy="1905000"/>
          </a:xfrm>
          <a:prstGeom prst="rect">
            <a:avLst/>
          </a:prstGeom>
          <a:noFill/>
        </p:spPr>
      </p:pic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152400"/>
            <a:ext cx="91440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2400" b="1" dirty="0" smtClean="0">
                <a:solidFill>
                  <a:schemeClr val="accent6"/>
                </a:solidFill>
              </a:rPr>
              <a:t>FRUITS ou LEGUMES</a:t>
            </a:r>
            <a:endParaRPr lang="en-US" sz="2400" dirty="0" smtClean="0">
              <a:solidFill>
                <a:schemeClr val="accent6"/>
              </a:solidFill>
            </a:endParaRPr>
          </a:p>
          <a:p>
            <a:r>
              <a:rPr lang="fr-FR" sz="2400" b="1" dirty="0" smtClean="0"/>
              <a:t> Copiez les noms des fruits en les classant en deux  colonnes : </a:t>
            </a:r>
          </a:p>
          <a:p>
            <a:r>
              <a:rPr lang="fr-FR" sz="2400" b="1" dirty="0" smtClean="0"/>
              <a:t> Colonne A  </a:t>
            </a:r>
            <a:r>
              <a:rPr lang="en-US" sz="2400" b="1" dirty="0" smtClean="0"/>
              <a:t>→ les fruits       </a:t>
            </a:r>
            <a:r>
              <a:rPr lang="en-US" sz="2400" b="1" dirty="0" err="1" smtClean="0"/>
              <a:t>Colonne</a:t>
            </a:r>
            <a:r>
              <a:rPr lang="en-US" sz="2400" b="1" dirty="0" smtClean="0"/>
              <a:t> B → les </a:t>
            </a:r>
            <a:r>
              <a:rPr lang="en-US" sz="2400" dirty="0" err="1" smtClean="0"/>
              <a:t>l</a:t>
            </a:r>
            <a:r>
              <a:rPr lang="en-US" sz="2400" b="1" dirty="0" err="1" smtClean="0"/>
              <a:t>égumes</a:t>
            </a:r>
            <a:endParaRPr lang="en-US" sz="2400" b="1" dirty="0" smtClean="0"/>
          </a:p>
          <a:p>
            <a:r>
              <a:rPr lang="en-US" sz="2400" b="1" dirty="0" err="1" smtClean="0"/>
              <a:t>Répondez</a:t>
            </a:r>
            <a:r>
              <a:rPr lang="en-US" sz="2400" b="1" dirty="0" smtClean="0"/>
              <a:t>  à la question: De </a:t>
            </a:r>
            <a:r>
              <a:rPr lang="en-US" sz="2400" b="1" dirty="0" err="1" smtClean="0"/>
              <a:t>quelles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couleus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sont</a:t>
            </a:r>
            <a:r>
              <a:rPr lang="en-US" sz="2400" b="1" dirty="0" smtClean="0"/>
              <a:t> les </a:t>
            </a:r>
            <a:r>
              <a:rPr lang="en-US" sz="2400" b="1" dirty="0" err="1" smtClean="0"/>
              <a:t>poivrons</a:t>
            </a:r>
            <a:r>
              <a:rPr lang="en-US" sz="2400" b="1" dirty="0" smtClean="0"/>
              <a:t>?</a:t>
            </a:r>
          </a:p>
          <a:p>
            <a:pPr algn="ctr"/>
            <a:endParaRPr lang="en-US" sz="3200" dirty="0" smtClean="0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228600" y="3962400"/>
            <a:ext cx="8610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Les </a:t>
            </a:r>
            <a:r>
              <a:rPr lang="fr-FR" sz="2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courgettes (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f)      </a:t>
            </a:r>
            <a:r>
              <a:rPr lang="fr-FR" sz="2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les cerises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(f)           </a:t>
            </a:r>
            <a:r>
              <a:rPr lang="fr-FR" sz="2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la poire             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le kiwi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Rectangle 6"/>
          <p:cNvSpPr>
            <a:spLocks noChangeArrowheads="1"/>
          </p:cNvSpPr>
          <p:nvPr/>
        </p:nvSpPr>
        <p:spPr bwMode="auto">
          <a:xfrm>
            <a:off x="228600" y="6096000"/>
            <a:ext cx="8610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Les  </a:t>
            </a:r>
            <a:r>
              <a:rPr lang="fr-FR" sz="2400" b="1" dirty="0" smtClean="0"/>
              <a:t>épinard</a:t>
            </a:r>
            <a:r>
              <a:rPr lang="en-US" sz="2400" b="1" dirty="0" smtClean="0"/>
              <a:t>s(m)</a:t>
            </a:r>
            <a:r>
              <a:rPr kumimoji="0" lang="fr-FR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les poivrons (m)      l’avocat (m)       le brocoli(m</a:t>
            </a:r>
            <a:r>
              <a:rPr kumimoji="0" lang="fr-FR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)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8" name="Picture 3" descr="C:\Users\user\Desktop\fruits et legumes\images (17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05600" y="4495800"/>
            <a:ext cx="2057401" cy="1676401"/>
          </a:xfrm>
          <a:prstGeom prst="rect">
            <a:avLst/>
          </a:prstGeom>
          <a:noFill/>
        </p:spPr>
      </p:pic>
      <p:pic>
        <p:nvPicPr>
          <p:cNvPr id="15" name="Picture 14" descr="C:\Users\user\Desktop\download (7)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8000" y="2362200"/>
            <a:ext cx="228600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" descr="C:\Users\user\Desktop\la-poir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24400" y="2514600"/>
            <a:ext cx="2387600" cy="1371600"/>
          </a:xfrm>
          <a:prstGeom prst="rect">
            <a:avLst/>
          </a:prstGeom>
          <a:noFill/>
        </p:spPr>
      </p:pic>
      <p:pic>
        <p:nvPicPr>
          <p:cNvPr id="15363" name="Picture 3" descr="C:\Users\user\Desktop\istockphoto-182418844-2048x204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1000" y="4495800"/>
            <a:ext cx="2438400" cy="1524000"/>
          </a:xfrm>
          <a:prstGeom prst="rect">
            <a:avLst/>
          </a:prstGeom>
          <a:noFill/>
        </p:spPr>
      </p:pic>
      <p:pic>
        <p:nvPicPr>
          <p:cNvPr id="19" name="Picture 18" descr="C:\Users\user\Desktop\download (2).jpg"/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819400" y="2286001"/>
            <a:ext cx="214312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 descr="C:\Users\user\Desktop\download (12)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953000" y="4800600"/>
            <a:ext cx="1495425" cy="1123950"/>
          </a:xfrm>
          <a:prstGeom prst="rect">
            <a:avLst/>
          </a:prstGeom>
          <a:noFill/>
        </p:spPr>
      </p:pic>
      <p:pic>
        <p:nvPicPr>
          <p:cNvPr id="15364" name="Picture 4" descr="C:\Users\user\Desktop\download (22)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514600" y="4648200"/>
            <a:ext cx="2143125" cy="1524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0" y="152400"/>
            <a:ext cx="63245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28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FRUITS  et PREFERENCES</a:t>
            </a:r>
            <a:endParaRPr lang="fr-FR" sz="28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5" descr="C:\Users\user\Desktop\fruits et legumes\images (3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19400" y="2057400"/>
            <a:ext cx="1914525" cy="1600200"/>
          </a:xfrm>
          <a:prstGeom prst="rect">
            <a:avLst/>
          </a:prstGeom>
          <a:noFill/>
        </p:spPr>
      </p:pic>
      <p:pic>
        <p:nvPicPr>
          <p:cNvPr id="2051" name="Picture 3" descr="C:\Users\user\Desktop\fruits et legumes\images (5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4191000"/>
            <a:ext cx="2038350" cy="1524000"/>
          </a:xfrm>
          <a:prstGeom prst="rect">
            <a:avLst/>
          </a:prstGeom>
          <a:noFill/>
        </p:spPr>
      </p:pic>
      <p:pic>
        <p:nvPicPr>
          <p:cNvPr id="2052" name="Picture 4" descr="C:\Users\user\Desktop\images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90800" y="4267200"/>
            <a:ext cx="1838325" cy="1676400"/>
          </a:xfrm>
          <a:prstGeom prst="rect">
            <a:avLst/>
          </a:prstGeom>
          <a:noFill/>
        </p:spPr>
      </p:pic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228600" y="3657600"/>
            <a:ext cx="8610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</a:t>
            </a:r>
            <a:r>
              <a:rPr lang="fr-FR" sz="2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les figues(f)               la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pomme          les</a:t>
            </a:r>
            <a:r>
              <a:rPr kumimoji="0" lang="fr-FR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abricots(m)        l’orange(f)  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304800" y="5867400"/>
            <a:ext cx="8610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</a:t>
            </a:r>
            <a:r>
              <a:rPr lang="fr-FR" sz="2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l’avocat                    la fraise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le</a:t>
            </a:r>
            <a:r>
              <a:rPr kumimoji="0" lang="fr-FR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raisin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les poires(f)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1" name="Picture 2" descr="Séchées, Coupé, Régime Alimentaire, Fig, Alimentaire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1447800"/>
            <a:ext cx="1824644" cy="2286000"/>
          </a:xfrm>
          <a:prstGeom prst="rect">
            <a:avLst/>
          </a:prstGeom>
          <a:noFill/>
        </p:spPr>
      </p:pic>
      <p:pic>
        <p:nvPicPr>
          <p:cNvPr id="22" name="Picture 2" descr="C:\Users\user\Desktop\la-poir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58000" y="4267200"/>
            <a:ext cx="1981200" cy="1524000"/>
          </a:xfrm>
          <a:prstGeom prst="rect">
            <a:avLst/>
          </a:prstGeom>
          <a:noFill/>
        </p:spPr>
      </p:pic>
      <p:pic>
        <p:nvPicPr>
          <p:cNvPr id="18" name="Picture 3" descr="C:\Users\user\Desktop\download (12)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9600" y="4343400"/>
            <a:ext cx="1495425" cy="1123950"/>
          </a:xfrm>
          <a:prstGeom prst="rect">
            <a:avLst/>
          </a:prstGeom>
          <a:noFill/>
        </p:spPr>
      </p:pic>
      <p:pic>
        <p:nvPicPr>
          <p:cNvPr id="19457" name="Picture 1" descr="C:\Users\user\Desktop\frut-portokall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81800" y="1905000"/>
            <a:ext cx="1933575" cy="1676400"/>
          </a:xfrm>
          <a:prstGeom prst="rect">
            <a:avLst/>
          </a:prstGeom>
          <a:noFill/>
        </p:spPr>
      </p:pic>
      <p:pic>
        <p:nvPicPr>
          <p:cNvPr id="1027" name="Picture 3" descr="C:\Users\user\Desktop\download (25)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648200" y="2133600"/>
            <a:ext cx="2247900" cy="1171575"/>
          </a:xfrm>
          <a:prstGeom prst="rect">
            <a:avLst/>
          </a:prstGeom>
          <a:noFill/>
        </p:spPr>
      </p:pic>
      <p:sp>
        <p:nvSpPr>
          <p:cNvPr id="16" name="Rectangle 15"/>
          <p:cNvSpPr/>
          <p:nvPr/>
        </p:nvSpPr>
        <p:spPr>
          <a:xfrm>
            <a:off x="228600" y="685800"/>
            <a:ext cx="8610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b="1" dirty="0" smtClean="0"/>
              <a:t>     Quel  est le fruit que tu  préfères le plus ?  </a:t>
            </a:r>
          </a:p>
          <a:p>
            <a:r>
              <a:rPr lang="fr-FR" sz="2800" b="1" dirty="0" smtClean="0"/>
              <a:t>                     …    …    …    …    ...  …     que tu aimes ?</a:t>
            </a:r>
          </a:p>
          <a:p>
            <a:r>
              <a:rPr lang="fr-FR" sz="2800" b="1" dirty="0" smtClean="0"/>
              <a:t>                  …   ….   …    …    ...  …     que tu n‘aime pas ?</a:t>
            </a:r>
            <a:r>
              <a:rPr lang="en-US" sz="2800" dirty="0" smtClean="0"/>
              <a:t>                                  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0" y="228600"/>
            <a:ext cx="63245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32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FRUITS  et PREFERENCES</a:t>
            </a:r>
            <a:endParaRPr lang="fr-FR" sz="32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5" descr="C:\Users\user\Desktop\fruits et legumes\images (3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3599" y="4484648"/>
            <a:ext cx="1914525" cy="1447800"/>
          </a:xfrm>
          <a:prstGeom prst="rect">
            <a:avLst/>
          </a:prstGeom>
          <a:noFill/>
        </p:spPr>
      </p:pic>
      <p:pic>
        <p:nvPicPr>
          <p:cNvPr id="2051" name="Picture 3" descr="C:\Users\user\Desktop\fruits et legumes\images (5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90800" y="2514600"/>
            <a:ext cx="2038350" cy="1447800"/>
          </a:xfrm>
          <a:prstGeom prst="rect">
            <a:avLst/>
          </a:prstGeom>
          <a:noFill/>
        </p:spPr>
      </p:pic>
      <p:pic>
        <p:nvPicPr>
          <p:cNvPr id="2052" name="Picture 4" descr="C:\Users\user\Desktop\images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95600" y="4191000"/>
            <a:ext cx="1838325" cy="1981200"/>
          </a:xfrm>
          <a:prstGeom prst="rect">
            <a:avLst/>
          </a:prstGeom>
          <a:noFill/>
        </p:spPr>
      </p:pic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304800" y="3593068"/>
            <a:ext cx="86106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24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2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les </a:t>
            </a:r>
            <a:r>
              <a:rPr lang="fr-FR" sz="24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poires(f</a:t>
            </a:r>
            <a:r>
              <a:rPr lang="fr-FR" sz="2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)                  le </a:t>
            </a:r>
            <a:r>
              <a:rPr lang="fr-FR" sz="24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raisin                  l’avocat             l’orange</a:t>
            </a:r>
            <a:endParaRPr lang="fr-FR" sz="2400" b="1" dirty="0"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380999" y="6011218"/>
            <a:ext cx="8610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4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les abricots(m)            la fraise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</a:t>
            </a:r>
            <a:r>
              <a:rPr lang="fr-FR" sz="2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la pomme             les </a:t>
            </a:r>
            <a:r>
              <a:rPr lang="fr-FR" sz="24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figues(f</a:t>
            </a:r>
            <a:r>
              <a:rPr lang="fr-FR" sz="2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)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1" name="Picture 2" descr="Séchées, Coupé, Régime Alimentaire, Fig, Alimentaire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123" y="4457700"/>
            <a:ext cx="2489201" cy="1447800"/>
          </a:xfrm>
          <a:prstGeom prst="rect">
            <a:avLst/>
          </a:prstGeom>
          <a:noFill/>
        </p:spPr>
      </p:pic>
      <p:pic>
        <p:nvPicPr>
          <p:cNvPr id="22" name="Picture 2" descr="C:\Users\user\Desktop\la-poire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69875" y="2214265"/>
            <a:ext cx="1981200" cy="1828800"/>
          </a:xfrm>
          <a:prstGeom prst="rect">
            <a:avLst/>
          </a:prstGeom>
          <a:noFill/>
        </p:spPr>
      </p:pic>
      <p:pic>
        <p:nvPicPr>
          <p:cNvPr id="16" name="Picture 3" descr="C:\Users\user\Desktop\download (12)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29200" y="2743200"/>
            <a:ext cx="1495425" cy="1123950"/>
          </a:xfrm>
          <a:prstGeom prst="rect">
            <a:avLst/>
          </a:prstGeom>
          <a:noFill/>
        </p:spPr>
      </p:pic>
      <p:pic>
        <p:nvPicPr>
          <p:cNvPr id="2050" name="Picture 2" descr="C:\Users\user\Desktop\download (25)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28600" y="4572000"/>
            <a:ext cx="2247900" cy="1171575"/>
          </a:xfrm>
          <a:prstGeom prst="rect">
            <a:avLst/>
          </a:prstGeom>
          <a:noFill/>
        </p:spPr>
      </p:pic>
      <p:pic>
        <p:nvPicPr>
          <p:cNvPr id="1026" name="Picture 2" descr="C:\Users\user\Desktop\frut-portokall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391400" y="2514600"/>
            <a:ext cx="1066800" cy="1447800"/>
          </a:xfrm>
          <a:prstGeom prst="rect">
            <a:avLst/>
          </a:prstGeom>
          <a:noFill/>
        </p:spPr>
      </p:pic>
      <p:sp>
        <p:nvSpPr>
          <p:cNvPr id="23" name="Rectangle 22"/>
          <p:cNvSpPr/>
          <p:nvPr/>
        </p:nvSpPr>
        <p:spPr>
          <a:xfrm>
            <a:off x="228600" y="685800"/>
            <a:ext cx="7924800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FR" b="1" dirty="0" smtClean="0"/>
          </a:p>
          <a:p>
            <a:pPr algn="ctr"/>
            <a:r>
              <a:rPr lang="fr-FR" sz="2800" b="1" dirty="0" smtClean="0"/>
              <a:t>Quel  est le fruit que tu  préfères le plus ? </a:t>
            </a:r>
          </a:p>
          <a:p>
            <a:r>
              <a:rPr lang="fr-FR" sz="2800" b="1" dirty="0" smtClean="0"/>
              <a:t>            …    </a:t>
            </a:r>
            <a:r>
              <a:rPr lang="fr-FR" sz="2800" b="1" dirty="0"/>
              <a:t>…    </a:t>
            </a:r>
            <a:r>
              <a:rPr lang="fr-FR" sz="2800" b="1" dirty="0" smtClean="0"/>
              <a:t>...  …    …    ...  …   que tu aimes ?</a:t>
            </a:r>
          </a:p>
          <a:p>
            <a:r>
              <a:rPr lang="fr-FR" sz="2800" b="1" dirty="0" smtClean="0"/>
              <a:t>       …    </a:t>
            </a:r>
            <a:r>
              <a:rPr lang="fr-FR" sz="2800" b="1" dirty="0"/>
              <a:t>…    ...   </a:t>
            </a:r>
            <a:r>
              <a:rPr lang="fr-FR" sz="2800" b="1" dirty="0" smtClean="0"/>
              <a:t>…    …    ...  …   que tu n‘aime pas ?</a:t>
            </a:r>
            <a:r>
              <a:rPr lang="en-US" sz="2800" dirty="0" smtClean="0"/>
              <a:t>                                  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990600" y="0"/>
            <a:ext cx="7467600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28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FRUITS  et PREFERENCES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fr-FR" sz="3600" b="1" dirty="0" smtClean="0">
              <a:solidFill>
                <a:schemeClr val="accent6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fr-FR" sz="3600" b="1" dirty="0" smtClean="0">
              <a:solidFill>
                <a:schemeClr val="accent6"/>
              </a:solidFill>
              <a:latin typeface="Calibri" pitchFamily="34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fr-FR" sz="3600" dirty="0" smtClean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4267200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24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       </a:t>
            </a:r>
            <a:r>
              <a:rPr lang="fr-FR" sz="2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la  grenade                les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poires(f)</a:t>
            </a:r>
            <a:r>
              <a:rPr lang="fr-FR" sz="2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le  raisin        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les figues(f)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Rectangle 6"/>
          <p:cNvSpPr>
            <a:spLocks noChangeArrowheads="1"/>
          </p:cNvSpPr>
          <p:nvPr/>
        </p:nvSpPr>
        <p:spPr bwMode="auto">
          <a:xfrm>
            <a:off x="228600" y="6096000"/>
            <a:ext cx="8610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</a:t>
            </a:r>
            <a:r>
              <a:rPr lang="fr-FR" sz="2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la fraise                  l’avocat                   les cerises (f)   les abricots(m)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1266" name="Picture 2" descr="C:\Users\user\Desktop\images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4953000"/>
            <a:ext cx="1447800" cy="1143000"/>
          </a:xfrm>
          <a:prstGeom prst="rect">
            <a:avLst/>
          </a:prstGeom>
          <a:noFill/>
        </p:spPr>
      </p:pic>
      <p:pic>
        <p:nvPicPr>
          <p:cNvPr id="21" name="Picture 2" descr="Séchées, Coupé, Régime Alimentaire, Fig, Alimentair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0" y="2133600"/>
            <a:ext cx="1981200" cy="1981200"/>
          </a:xfrm>
          <a:prstGeom prst="rect">
            <a:avLst/>
          </a:prstGeom>
          <a:noFill/>
        </p:spPr>
      </p:pic>
      <p:pic>
        <p:nvPicPr>
          <p:cNvPr id="23" name="Picture 2" descr="C:\Users\user\Desktop\la-poir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4600" y="2743200"/>
            <a:ext cx="2387600" cy="1600200"/>
          </a:xfrm>
          <a:prstGeom prst="rect">
            <a:avLst/>
          </a:prstGeom>
          <a:noFill/>
        </p:spPr>
      </p:pic>
      <p:pic>
        <p:nvPicPr>
          <p:cNvPr id="9218" name="Picture 2" descr="C:\Users\user\Desktop\download (12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438400" y="5029200"/>
            <a:ext cx="1495425" cy="1123950"/>
          </a:xfrm>
          <a:prstGeom prst="rect">
            <a:avLst/>
          </a:prstGeom>
          <a:noFill/>
        </p:spPr>
      </p:pic>
      <p:pic>
        <p:nvPicPr>
          <p:cNvPr id="9219" name="Picture 3" descr="C:\Users\user\Desktop\download (15)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52400" y="2895600"/>
            <a:ext cx="2466975" cy="1447800"/>
          </a:xfrm>
          <a:prstGeom prst="rect">
            <a:avLst/>
          </a:prstGeom>
          <a:noFill/>
        </p:spPr>
      </p:pic>
      <p:pic>
        <p:nvPicPr>
          <p:cNvPr id="22" name="Picture 2" descr="C:\Users\user\Desktop\download (2)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572000" y="5105400"/>
            <a:ext cx="1752600" cy="1143000"/>
          </a:xfrm>
          <a:prstGeom prst="rect">
            <a:avLst/>
          </a:prstGeom>
          <a:noFill/>
        </p:spPr>
      </p:pic>
      <p:pic>
        <p:nvPicPr>
          <p:cNvPr id="24" name="Picture 2" descr="C:\Users\user\Desktop\download (25)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553200" y="4953000"/>
            <a:ext cx="2247900" cy="1171575"/>
          </a:xfrm>
          <a:prstGeom prst="rect">
            <a:avLst/>
          </a:prstGeom>
          <a:noFill/>
        </p:spPr>
      </p:pic>
      <p:pic>
        <p:nvPicPr>
          <p:cNvPr id="18" name="Picture 3" descr="C:\Users\user\Desktop\fruits et legumes\images (5)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648200" y="2895600"/>
            <a:ext cx="1885950" cy="1447800"/>
          </a:xfrm>
          <a:prstGeom prst="rect">
            <a:avLst/>
          </a:prstGeom>
          <a:noFill/>
        </p:spPr>
      </p:pic>
      <p:sp>
        <p:nvSpPr>
          <p:cNvPr id="16" name="Rectangle 15"/>
          <p:cNvSpPr/>
          <p:nvPr/>
        </p:nvSpPr>
        <p:spPr>
          <a:xfrm>
            <a:off x="0" y="533400"/>
            <a:ext cx="8915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 dirty="0" smtClean="0"/>
              <a:t>  Copiez les noms en les classant en deux colonnes</a:t>
            </a:r>
            <a:endParaRPr lang="en-US" sz="2400" dirty="0" smtClean="0"/>
          </a:p>
          <a:p>
            <a:pPr algn="ctr"/>
            <a:r>
              <a:rPr lang="fr-FR" sz="2400" b="1" dirty="0" smtClean="0"/>
              <a:t>  Colonne A  </a:t>
            </a:r>
            <a:r>
              <a:rPr lang="en-US" sz="2400" b="1" dirty="0" smtClean="0"/>
              <a:t>→ les fruits   </a:t>
            </a:r>
            <a:r>
              <a:rPr lang="en-US" sz="2400" b="1" dirty="0" err="1" smtClean="0"/>
              <a:t>Colonne</a:t>
            </a:r>
            <a:r>
              <a:rPr lang="en-US" sz="2400" b="1" dirty="0" smtClean="0"/>
              <a:t> B → les </a:t>
            </a:r>
            <a:r>
              <a:rPr lang="en-US" sz="2400" dirty="0" err="1" smtClean="0"/>
              <a:t>l</a:t>
            </a:r>
            <a:r>
              <a:rPr lang="en-US" sz="2400" b="1" dirty="0" err="1" smtClean="0"/>
              <a:t>égumes</a:t>
            </a:r>
            <a:endParaRPr lang="en-US" sz="2400" b="1" dirty="0" smtClean="0"/>
          </a:p>
          <a:p>
            <a:pPr algn="ctr"/>
            <a:r>
              <a:rPr lang="en-US" sz="2400" b="1" dirty="0" err="1" smtClean="0"/>
              <a:t>Recopiez</a:t>
            </a:r>
            <a:r>
              <a:rPr lang="en-US" sz="2400" b="1" dirty="0" smtClean="0"/>
              <a:t> les </a:t>
            </a:r>
            <a:r>
              <a:rPr lang="en-US" sz="2400" b="1" dirty="0" err="1" smtClean="0"/>
              <a:t>noms</a:t>
            </a:r>
            <a:r>
              <a:rPr lang="en-US" sz="2400" b="1" dirty="0" smtClean="0"/>
              <a:t> en les </a:t>
            </a:r>
            <a:r>
              <a:rPr lang="en-US" sz="2400" b="1" dirty="0" err="1" smtClean="0"/>
              <a:t>classant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sur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deux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autres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colonnes</a:t>
            </a:r>
            <a:r>
              <a:rPr lang="en-US" sz="2400" b="1" dirty="0" smtClean="0"/>
              <a:t> </a:t>
            </a:r>
          </a:p>
          <a:p>
            <a:pPr algn="ctr"/>
            <a:r>
              <a:rPr lang="en-US" sz="2400" b="1" dirty="0" smtClean="0"/>
              <a:t> </a:t>
            </a:r>
            <a:r>
              <a:rPr lang="en-US" sz="2400" b="1" dirty="0" err="1" smtClean="0"/>
              <a:t>Colonne</a:t>
            </a:r>
            <a:r>
              <a:rPr lang="en-US" sz="2400" b="1" dirty="0" smtClean="0"/>
              <a:t> A → </a:t>
            </a:r>
            <a:r>
              <a:rPr lang="en-US" sz="2400" b="1" dirty="0" err="1" smtClean="0"/>
              <a:t>noms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masculins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Colonne</a:t>
            </a:r>
            <a:r>
              <a:rPr lang="en-US" sz="2400" b="1" dirty="0" smtClean="0"/>
              <a:t> B → </a:t>
            </a:r>
            <a:r>
              <a:rPr lang="en-US" sz="2400" b="1" dirty="0" err="1" smtClean="0"/>
              <a:t>noms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féminins</a:t>
            </a:r>
            <a:r>
              <a:rPr lang="en-US" b="1" dirty="0" smtClean="0"/>
              <a:t>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fruits et legumes\images (14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362200"/>
            <a:ext cx="2432447" cy="1905000"/>
          </a:xfrm>
          <a:prstGeom prst="rect">
            <a:avLst/>
          </a:prstGeom>
          <a:noFill/>
        </p:spPr>
      </p:pic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152400"/>
            <a:ext cx="9144000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3200" b="1" dirty="0" smtClean="0">
                <a:solidFill>
                  <a:srgbClr val="FF0000"/>
                </a:solidFill>
              </a:rPr>
              <a:t>FRUITS ou LEGUMES</a:t>
            </a:r>
            <a:endParaRPr lang="en-US" sz="3200" dirty="0" smtClean="0">
              <a:solidFill>
                <a:srgbClr val="FF0000"/>
              </a:solidFill>
            </a:endParaRPr>
          </a:p>
          <a:p>
            <a:pPr algn="ctr"/>
            <a:r>
              <a:rPr lang="fr-FR" sz="3200" b="1" dirty="0" smtClean="0"/>
              <a:t> </a:t>
            </a:r>
            <a:r>
              <a:rPr lang="fr-FR" sz="2400" b="1" dirty="0" smtClean="0"/>
              <a:t>Copiez les noms en les classant en deux colonnes</a:t>
            </a:r>
            <a:endParaRPr lang="en-US" sz="2400" dirty="0" smtClean="0"/>
          </a:p>
          <a:p>
            <a:pPr algn="ctr"/>
            <a:r>
              <a:rPr lang="fr-FR" sz="2400" b="1" dirty="0" smtClean="0"/>
              <a:t>  Colonne A  </a:t>
            </a:r>
            <a:r>
              <a:rPr lang="en-US" sz="2400" b="1" dirty="0" smtClean="0"/>
              <a:t>→ les fruits   </a:t>
            </a:r>
            <a:r>
              <a:rPr lang="en-US" sz="2400" b="1" dirty="0" err="1" smtClean="0"/>
              <a:t>Colonne</a:t>
            </a:r>
            <a:r>
              <a:rPr lang="en-US" sz="2400" b="1" dirty="0" smtClean="0"/>
              <a:t> B → les </a:t>
            </a:r>
            <a:r>
              <a:rPr lang="en-US" sz="2400" dirty="0" err="1" smtClean="0"/>
              <a:t>l</a:t>
            </a:r>
            <a:r>
              <a:rPr lang="en-US" sz="2400" b="1" dirty="0" err="1" smtClean="0"/>
              <a:t>égumes</a:t>
            </a:r>
            <a:endParaRPr lang="en-US" sz="2400" b="1" dirty="0" smtClean="0"/>
          </a:p>
          <a:p>
            <a:pPr algn="ctr"/>
            <a:r>
              <a:rPr lang="en-US" sz="2400" b="1" dirty="0" err="1" smtClean="0"/>
              <a:t>Recopiez</a:t>
            </a:r>
            <a:r>
              <a:rPr lang="en-US" sz="2400" b="1" dirty="0" smtClean="0"/>
              <a:t> les </a:t>
            </a:r>
            <a:r>
              <a:rPr lang="en-US" sz="2400" b="1" dirty="0" err="1" smtClean="0"/>
              <a:t>noms</a:t>
            </a:r>
            <a:r>
              <a:rPr lang="en-US" sz="2400" b="1" dirty="0" smtClean="0"/>
              <a:t> en les </a:t>
            </a:r>
            <a:r>
              <a:rPr lang="en-US" sz="2400" b="1" dirty="0" err="1" smtClean="0"/>
              <a:t>classant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sur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deux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autres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colonnes</a:t>
            </a:r>
            <a:r>
              <a:rPr lang="en-US" sz="2400" b="1" dirty="0" smtClean="0"/>
              <a:t> </a:t>
            </a:r>
          </a:p>
          <a:p>
            <a:pPr algn="ctr"/>
            <a:r>
              <a:rPr lang="en-US" sz="2400" b="1" dirty="0" smtClean="0"/>
              <a:t> </a:t>
            </a:r>
            <a:r>
              <a:rPr lang="en-US" sz="2400" b="1" dirty="0" err="1" smtClean="0"/>
              <a:t>Colonne</a:t>
            </a:r>
            <a:r>
              <a:rPr lang="en-US" sz="2400" b="1" dirty="0" smtClean="0"/>
              <a:t> A →les </a:t>
            </a:r>
            <a:r>
              <a:rPr lang="en-US" sz="2400" b="1" dirty="0" err="1" smtClean="0"/>
              <a:t>noms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masculins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Colonne</a:t>
            </a:r>
            <a:r>
              <a:rPr lang="en-US" sz="2400" b="1" dirty="0" smtClean="0"/>
              <a:t> B →les </a:t>
            </a:r>
            <a:r>
              <a:rPr lang="en-US" sz="2400" b="1" dirty="0" err="1" smtClean="0"/>
              <a:t>noms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féminins</a:t>
            </a:r>
            <a:r>
              <a:rPr lang="en-US" sz="2400" b="1" dirty="0" smtClean="0"/>
              <a:t>.</a:t>
            </a:r>
            <a:endParaRPr lang="en-US" sz="2400" dirty="0" smtClean="0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228600" y="4038600"/>
            <a:ext cx="8610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</a:t>
            </a:r>
            <a:r>
              <a:rPr lang="fr-FR" sz="2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l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es </a:t>
            </a:r>
            <a:r>
              <a:rPr lang="fr-FR" sz="2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courgettes (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f)      </a:t>
            </a:r>
            <a:r>
              <a:rPr lang="fr-FR" sz="2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les cerises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(f)       </a:t>
            </a:r>
            <a:r>
              <a:rPr lang="fr-FR" sz="2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les poires(f)            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le kiwi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Rectangle 6"/>
          <p:cNvSpPr>
            <a:spLocks noChangeArrowheads="1"/>
          </p:cNvSpPr>
          <p:nvPr/>
        </p:nvSpPr>
        <p:spPr bwMode="auto">
          <a:xfrm>
            <a:off x="228600" y="6019800"/>
            <a:ext cx="8610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les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poireaux</a:t>
            </a:r>
            <a:r>
              <a:rPr kumimoji="0" lang="fr-FR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les </a:t>
            </a:r>
            <a:r>
              <a:rPr lang="fr-FR" sz="2400" b="1" dirty="0" smtClean="0"/>
              <a:t>épinards</a:t>
            </a:r>
            <a:r>
              <a:rPr kumimoji="0" lang="fr-FR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(m)        l’avocat (m)        le brocoli(m)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8" name="Picture 3" descr="C:\Users\user\Desktop\fruits et legumes\images (17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0" y="4495800"/>
            <a:ext cx="2057401" cy="1676401"/>
          </a:xfrm>
          <a:prstGeom prst="rect">
            <a:avLst/>
          </a:prstGeom>
          <a:noFill/>
        </p:spPr>
      </p:pic>
      <p:pic>
        <p:nvPicPr>
          <p:cNvPr id="15" name="Picture 14" descr="C:\Users\user\Desktop\download (7)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8000" y="2514600"/>
            <a:ext cx="2286000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" descr="C:\Users\user\Desktop\la-poir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24400" y="2514600"/>
            <a:ext cx="2387600" cy="1371600"/>
          </a:xfrm>
          <a:prstGeom prst="rect">
            <a:avLst/>
          </a:prstGeom>
          <a:noFill/>
        </p:spPr>
      </p:pic>
      <p:pic>
        <p:nvPicPr>
          <p:cNvPr id="4098" name="Picture 2" descr="C:\Users\user\Desktop\download (10)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7200" y="4648200"/>
            <a:ext cx="1581150" cy="1171575"/>
          </a:xfrm>
          <a:prstGeom prst="rect">
            <a:avLst/>
          </a:prstGeom>
          <a:noFill/>
        </p:spPr>
      </p:pic>
      <p:pic>
        <p:nvPicPr>
          <p:cNvPr id="19" name="Picture 18" descr="C:\Users\user\Desktop\download (2).jpg"/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438400" y="2514600"/>
            <a:ext cx="2143125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C:\Users\user\Desktop\istockphoto-182418844-2048x2048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362200" y="4495800"/>
            <a:ext cx="2438400" cy="1524000"/>
          </a:xfrm>
          <a:prstGeom prst="rect">
            <a:avLst/>
          </a:prstGeom>
          <a:noFill/>
        </p:spPr>
      </p:pic>
      <p:pic>
        <p:nvPicPr>
          <p:cNvPr id="14" name="Picture 3" descr="C:\Users\user\Desktop\download (12)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105400" y="4419600"/>
            <a:ext cx="1495425" cy="1428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228600" y="4038600"/>
            <a:ext cx="8610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</a:t>
            </a:r>
            <a:r>
              <a:rPr lang="fr-FR" sz="20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la pomme                     les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poires(f)              les coings(m)             </a:t>
            </a:r>
            <a:r>
              <a:rPr lang="fr-FR" sz="20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la fraise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Rectangle 6"/>
          <p:cNvSpPr>
            <a:spLocks noChangeArrowheads="1"/>
          </p:cNvSpPr>
          <p:nvPr/>
        </p:nvSpPr>
        <p:spPr bwMode="auto">
          <a:xfrm>
            <a:off x="304800" y="6172200"/>
            <a:ext cx="8610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</a:t>
            </a:r>
            <a:r>
              <a:rPr lang="fr-FR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les  prunes(f)                       les cerises(f)                    le raisin                    les  pastèques</a:t>
            </a:r>
            <a:endParaRPr kumimoji="0" lang="fr-FR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1266" name="Picture 2" descr="C:\Users\user\Desktop\images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34200" y="2743200"/>
            <a:ext cx="1828800" cy="1219200"/>
          </a:xfrm>
          <a:prstGeom prst="rect">
            <a:avLst/>
          </a:prstGeom>
          <a:noFill/>
        </p:spPr>
      </p:pic>
      <p:sp>
        <p:nvSpPr>
          <p:cNvPr id="13" name="Rectangle 12"/>
          <p:cNvSpPr/>
          <p:nvPr/>
        </p:nvSpPr>
        <p:spPr>
          <a:xfrm>
            <a:off x="1600200" y="228600"/>
            <a:ext cx="61996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FRUITS </a:t>
            </a:r>
            <a:r>
              <a:rPr lang="en-US" sz="3200" b="1" dirty="0" smtClean="0">
                <a:solidFill>
                  <a:srgbClr val="FF0000"/>
                </a:solidFill>
              </a:rPr>
              <a:t>et PREFERENCES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990600"/>
            <a:ext cx="9144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 smtClean="0">
                <a:latin typeface="Arial" pitchFamily="34" charset="0"/>
                <a:cs typeface="Arial" pitchFamily="34" charset="0"/>
              </a:rPr>
              <a:t>Copiez en deux colonnes  les noms des fruits</a:t>
            </a:r>
          </a:p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    Colonne A: les noms des fruits féminins  colonne B : les noms masculins.                  </a:t>
            </a:r>
          </a:p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    Répondez aux questions:</a:t>
            </a:r>
          </a:p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    Quel est le fruit que vous aimez le plus? Que vous aimez ?   </a:t>
            </a:r>
          </a:p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    et Que vous n’aimez pas?</a:t>
            </a:r>
            <a:endParaRPr lang="en-US" dirty="0"/>
          </a:p>
        </p:txBody>
      </p:sp>
      <p:pic>
        <p:nvPicPr>
          <p:cNvPr id="16" name="Picture 5" descr="C:\Users\user\Desktop\fruits et legumes\images (3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2514600"/>
            <a:ext cx="1914525" cy="1600200"/>
          </a:xfrm>
          <a:prstGeom prst="rect">
            <a:avLst/>
          </a:prstGeom>
          <a:noFill/>
        </p:spPr>
      </p:pic>
      <p:pic>
        <p:nvPicPr>
          <p:cNvPr id="17" name="Picture 2" descr="C:\Users\user\Desktop\download (2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19400" y="4724400"/>
            <a:ext cx="1762125" cy="1381125"/>
          </a:xfrm>
          <a:prstGeom prst="rect">
            <a:avLst/>
          </a:prstGeom>
          <a:noFill/>
        </p:spPr>
      </p:pic>
      <p:pic>
        <p:nvPicPr>
          <p:cNvPr id="23" name="Picture 2" descr="C:\Users\user\Desktop\la-poir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90800" y="2514600"/>
            <a:ext cx="2387600" cy="1524000"/>
          </a:xfrm>
          <a:prstGeom prst="rect">
            <a:avLst/>
          </a:prstGeom>
          <a:noFill/>
        </p:spPr>
      </p:pic>
      <p:pic>
        <p:nvPicPr>
          <p:cNvPr id="14" name="Picture 4" descr="C:\Users\user\Desktop\download (16)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876800" y="2362200"/>
            <a:ext cx="2286000" cy="1600200"/>
          </a:xfrm>
          <a:prstGeom prst="rect">
            <a:avLst/>
          </a:prstGeom>
          <a:noFill/>
        </p:spPr>
      </p:pic>
      <p:pic>
        <p:nvPicPr>
          <p:cNvPr id="20" name="Picture 4" descr="C:\Users\user\Desktop\download (13)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705600" y="4572000"/>
            <a:ext cx="2133600" cy="1590675"/>
          </a:xfrm>
          <a:prstGeom prst="rect">
            <a:avLst/>
          </a:prstGeom>
          <a:noFill/>
        </p:spPr>
      </p:pic>
      <p:pic>
        <p:nvPicPr>
          <p:cNvPr id="18" name="Picture 1" descr="C:\Users\user\Desktop\download (6)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57200" y="4572000"/>
            <a:ext cx="1762125" cy="1600200"/>
          </a:xfrm>
          <a:prstGeom prst="rect">
            <a:avLst/>
          </a:prstGeom>
          <a:noFill/>
        </p:spPr>
      </p:pic>
      <p:pic>
        <p:nvPicPr>
          <p:cNvPr id="19" name="Picture 3" descr="C:\Users\user\Desktop\fruits et legumes\images (5)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800600" y="4495800"/>
            <a:ext cx="2038350" cy="167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fontAlgn="base">
              <a:spcAft>
                <a:spcPct val="0"/>
              </a:spcAft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                      </a:t>
            </a:r>
            <a:b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                              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FRUITS ET PREFERENCES</a:t>
            </a:r>
            <a:r>
              <a:rPr lang="fr-FR" sz="2400" b="1" dirty="0" smtClean="0">
                <a:latin typeface="Arial" pitchFamily="34" charset="0"/>
                <a:cs typeface="Arial" pitchFamily="34" charset="0"/>
              </a:rPr>
              <a:t>	</a:t>
            </a:r>
            <a:br>
              <a:rPr lang="fr-FR" sz="2400" b="1" dirty="0" smtClean="0">
                <a:latin typeface="Arial" pitchFamily="34" charset="0"/>
                <a:cs typeface="Arial" pitchFamily="34" charset="0"/>
              </a:rPr>
            </a:br>
            <a:r>
              <a:rPr lang="fr-FR" sz="24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fr-FR" sz="2400" b="1" dirty="0" smtClean="0">
                <a:latin typeface="Arial" pitchFamily="34" charset="0"/>
                <a:cs typeface="Arial" pitchFamily="34" charset="0"/>
              </a:rPr>
            </a:br>
            <a:r>
              <a:rPr lang="fr-FR" sz="2400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fr-FR" sz="2400" b="1" dirty="0" smtClean="0">
                <a:cs typeface="Arial" pitchFamily="34" charset="0"/>
              </a:rPr>
              <a:t>Listez  en deux  colonnes   les noms des fruits </a:t>
            </a:r>
            <a:br>
              <a:rPr lang="fr-FR" sz="2400" b="1" dirty="0" smtClean="0">
                <a:cs typeface="Arial" pitchFamily="34" charset="0"/>
              </a:rPr>
            </a:br>
            <a:r>
              <a:rPr lang="fr-FR" sz="2400" b="1" dirty="0" smtClean="0">
                <a:cs typeface="Arial" pitchFamily="34" charset="0"/>
              </a:rPr>
              <a:t>     Colonne A les noms féminins Colonnes B: les noms masculins</a:t>
            </a:r>
            <a:br>
              <a:rPr lang="fr-FR" sz="2400" b="1" dirty="0" smtClean="0">
                <a:cs typeface="Arial" pitchFamily="34" charset="0"/>
              </a:rPr>
            </a:br>
            <a:r>
              <a:rPr lang="fr-FR" sz="2400" b="1" dirty="0" smtClean="0">
                <a:cs typeface="Arial" pitchFamily="34" charset="0"/>
              </a:rPr>
              <a:t>     Quels sont les fruits récoltés dans votre région?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 rot="10800000" flipV="1">
            <a:off x="457200" y="6096000"/>
            <a:ext cx="83819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/>
              <a:t>   les coings(m)              les pastèque(f)            l’avocat                   la banane</a:t>
            </a:r>
            <a:endParaRPr lang="en-US" sz="2000" b="1" dirty="0"/>
          </a:p>
        </p:txBody>
      </p:sp>
      <p:sp>
        <p:nvSpPr>
          <p:cNvPr id="11" name="Rectangle 10"/>
          <p:cNvSpPr/>
          <p:nvPr/>
        </p:nvSpPr>
        <p:spPr>
          <a:xfrm>
            <a:off x="0" y="4419600"/>
            <a:ext cx="8915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/>
              <a:t>        les poires (f)                      la grenade                   les abricots(m)         les cerises(f)</a:t>
            </a:r>
            <a:endParaRPr lang="en-US" sz="2000" b="1" dirty="0"/>
          </a:p>
        </p:txBody>
      </p:sp>
      <p:sp>
        <p:nvSpPr>
          <p:cNvPr id="20" name="Rectangle 19"/>
          <p:cNvSpPr/>
          <p:nvPr/>
        </p:nvSpPr>
        <p:spPr>
          <a:xfrm>
            <a:off x="2286000" y="269033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en-US" sz="3600" dirty="0" smtClean="0"/>
          </a:p>
        </p:txBody>
      </p:sp>
      <p:pic>
        <p:nvPicPr>
          <p:cNvPr id="26" name="Picture 2" descr="C:\Users\user\Desktop\download (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0" y="3124200"/>
            <a:ext cx="1685925" cy="1143000"/>
          </a:xfrm>
          <a:prstGeom prst="rect">
            <a:avLst/>
          </a:prstGeom>
          <a:noFill/>
        </p:spPr>
      </p:pic>
      <p:pic>
        <p:nvPicPr>
          <p:cNvPr id="17410" name="Picture 2" descr="C:\Users\user\Desktop\download (13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43200" y="4800600"/>
            <a:ext cx="2286000" cy="1133475"/>
          </a:xfrm>
          <a:prstGeom prst="rect">
            <a:avLst/>
          </a:prstGeom>
          <a:noFill/>
        </p:spPr>
      </p:pic>
      <p:pic>
        <p:nvPicPr>
          <p:cNvPr id="25" name="Picture 2" descr="C:\Users\user\Desktop\download (12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81599" y="5105400"/>
            <a:ext cx="914401" cy="819150"/>
          </a:xfrm>
          <a:prstGeom prst="rect">
            <a:avLst/>
          </a:prstGeom>
          <a:noFill/>
        </p:spPr>
      </p:pic>
      <p:pic>
        <p:nvPicPr>
          <p:cNvPr id="29" name="Picture 2" descr="C:\Users\user\Desktop\la-poir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" y="3124200"/>
            <a:ext cx="1752600" cy="1066800"/>
          </a:xfrm>
          <a:prstGeom prst="rect">
            <a:avLst/>
          </a:prstGeom>
          <a:noFill/>
        </p:spPr>
      </p:pic>
      <p:pic>
        <p:nvPicPr>
          <p:cNvPr id="17411" name="Picture 3" descr="C:\Users\user\Desktop\download (15)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743200" y="3124200"/>
            <a:ext cx="1752601" cy="1162050"/>
          </a:xfrm>
          <a:prstGeom prst="rect">
            <a:avLst/>
          </a:prstGeom>
          <a:noFill/>
        </p:spPr>
      </p:pic>
      <p:pic>
        <p:nvPicPr>
          <p:cNvPr id="17412" name="Picture 4" descr="C:\Users\user\Desktop\download (16)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90562" y="4860955"/>
            <a:ext cx="1285875" cy="1219200"/>
          </a:xfrm>
          <a:prstGeom prst="rect">
            <a:avLst/>
          </a:prstGeom>
          <a:noFill/>
        </p:spPr>
      </p:pic>
      <p:pic>
        <p:nvPicPr>
          <p:cNvPr id="30" name="Picture 5" descr="C:\Users\user\Desktop\download (3)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953000" y="3200400"/>
            <a:ext cx="1771650" cy="1104900"/>
          </a:xfrm>
          <a:prstGeom prst="rect">
            <a:avLst/>
          </a:prstGeom>
          <a:noFill/>
        </p:spPr>
      </p:pic>
      <p:sp>
        <p:nvSpPr>
          <p:cNvPr id="17414" name="AutoShape 6" descr="Une banane pour la bonne cause - DH Les Sports+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416" name="Picture 8" descr="C:\Users\user\Desktop\download (21)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934200" y="5181600"/>
            <a:ext cx="1457325" cy="971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304800" y="4191000"/>
            <a:ext cx="8610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4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les coings(m)          l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es cerises(f)            </a:t>
            </a:r>
            <a:r>
              <a:rPr lang="fr-FR" sz="24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la grenade                l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 kiwi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Rectangle 6"/>
          <p:cNvSpPr>
            <a:spLocks noChangeArrowheads="1"/>
          </p:cNvSpPr>
          <p:nvPr/>
        </p:nvSpPr>
        <p:spPr bwMode="auto">
          <a:xfrm>
            <a:off x="304800" y="6172200"/>
            <a:ext cx="8610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les</a:t>
            </a:r>
            <a:r>
              <a:rPr kumimoji="0" lang="fr-FR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4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pa</a:t>
            </a:r>
            <a:r>
              <a:rPr lang="en-US" sz="2400" dirty="0" err="1" smtClean="0"/>
              <a:t>stèques</a:t>
            </a:r>
            <a:r>
              <a:rPr lang="en-US" sz="2400" dirty="0" smtClean="0"/>
              <a:t>(f)      la </a:t>
            </a:r>
            <a:r>
              <a:rPr lang="en-US" sz="2400" dirty="0" err="1" smtClean="0"/>
              <a:t>pomme</a:t>
            </a:r>
            <a:r>
              <a:rPr lang="en-US" sz="2400" dirty="0" smtClean="0"/>
              <a:t>         les </a:t>
            </a:r>
            <a:r>
              <a:rPr kumimoji="0" lang="fr-FR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dates(f)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les poires(f)</a:t>
            </a:r>
            <a:r>
              <a:rPr lang="fr-FR" sz="24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Picture 5" descr="C:\Users\user\Desktop\fruits et legumes\images (3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90800" y="4572000"/>
            <a:ext cx="1676400" cy="1600200"/>
          </a:xfrm>
          <a:prstGeom prst="rect">
            <a:avLst/>
          </a:prstGeom>
          <a:noFill/>
        </p:spPr>
      </p:pic>
      <p:sp>
        <p:nvSpPr>
          <p:cNvPr id="17" name="Rectangle 16"/>
          <p:cNvSpPr/>
          <p:nvPr/>
        </p:nvSpPr>
        <p:spPr>
          <a:xfrm>
            <a:off x="0" y="0"/>
            <a:ext cx="914400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    </a:t>
            </a:r>
          </a:p>
          <a:p>
            <a:pPr algn="ctr"/>
            <a:r>
              <a:rPr lang="fr-F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  FRUITS ET PREFERENCES</a:t>
            </a:r>
            <a:r>
              <a:rPr lang="fr-FR" sz="2800" b="1" dirty="0" smtClean="0">
                <a:latin typeface="Arial" pitchFamily="34" charset="0"/>
                <a:cs typeface="Arial" pitchFamily="34" charset="0"/>
              </a:rPr>
              <a:t>	</a:t>
            </a:r>
            <a:br>
              <a:rPr lang="fr-FR" sz="2800" b="1" dirty="0" smtClean="0">
                <a:latin typeface="Arial" pitchFamily="34" charset="0"/>
                <a:cs typeface="Arial" pitchFamily="34" charset="0"/>
              </a:rPr>
            </a:br>
            <a:r>
              <a:rPr lang="fr-FR" sz="2400" b="1" dirty="0" smtClean="0">
                <a:cs typeface="Arial" pitchFamily="34" charset="0"/>
              </a:rPr>
              <a:t>Listez  en deux  colonnes   les noms des fruits de l’été colonne A </a:t>
            </a:r>
            <a:r>
              <a:rPr lang="fr-FR" sz="2800" b="1" dirty="0" smtClean="0">
                <a:cs typeface="Arial" pitchFamily="34" charset="0"/>
              </a:rPr>
              <a:t/>
            </a:r>
            <a:br>
              <a:rPr lang="fr-FR" sz="2800" b="1" dirty="0" smtClean="0">
                <a:cs typeface="Arial" pitchFamily="34" charset="0"/>
              </a:rPr>
            </a:br>
            <a:r>
              <a:rPr lang="fr-FR" sz="2800" b="1" dirty="0" smtClean="0">
                <a:cs typeface="Arial" pitchFamily="34" charset="0"/>
              </a:rPr>
              <a:t>                                        </a:t>
            </a:r>
            <a:r>
              <a:rPr lang="fr-FR" sz="2400" b="1" dirty="0" smtClean="0">
                <a:cs typeface="Arial" pitchFamily="34" charset="0"/>
              </a:rPr>
              <a:t>et ceux des fruits de l’hiver colonne B</a:t>
            </a:r>
          </a:p>
          <a:p>
            <a:pPr algn="ctr"/>
            <a:r>
              <a:rPr lang="fr-FR" sz="2800" b="1" dirty="0" smtClean="0">
                <a:cs typeface="Arial" pitchFamily="34" charset="0"/>
              </a:rPr>
              <a:t/>
            </a:r>
            <a:br>
              <a:rPr lang="fr-FR" sz="2800" b="1" dirty="0" smtClean="0">
                <a:cs typeface="Arial" pitchFamily="34" charset="0"/>
              </a:rPr>
            </a:br>
            <a:endParaRPr lang="en-US" sz="2800" dirty="0"/>
          </a:p>
        </p:txBody>
      </p:sp>
      <p:pic>
        <p:nvPicPr>
          <p:cNvPr id="20" name="Picture 2" descr="C:\Users\user\Desktop\download (2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2200" y="2667000"/>
            <a:ext cx="2219325" cy="1685925"/>
          </a:xfrm>
          <a:prstGeom prst="rect">
            <a:avLst/>
          </a:prstGeom>
          <a:noFill/>
        </p:spPr>
      </p:pic>
      <p:pic>
        <p:nvPicPr>
          <p:cNvPr id="16387" name="Picture 3" descr="C:\Users\user\Desktop\download (7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05600" y="2895600"/>
            <a:ext cx="2209800" cy="1514475"/>
          </a:xfrm>
          <a:prstGeom prst="rect">
            <a:avLst/>
          </a:prstGeom>
          <a:noFill/>
        </p:spPr>
      </p:pic>
      <p:pic>
        <p:nvPicPr>
          <p:cNvPr id="21" name="Picture 2" descr="C:\Users\user\Desktop\la-poir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77000" y="4648200"/>
            <a:ext cx="2082800" cy="1524000"/>
          </a:xfrm>
          <a:prstGeom prst="rect">
            <a:avLst/>
          </a:prstGeom>
          <a:noFill/>
        </p:spPr>
      </p:pic>
      <p:pic>
        <p:nvPicPr>
          <p:cNvPr id="12291" name="Picture 3" descr="C:\Users\user\Desktop\download (15)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48200" y="2819400"/>
            <a:ext cx="2466975" cy="1466850"/>
          </a:xfrm>
          <a:prstGeom prst="rect">
            <a:avLst/>
          </a:prstGeom>
          <a:noFill/>
        </p:spPr>
      </p:pic>
      <p:pic>
        <p:nvPicPr>
          <p:cNvPr id="12292" name="Picture 4" descr="C:\Users\user\Desktop\download (16)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57201" y="2514600"/>
            <a:ext cx="1905000" cy="1524000"/>
          </a:xfrm>
          <a:prstGeom prst="rect">
            <a:avLst/>
          </a:prstGeom>
          <a:noFill/>
        </p:spPr>
      </p:pic>
      <p:pic>
        <p:nvPicPr>
          <p:cNvPr id="12293" name="Picture 5" descr="C:\Users\user\Desktop\download (19)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343400" y="4648200"/>
            <a:ext cx="1981200" cy="1362075"/>
          </a:xfrm>
          <a:prstGeom prst="rect">
            <a:avLst/>
          </a:prstGeom>
          <a:noFill/>
        </p:spPr>
      </p:pic>
      <p:pic>
        <p:nvPicPr>
          <p:cNvPr id="12294" name="Picture 6" descr="C:\Users\user\Desktop\download (13)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33400" y="4800600"/>
            <a:ext cx="1809750" cy="1133475"/>
          </a:xfrm>
          <a:prstGeom prst="rect">
            <a:avLst/>
          </a:prstGeom>
          <a:noFill/>
        </p:spPr>
      </p:pic>
      <p:sp>
        <p:nvSpPr>
          <p:cNvPr id="13" name="Rectangle 12"/>
          <p:cNvSpPr/>
          <p:nvPr/>
        </p:nvSpPr>
        <p:spPr>
          <a:xfrm>
            <a:off x="0" y="1600200"/>
            <a:ext cx="8839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cs typeface="Arial" pitchFamily="34" charset="0"/>
              </a:rPr>
              <a:t>  Quelle est la couleur dominante des fruits présentées sur la fiche?</a:t>
            </a:r>
          </a:p>
          <a:p>
            <a:r>
              <a:rPr lang="fr-FR" sz="2400" b="1" dirty="0" smtClean="0">
                <a:cs typeface="Arial" pitchFamily="34" charset="0"/>
              </a:rPr>
              <a:t> Quelle est votre couleur préférée?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962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    </a:t>
            </a:r>
            <a:br>
              <a:rPr lang="en-US" b="1" dirty="0" smtClean="0"/>
            </a:br>
            <a:r>
              <a:rPr lang="en-US" b="1" dirty="0" smtClean="0"/>
              <a:t>     Fruits de chez nous</a:t>
            </a: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723900" y="2717800"/>
            <a:ext cx="8115300" cy="334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3200" b="1" dirty="0" err="1" smtClean="0">
                <a:solidFill>
                  <a:schemeClr val="accent6"/>
                </a:solidFill>
              </a:rPr>
              <a:t>Nommez</a:t>
            </a:r>
            <a:r>
              <a:rPr lang="en-US" sz="3200" b="1" dirty="0" smtClean="0">
                <a:solidFill>
                  <a:schemeClr val="accent6"/>
                </a:solidFill>
              </a:rPr>
              <a:t> les fruits qui </a:t>
            </a:r>
            <a:r>
              <a:rPr lang="en-US" sz="3200" b="1" dirty="0" err="1" smtClean="0">
                <a:solidFill>
                  <a:schemeClr val="accent6"/>
                </a:solidFill>
              </a:rPr>
              <a:t>sont</a:t>
            </a:r>
            <a:r>
              <a:rPr lang="en-US" sz="3200" b="1" dirty="0" smtClean="0">
                <a:solidFill>
                  <a:schemeClr val="accent6"/>
                </a:solidFill>
              </a:rPr>
              <a:t> </a:t>
            </a:r>
            <a:r>
              <a:rPr lang="en-US" sz="3200" b="1" dirty="0" err="1" smtClean="0">
                <a:solidFill>
                  <a:schemeClr val="accent6"/>
                </a:solidFill>
              </a:rPr>
              <a:t>sur</a:t>
            </a:r>
            <a:r>
              <a:rPr lang="en-US" sz="3200" b="1" dirty="0" smtClean="0">
                <a:solidFill>
                  <a:schemeClr val="accent6"/>
                </a:solidFill>
              </a:rPr>
              <a:t> le plateau.</a:t>
            </a:r>
          </a:p>
          <a:p>
            <a:pPr>
              <a:buNone/>
            </a:pPr>
            <a:r>
              <a:rPr lang="en-US" sz="3200" b="1" dirty="0" err="1" smtClean="0">
                <a:solidFill>
                  <a:schemeClr val="accent6"/>
                </a:solidFill>
              </a:rPr>
              <a:t>Sont</a:t>
            </a:r>
            <a:r>
              <a:rPr lang="en-US" sz="3200" b="1" dirty="0" smtClean="0">
                <a:solidFill>
                  <a:schemeClr val="accent6"/>
                </a:solidFill>
              </a:rPr>
              <a:t> –</a:t>
            </a:r>
            <a:r>
              <a:rPr lang="en-US" sz="3200" b="1" dirty="0" err="1" smtClean="0">
                <a:solidFill>
                  <a:schemeClr val="accent6"/>
                </a:solidFill>
              </a:rPr>
              <a:t>ils</a:t>
            </a:r>
            <a:r>
              <a:rPr lang="en-US" sz="3200" b="1" dirty="0" smtClean="0">
                <a:solidFill>
                  <a:schemeClr val="accent6"/>
                </a:solidFill>
              </a:rPr>
              <a:t> des fruits </a:t>
            </a:r>
            <a:r>
              <a:rPr lang="en-US" sz="3200" b="1" dirty="0" err="1" smtClean="0">
                <a:solidFill>
                  <a:schemeClr val="accent6"/>
                </a:solidFill>
              </a:rPr>
              <a:t>récoltés</a:t>
            </a:r>
            <a:r>
              <a:rPr lang="en-US" sz="3200" b="1" dirty="0" smtClean="0">
                <a:solidFill>
                  <a:schemeClr val="accent6"/>
                </a:solidFill>
              </a:rPr>
              <a:t>  </a:t>
            </a:r>
            <a:r>
              <a:rPr lang="en-US" sz="3200" b="1" dirty="0" err="1" smtClean="0">
                <a:solidFill>
                  <a:schemeClr val="accent6"/>
                </a:solidFill>
              </a:rPr>
              <a:t>dans</a:t>
            </a:r>
            <a:r>
              <a:rPr lang="en-US" sz="3200" b="1" dirty="0" smtClean="0">
                <a:solidFill>
                  <a:schemeClr val="accent6"/>
                </a:solidFill>
              </a:rPr>
              <a:t> </a:t>
            </a:r>
            <a:r>
              <a:rPr lang="en-US" sz="3200" b="1" dirty="0" err="1" smtClean="0">
                <a:solidFill>
                  <a:schemeClr val="accent6"/>
                </a:solidFill>
              </a:rPr>
              <a:t>notre</a:t>
            </a:r>
            <a:r>
              <a:rPr lang="en-US" sz="3200" b="1" dirty="0" smtClean="0">
                <a:solidFill>
                  <a:schemeClr val="accent6"/>
                </a:solidFill>
              </a:rPr>
              <a:t> pays?</a:t>
            </a:r>
          </a:p>
          <a:p>
            <a:pPr>
              <a:buNone/>
            </a:pPr>
            <a:r>
              <a:rPr lang="en-US" sz="3200" b="1" dirty="0" err="1" smtClean="0">
                <a:solidFill>
                  <a:schemeClr val="accent6"/>
                </a:solidFill>
              </a:rPr>
              <a:t>Dans</a:t>
            </a:r>
            <a:r>
              <a:rPr lang="en-US" sz="3200" b="1" dirty="0" smtClean="0">
                <a:solidFill>
                  <a:schemeClr val="accent6"/>
                </a:solidFill>
              </a:rPr>
              <a:t> </a:t>
            </a:r>
            <a:r>
              <a:rPr lang="en-US" sz="3200" b="1" dirty="0" err="1" smtClean="0">
                <a:solidFill>
                  <a:schemeClr val="accent6"/>
                </a:solidFill>
              </a:rPr>
              <a:t>notre</a:t>
            </a:r>
            <a:r>
              <a:rPr lang="en-US" sz="3200" b="1" dirty="0" smtClean="0">
                <a:solidFill>
                  <a:schemeClr val="accent6"/>
                </a:solidFill>
              </a:rPr>
              <a:t> </a:t>
            </a:r>
            <a:r>
              <a:rPr lang="en-US" sz="3200" b="1" dirty="0" err="1" smtClean="0">
                <a:solidFill>
                  <a:schemeClr val="accent6"/>
                </a:solidFill>
              </a:rPr>
              <a:t>région</a:t>
            </a:r>
            <a:r>
              <a:rPr lang="en-US" sz="3200" b="1" dirty="0" smtClean="0">
                <a:solidFill>
                  <a:schemeClr val="accent6"/>
                </a:solidFill>
              </a:rPr>
              <a:t>?</a:t>
            </a:r>
          </a:p>
          <a:p>
            <a:r>
              <a:rPr lang="en-US" sz="3200" b="1" dirty="0" err="1" smtClean="0">
                <a:solidFill>
                  <a:schemeClr val="accent6"/>
                </a:solidFill>
              </a:rPr>
              <a:t>Rangez</a:t>
            </a:r>
            <a:r>
              <a:rPr lang="en-US" sz="3200" b="1" dirty="0" smtClean="0">
                <a:solidFill>
                  <a:schemeClr val="accent6"/>
                </a:solidFill>
              </a:rPr>
              <a:t> les </a:t>
            </a:r>
            <a:r>
              <a:rPr lang="en-US" sz="3200" b="1" dirty="0" err="1" smtClean="0">
                <a:solidFill>
                  <a:schemeClr val="accent6"/>
                </a:solidFill>
              </a:rPr>
              <a:t>noms</a:t>
            </a:r>
            <a:r>
              <a:rPr lang="en-US" sz="3200" b="1" dirty="0" smtClean="0">
                <a:solidFill>
                  <a:schemeClr val="accent6"/>
                </a:solidFill>
              </a:rPr>
              <a:t> </a:t>
            </a:r>
            <a:r>
              <a:rPr lang="en-US" sz="3200" b="1" dirty="0" err="1" smtClean="0">
                <a:solidFill>
                  <a:schemeClr val="accent6"/>
                </a:solidFill>
              </a:rPr>
              <a:t>selon</a:t>
            </a:r>
            <a:r>
              <a:rPr lang="en-US" sz="3200" b="1" dirty="0" smtClean="0">
                <a:solidFill>
                  <a:schemeClr val="accent6"/>
                </a:solidFill>
              </a:rPr>
              <a:t> </a:t>
            </a:r>
            <a:r>
              <a:rPr lang="en-US" sz="3200" b="1" dirty="0" err="1" smtClean="0">
                <a:solidFill>
                  <a:schemeClr val="accent6"/>
                </a:solidFill>
              </a:rPr>
              <a:t>votre</a:t>
            </a:r>
            <a:r>
              <a:rPr lang="en-US" sz="3200" b="1" dirty="0" smtClean="0">
                <a:solidFill>
                  <a:schemeClr val="accent6"/>
                </a:solidFill>
              </a:rPr>
              <a:t> </a:t>
            </a:r>
            <a:r>
              <a:rPr lang="en-US" sz="3200" b="1" dirty="0" err="1" smtClean="0">
                <a:solidFill>
                  <a:schemeClr val="accent6"/>
                </a:solidFill>
              </a:rPr>
              <a:t>préférence</a:t>
            </a:r>
            <a:r>
              <a:rPr lang="en-US" sz="3200" b="1" dirty="0" smtClean="0">
                <a:solidFill>
                  <a:schemeClr val="accent6"/>
                </a:solidFill>
              </a:rPr>
              <a:t> la première  </a:t>
            </a:r>
            <a:r>
              <a:rPr lang="en-US" sz="3200" b="1" dirty="0" err="1" smtClean="0">
                <a:solidFill>
                  <a:schemeClr val="accent6"/>
                </a:solidFill>
              </a:rPr>
              <a:t>celle</a:t>
            </a:r>
            <a:r>
              <a:rPr lang="en-US" sz="3200" b="1" dirty="0" smtClean="0">
                <a:solidFill>
                  <a:schemeClr val="accent6"/>
                </a:solidFill>
              </a:rPr>
              <a:t> que </a:t>
            </a:r>
            <a:r>
              <a:rPr lang="en-US" sz="3200" b="1" dirty="0" err="1" smtClean="0">
                <a:solidFill>
                  <a:schemeClr val="accent6"/>
                </a:solidFill>
              </a:rPr>
              <a:t>vous</a:t>
            </a:r>
            <a:r>
              <a:rPr lang="en-US" sz="3200" b="1" dirty="0" smtClean="0">
                <a:solidFill>
                  <a:schemeClr val="accent6"/>
                </a:solidFill>
              </a:rPr>
              <a:t> </a:t>
            </a:r>
            <a:r>
              <a:rPr lang="en-US" sz="3200" b="1" dirty="0" err="1" smtClean="0">
                <a:solidFill>
                  <a:schemeClr val="accent6"/>
                </a:solidFill>
              </a:rPr>
              <a:t>aimez</a:t>
            </a:r>
            <a:r>
              <a:rPr lang="en-US" sz="3200" b="1" dirty="0" smtClean="0">
                <a:solidFill>
                  <a:schemeClr val="accent6"/>
                </a:solidFill>
              </a:rPr>
              <a:t> de plus et </a:t>
            </a:r>
            <a:r>
              <a:rPr lang="en-US" sz="3200" b="1" dirty="0" err="1" smtClean="0">
                <a:solidFill>
                  <a:schemeClr val="accent6"/>
                </a:solidFill>
              </a:rPr>
              <a:t>ainsi</a:t>
            </a:r>
            <a:r>
              <a:rPr lang="en-US" sz="3200" b="1" dirty="0" smtClean="0">
                <a:solidFill>
                  <a:schemeClr val="accent6"/>
                </a:solidFill>
              </a:rPr>
              <a:t> de suite……..</a:t>
            </a:r>
          </a:p>
          <a:p>
            <a:pPr>
              <a:buNone/>
            </a:pPr>
            <a:r>
              <a:rPr lang="en-US" b="1" dirty="0" smtClean="0">
                <a:solidFill>
                  <a:schemeClr val="accent6"/>
                </a:solidFill>
              </a:rPr>
              <a:t>	</a:t>
            </a:r>
            <a:endParaRPr lang="en-US" b="1" dirty="0">
              <a:solidFill>
                <a:schemeClr val="accent6"/>
              </a:solidFill>
            </a:endParaRPr>
          </a:p>
        </p:txBody>
      </p:sp>
      <p:pic>
        <p:nvPicPr>
          <p:cNvPr id="8" name="Picture 2" descr="C:\Users\shpia\Desktop\download 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53200" y="304800"/>
            <a:ext cx="2085975" cy="2190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392362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Fruits de chez nous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971800"/>
            <a:ext cx="8229600" cy="31543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b="1" dirty="0" err="1" smtClean="0">
                <a:solidFill>
                  <a:schemeClr val="accent6"/>
                </a:solidFill>
              </a:rPr>
              <a:t>Nommez</a:t>
            </a:r>
            <a:r>
              <a:rPr lang="en-US" b="1" dirty="0" smtClean="0">
                <a:solidFill>
                  <a:schemeClr val="accent6"/>
                </a:solidFill>
              </a:rPr>
              <a:t> les fruits qui </a:t>
            </a:r>
            <a:r>
              <a:rPr lang="en-US" b="1" dirty="0" err="1" smtClean="0">
                <a:solidFill>
                  <a:schemeClr val="accent6"/>
                </a:solidFill>
              </a:rPr>
              <a:t>sont</a:t>
            </a:r>
            <a:r>
              <a:rPr lang="en-US" b="1" dirty="0" smtClean="0">
                <a:solidFill>
                  <a:schemeClr val="accent6"/>
                </a:solidFill>
              </a:rPr>
              <a:t> </a:t>
            </a:r>
            <a:r>
              <a:rPr lang="en-US" b="1" dirty="0" err="1" smtClean="0">
                <a:solidFill>
                  <a:schemeClr val="accent6"/>
                </a:solidFill>
              </a:rPr>
              <a:t>sur</a:t>
            </a:r>
            <a:r>
              <a:rPr lang="en-US" b="1" dirty="0" smtClean="0">
                <a:solidFill>
                  <a:schemeClr val="accent6"/>
                </a:solidFill>
              </a:rPr>
              <a:t> le plateau en </a:t>
            </a:r>
          </a:p>
          <a:p>
            <a:pPr>
              <a:buNone/>
            </a:pPr>
            <a:r>
              <a:rPr lang="en-US" b="1" dirty="0" err="1" smtClean="0">
                <a:solidFill>
                  <a:schemeClr val="accent6"/>
                </a:solidFill>
              </a:rPr>
              <a:t>citant</a:t>
            </a:r>
            <a:r>
              <a:rPr lang="en-US" b="1" dirty="0" smtClean="0">
                <a:solidFill>
                  <a:schemeClr val="accent6"/>
                </a:solidFill>
              </a:rPr>
              <a:t> à la </a:t>
            </a:r>
            <a:r>
              <a:rPr lang="en-US" b="1" dirty="0" err="1" smtClean="0">
                <a:solidFill>
                  <a:schemeClr val="accent6"/>
                </a:solidFill>
              </a:rPr>
              <a:t>fois</a:t>
            </a:r>
            <a:r>
              <a:rPr lang="en-US" b="1" dirty="0" smtClean="0">
                <a:solidFill>
                  <a:schemeClr val="accent6"/>
                </a:solidFill>
              </a:rPr>
              <a:t> </a:t>
            </a:r>
            <a:r>
              <a:rPr lang="en-US" b="1" dirty="0" err="1" smtClean="0">
                <a:solidFill>
                  <a:schemeClr val="accent6"/>
                </a:solidFill>
              </a:rPr>
              <a:t>leur</a:t>
            </a:r>
            <a:r>
              <a:rPr lang="en-US" b="1" dirty="0" smtClean="0">
                <a:solidFill>
                  <a:schemeClr val="accent6"/>
                </a:solidFill>
              </a:rPr>
              <a:t> </a:t>
            </a:r>
            <a:r>
              <a:rPr lang="en-US" b="1" dirty="0" err="1" smtClean="0">
                <a:solidFill>
                  <a:schemeClr val="accent6"/>
                </a:solidFill>
              </a:rPr>
              <a:t>couleurs</a:t>
            </a:r>
            <a:r>
              <a:rPr lang="en-US" b="1" dirty="0" smtClean="0">
                <a:solidFill>
                  <a:schemeClr val="accent6"/>
                </a:solidFill>
              </a:rPr>
              <a:t>?</a:t>
            </a:r>
          </a:p>
          <a:p>
            <a:pPr marL="0" indent="0">
              <a:buNone/>
            </a:pPr>
            <a:r>
              <a:rPr lang="en-US" b="1" dirty="0" err="1" smtClean="0">
                <a:solidFill>
                  <a:schemeClr val="accent6"/>
                </a:solidFill>
              </a:rPr>
              <a:t>Rangez</a:t>
            </a:r>
            <a:r>
              <a:rPr lang="en-US" b="1" dirty="0" smtClean="0">
                <a:solidFill>
                  <a:schemeClr val="accent6"/>
                </a:solidFill>
              </a:rPr>
              <a:t> les </a:t>
            </a:r>
            <a:r>
              <a:rPr lang="en-US" b="1" dirty="0" err="1" smtClean="0">
                <a:solidFill>
                  <a:schemeClr val="accent6"/>
                </a:solidFill>
              </a:rPr>
              <a:t>noms</a:t>
            </a:r>
            <a:r>
              <a:rPr lang="en-US" b="1" dirty="0" smtClean="0">
                <a:solidFill>
                  <a:schemeClr val="accent6"/>
                </a:solidFill>
              </a:rPr>
              <a:t> </a:t>
            </a:r>
            <a:r>
              <a:rPr lang="en-US" b="1" dirty="0" err="1" smtClean="0">
                <a:solidFill>
                  <a:schemeClr val="accent6"/>
                </a:solidFill>
              </a:rPr>
              <a:t>selon</a:t>
            </a:r>
            <a:r>
              <a:rPr lang="en-US" b="1" dirty="0" smtClean="0">
                <a:solidFill>
                  <a:schemeClr val="accent6"/>
                </a:solidFill>
              </a:rPr>
              <a:t> </a:t>
            </a:r>
            <a:r>
              <a:rPr lang="en-US" b="1" dirty="0" err="1" smtClean="0">
                <a:solidFill>
                  <a:schemeClr val="accent6"/>
                </a:solidFill>
              </a:rPr>
              <a:t>votre</a:t>
            </a:r>
            <a:r>
              <a:rPr lang="en-US" b="1" dirty="0" smtClean="0">
                <a:solidFill>
                  <a:schemeClr val="accent6"/>
                </a:solidFill>
              </a:rPr>
              <a:t> </a:t>
            </a:r>
            <a:r>
              <a:rPr lang="en-US" b="1" dirty="0" err="1" smtClean="0">
                <a:solidFill>
                  <a:schemeClr val="accent6"/>
                </a:solidFill>
              </a:rPr>
              <a:t>préférence</a:t>
            </a:r>
            <a:r>
              <a:rPr lang="en-US" b="1" dirty="0" smtClean="0">
                <a:solidFill>
                  <a:schemeClr val="accent6"/>
                </a:solidFill>
              </a:rPr>
              <a:t> la premiere  </a:t>
            </a:r>
            <a:r>
              <a:rPr lang="en-US" b="1" dirty="0" err="1" smtClean="0">
                <a:solidFill>
                  <a:schemeClr val="accent6"/>
                </a:solidFill>
              </a:rPr>
              <a:t>celle</a:t>
            </a:r>
            <a:r>
              <a:rPr lang="en-US" b="1" dirty="0" smtClean="0">
                <a:solidFill>
                  <a:schemeClr val="accent6"/>
                </a:solidFill>
              </a:rPr>
              <a:t> </a:t>
            </a:r>
            <a:r>
              <a:rPr lang="en-US" b="1" dirty="0" err="1" smtClean="0">
                <a:solidFill>
                  <a:schemeClr val="accent6"/>
                </a:solidFill>
              </a:rPr>
              <a:t>que</a:t>
            </a:r>
            <a:r>
              <a:rPr lang="en-US" b="1" dirty="0" smtClean="0">
                <a:solidFill>
                  <a:schemeClr val="accent6"/>
                </a:solidFill>
              </a:rPr>
              <a:t> </a:t>
            </a:r>
            <a:r>
              <a:rPr lang="en-US" b="1" dirty="0" err="1" smtClean="0">
                <a:solidFill>
                  <a:schemeClr val="accent6"/>
                </a:solidFill>
              </a:rPr>
              <a:t>vous</a:t>
            </a:r>
            <a:r>
              <a:rPr lang="en-US" b="1" dirty="0" smtClean="0">
                <a:solidFill>
                  <a:schemeClr val="accent6"/>
                </a:solidFill>
              </a:rPr>
              <a:t> </a:t>
            </a:r>
            <a:r>
              <a:rPr lang="en-US" b="1" dirty="0" err="1" smtClean="0">
                <a:solidFill>
                  <a:schemeClr val="accent6"/>
                </a:solidFill>
              </a:rPr>
              <a:t>aimez</a:t>
            </a:r>
            <a:r>
              <a:rPr lang="en-US" b="1" dirty="0" smtClean="0">
                <a:solidFill>
                  <a:schemeClr val="accent6"/>
                </a:solidFill>
              </a:rPr>
              <a:t> de plus et </a:t>
            </a:r>
            <a:r>
              <a:rPr lang="en-US" b="1" dirty="0" err="1" smtClean="0">
                <a:solidFill>
                  <a:schemeClr val="accent6"/>
                </a:solidFill>
              </a:rPr>
              <a:t>ainsi</a:t>
            </a:r>
            <a:r>
              <a:rPr lang="en-US" b="1" dirty="0" smtClean="0">
                <a:solidFill>
                  <a:schemeClr val="accent6"/>
                </a:solidFill>
              </a:rPr>
              <a:t> de suite……..</a:t>
            </a:r>
          </a:p>
          <a:p>
            <a:pPr>
              <a:buNone/>
            </a:pPr>
            <a:r>
              <a:rPr lang="en-US" b="1" dirty="0" smtClean="0">
                <a:solidFill>
                  <a:schemeClr val="accent6"/>
                </a:solidFill>
              </a:rPr>
              <a:t>	</a:t>
            </a:r>
            <a:endParaRPr lang="en-US" b="1" dirty="0">
              <a:solidFill>
                <a:schemeClr val="accent6"/>
              </a:solidFill>
            </a:endParaRPr>
          </a:p>
        </p:txBody>
      </p:sp>
      <p:pic>
        <p:nvPicPr>
          <p:cNvPr id="15362" name="Picture 2" descr="C:\Users\shpia\Desktop\903298b9b1240fb9c3e9848d4da03dac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86400" y="228600"/>
            <a:ext cx="3048000" cy="2438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1488</TotalTime>
  <Words>951</Words>
  <Application>Microsoft Office PowerPoint</Application>
  <PresentationFormat>On-screen Show (4:3)</PresentationFormat>
  <Paragraphs>143</Paragraphs>
  <Slides>20</Slides>
  <Notes>12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Times New Roman</vt:lpstr>
      <vt:lpstr>Office Theme</vt:lpstr>
      <vt:lpstr>Presentation</vt:lpstr>
      <vt:lpstr>PowerPoint Presentation</vt:lpstr>
      <vt:lpstr>TABLE DE MATIERES</vt:lpstr>
      <vt:lpstr>Dossier 3 FRUITS ET LÉGUMES </vt:lpstr>
      <vt:lpstr>  Dossier 3 FRUITS ET LÉGUMES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                                          FRUITS ET PREFERENCES       Listez  en deux  colonnes   les noms des fruits       Colonne A les noms féminins Colonnes B: les noms masculins      Quels sont les fruits récoltés dans votre région? </vt:lpstr>
      <vt:lpstr>PowerPoint Presentation</vt:lpstr>
      <vt:lpstr>          Fruits de chez nous</vt:lpstr>
      <vt:lpstr>Fruits de chez nous</vt:lpstr>
    </vt:vector>
  </TitlesOfParts>
  <Company>Grizli777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FRUITS  ou LEGUMES</dc:title>
  <dc:creator>user</dc:creator>
  <cp:lastModifiedBy>acer_lpt</cp:lastModifiedBy>
  <cp:revision>156</cp:revision>
  <dcterms:created xsi:type="dcterms:W3CDTF">2020-09-05T12:42:58Z</dcterms:created>
  <dcterms:modified xsi:type="dcterms:W3CDTF">2020-09-26T09:53:13Z</dcterms:modified>
</cp:coreProperties>
</file>