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08" r:id="rId2"/>
    <p:sldId id="309" r:id="rId3"/>
    <p:sldId id="305" r:id="rId4"/>
    <p:sldId id="307" r:id="rId5"/>
    <p:sldId id="306" r:id="rId6"/>
    <p:sldId id="289" r:id="rId7"/>
    <p:sldId id="259" r:id="rId8"/>
    <p:sldId id="260" r:id="rId9"/>
    <p:sldId id="288" r:id="rId10"/>
    <p:sldId id="287" r:id="rId11"/>
    <p:sldId id="304" r:id="rId12"/>
    <p:sldId id="265" r:id="rId13"/>
    <p:sldId id="290" r:id="rId14"/>
    <p:sldId id="298" r:id="rId15"/>
    <p:sldId id="297" r:id="rId16"/>
    <p:sldId id="296" r:id="rId17"/>
    <p:sldId id="295" r:id="rId18"/>
    <p:sldId id="294" r:id="rId19"/>
    <p:sldId id="301" r:id="rId20"/>
    <p:sldId id="300" r:id="rId21"/>
    <p:sldId id="278" r:id="rId22"/>
    <p:sldId id="279" r:id="rId23"/>
    <p:sldId id="280" r:id="rId24"/>
    <p:sldId id="30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74890" autoAdjust="0"/>
  </p:normalViewPr>
  <p:slideViewPr>
    <p:cSldViewPr>
      <p:cViewPr varScale="1">
        <p:scale>
          <a:sx n="59" d="100"/>
          <a:sy n="59" d="100"/>
        </p:scale>
        <p:origin x="150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B96EA-9C5F-4305-ADF4-7E9B52073F7C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48DE9-9312-443A-8F6B-B548E826E2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5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48DE9-9312-443A-8F6B-B548E826E26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79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48DE9-9312-443A-8F6B-B548E826E26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61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48DE9-9312-443A-8F6B-B548E826E26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41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48DE9-9312-443A-8F6B-B548E826E26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41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1EB1-BC7D-489E-8B2B-779932A8C4E9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DD8C3-33E5-425C-80D3-B1C3F364C89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28600" y="1"/>
          <a:ext cx="9143999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esentation" r:id="rId3" imgW="4570533" imgH="3427427" progId="PowerPoint.Show.12">
                  <p:embed/>
                </p:oleObj>
              </mc:Choice>
              <mc:Fallback>
                <p:oleObj name="Presentation" r:id="rId3" imgW="4570533" imgH="3427427" progId="PowerPoint.Show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"/>
                        <a:ext cx="9143999" cy="6857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0" name="Picture 6" descr="C:\Users\user\Desktop\download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3962400"/>
            <a:ext cx="2390775" cy="1914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1.</a:t>
            </a:r>
            <a:r>
              <a:rPr lang="fr-FR" sz="2400" dirty="0" smtClean="0"/>
              <a:t> - </a:t>
            </a:r>
            <a:r>
              <a:rPr lang="fr-FR" sz="2400" b="1" dirty="0" smtClean="0"/>
              <a:t>Les Activités de la Routine Quotidienne.</a:t>
            </a:r>
          </a:p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2.</a:t>
            </a:r>
            <a:r>
              <a:rPr lang="fr-FR" sz="2400" b="1" dirty="0" smtClean="0"/>
              <a:t> - Le corps humain.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3. </a:t>
            </a:r>
            <a:r>
              <a:rPr lang="fr-FR" sz="2400" b="1" dirty="0" smtClean="0"/>
              <a:t>- Les fruits et les légumes.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4</a:t>
            </a:r>
            <a:r>
              <a:rPr lang="fr-FR" sz="2400" b="1" dirty="0" smtClean="0"/>
              <a:t>. - Le marché.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5.</a:t>
            </a:r>
            <a:r>
              <a:rPr lang="fr-FR" sz="2400" b="1" dirty="0" smtClean="0"/>
              <a:t> - Les métiers (Les Professions).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6.</a:t>
            </a:r>
            <a:r>
              <a:rPr lang="fr-FR" sz="2400" b="1" dirty="0" smtClean="0"/>
              <a:t> - Les mois et les saisons de l’année.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7.</a:t>
            </a:r>
            <a:r>
              <a:rPr lang="fr-FR" sz="2400" b="1" dirty="0" smtClean="0"/>
              <a:t> - Les sept jours de la semaine.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8.</a:t>
            </a:r>
            <a:r>
              <a:rPr lang="fr-FR" sz="2400" b="1" dirty="0" smtClean="0"/>
              <a:t> - Les Vêtements et les couleurs.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9.</a:t>
            </a:r>
            <a:r>
              <a:rPr lang="fr-FR" sz="2400" b="1" dirty="0" smtClean="0"/>
              <a:t> - Verbes aller et venir,  (les compléments de      </a:t>
            </a:r>
          </a:p>
          <a:p>
            <a:pPr>
              <a:buNone/>
            </a:pPr>
            <a:r>
              <a:rPr lang="fr-FR" sz="2400" b="1" dirty="0" smtClean="0"/>
              <a:t>                             lieu introduits par les prépositions</a:t>
            </a:r>
            <a:r>
              <a:rPr lang="fr-FR" sz="2400" b="1" dirty="0" smtClean="0">
                <a:solidFill>
                  <a:srgbClr val="FF0000"/>
                </a:solidFill>
              </a:rPr>
              <a:t> à </a:t>
            </a:r>
            <a:r>
              <a:rPr lang="fr-FR" sz="2400" b="1" dirty="0" smtClean="0"/>
              <a:t>et </a:t>
            </a:r>
            <a:r>
              <a:rPr lang="fr-FR" sz="2400" b="1" dirty="0" smtClean="0">
                <a:solidFill>
                  <a:srgbClr val="FF0000"/>
                </a:solidFill>
              </a:rPr>
              <a:t>de</a:t>
            </a:r>
            <a:r>
              <a:rPr lang="fr-FR" sz="2400" b="1" dirty="0" smtClean="0"/>
              <a:t>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10. </a:t>
            </a:r>
            <a:r>
              <a:rPr lang="fr-FR" sz="2400" b="1" dirty="0" smtClean="0"/>
              <a:t>- Verbes et conjugaisons au présent de l’indicatif.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smtClean="0">
                <a:solidFill>
                  <a:srgbClr val="00B0F0"/>
                </a:solidFill>
              </a:rPr>
              <a:t/>
            </a:r>
            <a:br>
              <a:rPr lang="en-US" sz="3600" b="1" smtClean="0">
                <a:solidFill>
                  <a:srgbClr val="00B0F0"/>
                </a:solidFill>
              </a:rPr>
            </a:br>
            <a:r>
              <a:rPr lang="en-US" sz="3600" b="1" smtClean="0">
                <a:solidFill>
                  <a:srgbClr val="00B0F0"/>
                </a:solidFill>
              </a:rPr>
              <a:t>TABLE </a:t>
            </a:r>
            <a:r>
              <a:rPr lang="en-US" sz="3600" b="1" dirty="0" smtClean="0">
                <a:solidFill>
                  <a:srgbClr val="00B0F0"/>
                </a:solidFill>
              </a:rPr>
              <a:t>DE MATIERES</a:t>
            </a:r>
            <a:endParaRPr lang="en-US" sz="36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Dossier 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 MÉTIERS ET PROFESSIONS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30" name="Picture 6" descr="C:\Users\user\Desktop\54246900-personnages-de-dessins-animés-de-différentes-profession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153399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Dossier 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PROFESSIONS ET MÉTIERS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534400" cy="4068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4000" b="1" dirty="0" smtClean="0"/>
              <a:t>Connaître les noms des professions </a:t>
            </a:r>
          </a:p>
          <a:p>
            <a:pPr>
              <a:buNone/>
            </a:pPr>
            <a:r>
              <a:rPr lang="fr-FR" sz="4000" b="1" dirty="0" smtClean="0"/>
              <a:t>Utiliser le vocabulaire des métiers.</a:t>
            </a:r>
          </a:p>
          <a:p>
            <a:pPr>
              <a:buNone/>
            </a:pPr>
            <a:r>
              <a:rPr lang="fr-FR" sz="4000" b="1" dirty="0" smtClean="0"/>
              <a:t>Savoir  dire qui fait quoi…</a:t>
            </a:r>
          </a:p>
          <a:p>
            <a:pPr>
              <a:buNone/>
            </a:pPr>
            <a:r>
              <a:rPr lang="fr-FR" sz="4000" b="1" dirty="0" smtClean="0"/>
              <a:t>Respecter chaque profession car</a:t>
            </a:r>
          </a:p>
          <a:p>
            <a:pPr>
              <a:buNone/>
            </a:pPr>
            <a:r>
              <a:rPr lang="fr-FR" sz="4000" b="1" dirty="0" smtClean="0"/>
              <a:t>toutes  sont importantes dans nos vies.</a:t>
            </a:r>
            <a:endParaRPr lang="en-US" sz="4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2209799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124200"/>
            <a:ext cx="7848600" cy="3352800"/>
          </a:xfrm>
        </p:spPr>
        <p:txBody>
          <a:bodyPr>
            <a:noAutofit/>
          </a:bodyPr>
          <a:lstStyle/>
          <a:p>
            <a:endParaRPr lang="fr-FR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381000"/>
          <a:ext cx="8077200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7200"/>
              </a:tblGrid>
              <a:tr h="6096000">
                <a:tc>
                  <a:txBody>
                    <a:bodyPr/>
                    <a:lstStyle/>
                    <a:p>
                      <a:r>
                        <a:rPr lang="fr-FR" sz="3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PROFESSEUR(E)</a:t>
                      </a:r>
                    </a:p>
                    <a:p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Madame est une professeure                             de mathématiques (maths).</a:t>
                      </a:r>
                    </a:p>
                    <a:p>
                      <a:endParaRPr lang="en-US" sz="3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Elle a dessiné sur le tableau                              un  rectangle, un triangle, un carreau et un petit cœur.                                                      </a:t>
                      </a:r>
                    </a:p>
                    <a:p>
                      <a:endParaRPr lang="fr-FR" sz="3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Elle est intéressante notre prof de maths. Je l’aime bien. </a:t>
                      </a:r>
                      <a:endParaRPr lang="en-US" sz="3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C:\Users\user\Desktop\imazhe\professions\images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609600"/>
            <a:ext cx="215265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304800"/>
          <a:ext cx="822960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6096000">
                <a:tc>
                  <a:txBody>
                    <a:bodyPr/>
                    <a:lstStyle/>
                    <a:p>
                      <a:endParaRPr lang="en-US" sz="3200" dirty="0" smtClean="0"/>
                    </a:p>
                    <a:p>
                      <a:r>
                        <a:rPr lang="en-US" sz="3200" dirty="0" smtClean="0"/>
                        <a:t>                  </a:t>
                      </a:r>
                    </a:p>
                    <a:p>
                      <a:r>
                        <a:rPr lang="en-US" sz="3200" dirty="0" smtClean="0"/>
                        <a:t>               LE  CUISINIER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C:\Users\user\Desktop\downloa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457200"/>
            <a:ext cx="2057399" cy="28194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09600" y="381000"/>
            <a:ext cx="7924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32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3200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3200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3200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3200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Ce monsieur est un chef de cuisine.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chemeClr val="bg1"/>
                </a:solidFill>
              </a:rPr>
              <a:t>lI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s’appelle</a:t>
            </a:r>
            <a:r>
              <a:rPr lang="en-US" sz="3200" dirty="0" smtClean="0">
                <a:solidFill>
                  <a:schemeClr val="bg1"/>
                </a:solidFill>
              </a:rPr>
              <a:t> Jean. </a:t>
            </a:r>
            <a:r>
              <a:rPr lang="fr-FR" sz="3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Il est cuisinier. </a:t>
            </a: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Dans son restaurant on prépare de bons plats.</a:t>
            </a: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Nous pouvons goûter des plats traditionnels, mais aussi des plats de la cuisine française et italienne, que j’aime bien </a:t>
            </a:r>
            <a:endParaRPr lang="fr-FR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685800"/>
          <a:ext cx="82296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5791200">
                <a:tc>
                  <a:txBody>
                    <a:bodyPr/>
                    <a:lstStyle/>
                    <a:p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</a:t>
                      </a:r>
                    </a:p>
                    <a:p>
                      <a:endParaRPr lang="fr-FR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2"/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PATISSIER</a:t>
                      </a:r>
                    </a:p>
                    <a:p>
                      <a:endParaRPr lang="fr-FR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Il s’appelle  Gérôme. 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fr-FR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ll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est pâtissier.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Dans sa pâtisserie il y a toujours du monde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J’aime bien y boire un thé et l’accompagner       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avec une bonne tarte de fruits</a:t>
                      </a:r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C:\Users\user\Desktop\download (8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066800"/>
            <a:ext cx="2438401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714135"/>
              </p:ext>
            </p:extLst>
          </p:nvPr>
        </p:nvGraphicFramePr>
        <p:xfrm>
          <a:off x="457200" y="381000"/>
          <a:ext cx="8229600" cy="601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6019800">
                <a:tc>
                  <a:txBody>
                    <a:bodyPr/>
                    <a:lstStyle/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Tout ce que nous mangeons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vient de la campagne, le  blé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pour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pain, les  fruits  et les 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légumes,  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viande et bien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d’autres produits nécessaires.  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Le laboureur 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qui laboure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la terre, travaille des heures et des heures pendant toute l’année  pour nous assurer  des produits  bio, produits de chez lui.</a:t>
                      </a:r>
                      <a:endParaRPr lang="en-US" sz="3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 descr="C:\Users\user\Desktop\images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1066800"/>
            <a:ext cx="2447925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304800"/>
          <a:ext cx="822960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6096000">
                <a:tc>
                  <a:txBody>
                    <a:bodyPr/>
                    <a:lstStyle/>
                    <a:p>
                      <a:pPr algn="l"/>
                      <a:endParaRPr lang="en-US" sz="32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POLICIER 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L’agent de police est une personne                            qui maintient  l’ordre publique. 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Il est  tout le temps </a:t>
                      </a:r>
                      <a:r>
                        <a:rPr lang="fr-FR" sz="3200" b="1" kern="120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en service  pour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nous assurer une vie calme sans gangsters et criminels.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US" sz="3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endParaRPr lang="en-US" sz="32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fr-FR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C:\Users\user\Desktop\download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609600"/>
            <a:ext cx="1828800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-426719"/>
          <a:ext cx="8153400" cy="704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3400"/>
              </a:tblGrid>
              <a:tr h="6675119">
                <a:tc>
                  <a:txBody>
                    <a:bodyPr/>
                    <a:lstStyle/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r>
                        <a:rPr lang="en-US" sz="2800" dirty="0" smtClean="0"/>
                        <a:t>       </a:t>
                      </a:r>
                    </a:p>
                    <a:p>
                      <a:endParaRPr lang="en-US" sz="2800" dirty="0" smtClean="0"/>
                    </a:p>
                    <a:p>
                      <a:r>
                        <a:rPr lang="en-US" sz="2800" dirty="0" smtClean="0"/>
                        <a:t>    LE</a:t>
                      </a:r>
                      <a:r>
                        <a:rPr lang="en-US" sz="2800" baseline="0" dirty="0" smtClean="0"/>
                        <a:t>  MENUISIER</a:t>
                      </a:r>
                      <a:endParaRPr lang="en-US" sz="2800" dirty="0" smtClean="0"/>
                    </a:p>
                    <a:p>
                      <a:r>
                        <a:rPr lang="en-US" sz="3200" dirty="0" smtClean="0"/>
                        <a:t>      </a:t>
                      </a:r>
                    </a:p>
                    <a:p>
                      <a:r>
                        <a:rPr lang="en-US" sz="3200" dirty="0" smtClean="0"/>
                        <a:t>Le monsieur </a:t>
                      </a:r>
                      <a:r>
                        <a:rPr lang="en-US" sz="3200" dirty="0" err="1" smtClean="0"/>
                        <a:t>que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vous</a:t>
                      </a:r>
                      <a:r>
                        <a:rPr lang="en-US" sz="3200" dirty="0" smtClean="0"/>
                        <a:t>  </a:t>
                      </a:r>
                      <a:r>
                        <a:rPr lang="en-US" sz="3200" dirty="0" err="1" smtClean="0"/>
                        <a:t>voyez</a:t>
                      </a:r>
                      <a:r>
                        <a:rPr lang="en-US" sz="3200" dirty="0" smtClean="0"/>
                        <a:t>                         </a:t>
                      </a:r>
                      <a:r>
                        <a:rPr lang="en-US" sz="3200" dirty="0" err="1" smtClean="0"/>
                        <a:t>sur</a:t>
                      </a:r>
                      <a:r>
                        <a:rPr lang="en-US" sz="3200" dirty="0" smtClean="0"/>
                        <a:t>     </a:t>
                      </a:r>
                      <a:r>
                        <a:rPr lang="en-US" sz="3200" dirty="0" err="1" smtClean="0"/>
                        <a:t>sur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l’image</a:t>
                      </a:r>
                      <a:r>
                        <a:rPr lang="en-US" sz="3200" dirty="0" smtClean="0"/>
                        <a:t>  </a:t>
                      </a:r>
                      <a:r>
                        <a:rPr lang="en-US" sz="3200" dirty="0" err="1" smtClean="0"/>
                        <a:t>c’est</a:t>
                      </a:r>
                      <a:r>
                        <a:rPr lang="en-US" sz="3200" dirty="0" smtClean="0"/>
                        <a:t> un </a:t>
                      </a:r>
                      <a:r>
                        <a:rPr lang="en-US" sz="3200" dirty="0" err="1" smtClean="0"/>
                        <a:t>menuisier</a:t>
                      </a:r>
                      <a:r>
                        <a:rPr lang="en-US" sz="3200" dirty="0" smtClean="0"/>
                        <a:t>.</a:t>
                      </a:r>
                    </a:p>
                    <a:p>
                      <a:r>
                        <a:rPr lang="en-US" sz="3200" dirty="0" smtClean="0"/>
                        <a:t>Il  </a:t>
                      </a:r>
                      <a:r>
                        <a:rPr lang="en-US" sz="3200" dirty="0" err="1" smtClean="0"/>
                        <a:t>travaille</a:t>
                      </a:r>
                      <a:r>
                        <a:rPr lang="en-US" sz="3200" dirty="0" smtClean="0"/>
                        <a:t> avec </a:t>
                      </a:r>
                      <a:r>
                        <a:rPr lang="en-US" sz="3200" dirty="0" err="1" smtClean="0"/>
                        <a:t>une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scie</a:t>
                      </a:r>
                      <a:r>
                        <a:rPr lang="en-US" sz="3200" dirty="0" smtClean="0"/>
                        <a:t>.</a:t>
                      </a:r>
                      <a:r>
                        <a:rPr lang="en-US" sz="3200" baseline="0" dirty="0" smtClean="0"/>
                        <a:t>                  </a:t>
                      </a:r>
                    </a:p>
                    <a:p>
                      <a:r>
                        <a:rPr lang="en-US" sz="3200" baseline="0" dirty="0" err="1" smtClean="0"/>
                        <a:t>Dans</a:t>
                      </a:r>
                      <a:r>
                        <a:rPr lang="en-US" sz="3200" baseline="0" dirty="0" smtClean="0"/>
                        <a:t> son atelier </a:t>
                      </a:r>
                      <a:r>
                        <a:rPr lang="en-US" sz="3200" baseline="0" dirty="0" err="1" smtClean="0"/>
                        <a:t>il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produit</a:t>
                      </a:r>
                      <a:r>
                        <a:rPr lang="en-US" sz="3200" baseline="0" dirty="0" smtClean="0"/>
                        <a:t>                                              des chaises, des tables  etc.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aseline="0" dirty="0" smtClean="0"/>
                        <a:t>Le </a:t>
                      </a:r>
                      <a:r>
                        <a:rPr lang="en-US" sz="3200" baseline="0" dirty="0" err="1" smtClean="0"/>
                        <a:t>menuisier</a:t>
                      </a:r>
                      <a:r>
                        <a:rPr lang="en-US" sz="3200" baseline="0" dirty="0" smtClean="0"/>
                        <a:t>  r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en-US" sz="3200" baseline="0" dirty="0" smtClean="0"/>
                        <a:t>pare les  </a:t>
                      </a:r>
                      <a:r>
                        <a:rPr lang="en-US" sz="3200" baseline="0" dirty="0" err="1" smtClean="0"/>
                        <a:t>meubles</a:t>
                      </a:r>
                      <a:r>
                        <a:rPr lang="en-US" sz="3200" baseline="0" dirty="0" smtClean="0"/>
                        <a:t> de </a:t>
                      </a:r>
                      <a:r>
                        <a:rPr lang="en-US" sz="3200" baseline="0" dirty="0" err="1" smtClean="0"/>
                        <a:t>nos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maisons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mais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aussi</a:t>
                      </a:r>
                      <a:r>
                        <a:rPr lang="en-US" sz="3200" baseline="0" dirty="0" smtClean="0"/>
                        <a:t>  les bancs, les chaises et les tables de l’</a:t>
                      </a:r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école</a:t>
                      </a:r>
                      <a:r>
                        <a:rPr lang="en-US" sz="3200" baseline="0" dirty="0" smtClean="0"/>
                        <a:t>.</a:t>
                      </a:r>
                      <a:endParaRPr lang="en-US" sz="3200" dirty="0" smtClean="0"/>
                    </a:p>
                    <a:p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C:\Users\user\Desktop\images (6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990600"/>
            <a:ext cx="2524125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381000"/>
          <a:ext cx="838200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0"/>
              </a:tblGrid>
              <a:tr h="5958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 DENTISTE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Ce monsieur c’est le dentiste.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Il soigne mes  dents. Il est très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gentil.  Nous avons  un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cabinet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dentaire  à l’école.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dentiste connait tous les  élèves car tous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ont été examinés par lui.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C:\Users\user\Desktop\download (7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990600"/>
            <a:ext cx="2133600" cy="373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57795"/>
              </p:ext>
            </p:extLst>
          </p:nvPr>
        </p:nvGraphicFramePr>
        <p:xfrm>
          <a:off x="533400" y="381000"/>
          <a:ext cx="8229600" cy="601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6019800">
                <a:tc>
                  <a:txBody>
                    <a:bodyPr/>
                    <a:lstStyle/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LE PEINTRE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peintre  peint des tableaux.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J’aime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bien dessiner  moi aussi. 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l’école nous apprenons à bien colorer  des paysages 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simples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et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à dessiner, j’adore dessin.</a:t>
                      </a:r>
                      <a:endParaRPr lang="en-US" sz="3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 descr="C:\Users\user\Desktop\download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685800"/>
            <a:ext cx="2466975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759624"/>
              </p:ext>
            </p:extLst>
          </p:nvPr>
        </p:nvGraphicFramePr>
        <p:xfrm>
          <a:off x="381000" y="381000"/>
          <a:ext cx="830580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5800"/>
              </a:tblGrid>
              <a:tr h="6096000">
                <a:tc>
                  <a:txBody>
                    <a:bodyPr/>
                    <a:lstStyle/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LE  JARDINIER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jardinier  est  un  vieux                                                  monsieur.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Il soigne les petits arbres et les                                plantes  de notre cour. 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Il est très gentil. 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Tous les enfants de l’immeuble le respectent ,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mais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ils respectent à la fois  le milieu, notre petit jardin de fleurs.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C:\Users\user\Desktop\download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762000"/>
            <a:ext cx="2486025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457200"/>
          <a:ext cx="822960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5943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L ’INGENIEUR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Il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est ingénieur.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Avant il travaillait dans une usine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où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o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 produisait des pièces de tracteur.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Aujourd’hui il travaille comme garagiste.                   Il répare les voitures et toute autre  véhicule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qui est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en panne.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C:\Users\user\Desktop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685800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609600"/>
          <a:ext cx="7772400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2400"/>
              </a:tblGrid>
              <a:tr h="5638800">
                <a:tc>
                  <a:txBody>
                    <a:bodyPr/>
                    <a:lstStyle/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LA CHIMISTE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 chimiste  est un ingénieur.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Elle a fait des études de 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chimie. 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Elle travaille dans une fabrique de tissus.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Elle donne du couleur à des tissus qui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plus tard sont utilisés pour nos vêtements.</a:t>
                      </a:r>
                      <a:endParaRPr lang="en-US" sz="3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C:\Users\user\Desktop\images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914400"/>
            <a:ext cx="2466975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325961"/>
              </p:ext>
            </p:extLst>
          </p:nvPr>
        </p:nvGraphicFramePr>
        <p:xfrm>
          <a:off x="609600" y="609600"/>
          <a:ext cx="7924800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4800"/>
              </a:tblGrid>
              <a:tr h="5638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LE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DOCTEUR</a:t>
                      </a: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Etre docteur c’est très beau,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car tu soignes  les autres, tu as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l’occasion de sauver la vie des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personnes que tu ne connaissais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pas avant. Ça c’est super !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Sauver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autres, c’est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 grand bonheur.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Je veux bien être médecin,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docteur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moi aussi!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C:\Users\user\Desktop\images (5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914400"/>
            <a:ext cx="2181225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759422"/>
              </p:ext>
            </p:extLst>
          </p:nvPr>
        </p:nvGraphicFramePr>
        <p:xfrm>
          <a:off x="533400" y="381000"/>
          <a:ext cx="8153400" cy="601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3400"/>
              </a:tblGrid>
              <a:tr h="6019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 MAÇON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maçon est la personne qui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fait les murs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il travaille dans</a:t>
                      </a: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ou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comme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dit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des fois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bâtiment.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Son travail est beau mais aussi </a:t>
                      </a: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difficile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et dangereux  car aujourd’hui les bâtiments sont très hauts et les maçons travaillent dans des hauteurs.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C:\Users\user\Desktop\download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685800"/>
            <a:ext cx="2476500" cy="3633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381000"/>
          <a:ext cx="822960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6096000">
                <a:tc>
                  <a:txBody>
                    <a:bodyPr/>
                    <a:lstStyle/>
                    <a:p>
                      <a:endParaRPr lang="fr-FR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 BRICOLEUR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monsieur est un bricoleur.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Il fait toute réparation chez lui.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Il peut faire l’</a:t>
                      </a:r>
                      <a:r>
                        <a:rPr lang="fr-FR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éléctricien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le menuisier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et l‘</a:t>
                      </a:r>
                      <a:r>
                        <a:rPr lang="fr-FR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éléctronicien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  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Sa famille est très contente de tout ce qu’il fait, avec ses propres mains.</a:t>
                      </a:r>
                      <a:endParaRPr lang="en-US" sz="3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C:\Users\user\Desktop\download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685800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870478"/>
              </p:ext>
            </p:extLst>
          </p:nvPr>
        </p:nvGraphicFramePr>
        <p:xfrm>
          <a:off x="457200" y="457200"/>
          <a:ext cx="8305800" cy="601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5800"/>
              </a:tblGrid>
              <a:tr h="601980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LA</a:t>
                      </a: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SECRETAIRE</a:t>
                      </a:r>
                    </a:p>
                    <a:p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Cette femme c’est une secrétaire. 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Elle gère la documentation  de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l’administration, </a:t>
                      </a:r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tous les appels et l’agenda du PDG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(Président Directeur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Général)</a:t>
                      </a:r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4818" name="Picture 2" descr="C:\Users\user\Desktop\imag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762000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381000"/>
          <a:ext cx="830580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5800"/>
              </a:tblGrid>
              <a:tr h="6096000">
                <a:tc>
                  <a:txBody>
                    <a:bodyPr/>
                    <a:lstStyle/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LA COUTURIERE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 couturière c’est une amie de 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 mère, mais je l’aime bien, moi</a:t>
                      </a: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aussi. 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Elle fait mes jupes et mes robes  elle soigne ma tenue. Elle ne fait pas la haute couture mais je l’adore.</a:t>
                      </a:r>
                      <a:endParaRPr lang="en-US" sz="3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C:\Users\user\Desktop\images (4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685800"/>
            <a:ext cx="211455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3406925"/>
              </p:ext>
            </p:extLst>
          </p:nvPr>
        </p:nvGraphicFramePr>
        <p:xfrm>
          <a:off x="457200" y="609600"/>
          <a:ext cx="8229600" cy="586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5867400">
                <a:tc>
                  <a:txBody>
                    <a:bodyPr/>
                    <a:lstStyle/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LE  JUGE</a:t>
                      </a: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juge a fait des études de Droit.                                                                Après quelques années  de travail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dans la justice il peut  être admis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à  l’école  de  la Magistrature  et             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après 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devient  juge, personne qui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fait la justice  se basant sur la loi.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5" name="Picture 1" descr="C:\Users\user\Desktop\judge-character-holding-a-gavel-in-his-hands-vect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838200"/>
            <a:ext cx="20574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533400"/>
          <a:ext cx="8229600" cy="586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5867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1" name="Picture 1" descr="C:\Users\user\Desktop\6d77d34f3d8ae77a7aa76b3f4062595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685800"/>
            <a:ext cx="2667000" cy="32004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81000" y="457200"/>
            <a:ext cx="8229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smtClean="0">
                <a:solidFill>
                  <a:schemeClr val="lt1"/>
                </a:solidFill>
              </a:rPr>
              <a:t> </a:t>
            </a:r>
          </a:p>
          <a:p>
            <a:endParaRPr lang="fr-FR" sz="3200" b="1" dirty="0" smtClean="0">
              <a:solidFill>
                <a:schemeClr val="lt1"/>
              </a:solidFill>
            </a:endParaRPr>
          </a:p>
          <a:p>
            <a:r>
              <a:rPr lang="fr-FR" sz="3200" b="1" dirty="0" smtClean="0">
                <a:solidFill>
                  <a:schemeClr val="lt1"/>
                </a:solidFill>
              </a:rPr>
              <a:t>                L ’AVOCAT</a:t>
            </a:r>
          </a:p>
          <a:p>
            <a:endParaRPr lang="fr-FR" sz="3200" b="1" dirty="0" smtClean="0">
              <a:solidFill>
                <a:schemeClr val="lt1"/>
              </a:solidFill>
            </a:endParaRPr>
          </a:p>
          <a:p>
            <a:endParaRPr lang="fr-FR" sz="3200" b="1" dirty="0" smtClean="0">
              <a:solidFill>
                <a:schemeClr val="lt1"/>
              </a:solidFill>
            </a:endParaRPr>
          </a:p>
          <a:p>
            <a:endParaRPr lang="fr-FR" sz="3200" b="1" dirty="0" smtClean="0">
              <a:solidFill>
                <a:schemeClr val="lt1"/>
              </a:solidFill>
            </a:endParaRPr>
          </a:p>
          <a:p>
            <a:r>
              <a:rPr lang="fr-FR" sz="3200" b="1" dirty="0" smtClean="0">
                <a:solidFill>
                  <a:schemeClr val="lt1"/>
                </a:solidFill>
              </a:rPr>
              <a:t>L’avocat c’est quelqu’un qui</a:t>
            </a:r>
          </a:p>
          <a:p>
            <a:r>
              <a:rPr lang="fr-FR" sz="3200" b="1" dirty="0" smtClean="0">
                <a:solidFill>
                  <a:schemeClr val="lt1"/>
                </a:solidFill>
              </a:rPr>
              <a:t> défend l’accusé. Il doit être honnête dans son</a:t>
            </a:r>
          </a:p>
          <a:p>
            <a:r>
              <a:rPr lang="fr-FR" sz="3200" b="1" dirty="0" smtClean="0">
                <a:solidFill>
                  <a:schemeClr val="lt1"/>
                </a:solidFill>
              </a:rPr>
              <a:t> métier. </a:t>
            </a:r>
          </a:p>
          <a:p>
            <a:r>
              <a:rPr lang="fr-FR" sz="3200" b="1" dirty="0" smtClean="0">
                <a:solidFill>
                  <a:schemeClr val="lt1"/>
                </a:solidFill>
              </a:rPr>
              <a:t> </a:t>
            </a:r>
            <a:r>
              <a:rPr lang="fr-FR" sz="3200" b="1" dirty="0" smtClean="0">
                <a:solidFill>
                  <a:schemeClr val="lt1"/>
                </a:solidFill>
              </a:rPr>
              <a:t>Les professions </a:t>
            </a:r>
            <a:r>
              <a:rPr lang="fr-FR" sz="3200" b="1" dirty="0" smtClean="0">
                <a:solidFill>
                  <a:schemeClr val="lt1"/>
                </a:solidFill>
              </a:rPr>
              <a:t>de l’avocat et du notaire dans plusieurs pays  </a:t>
            </a:r>
            <a:r>
              <a:rPr lang="fr-FR" sz="3200" b="1" dirty="0" smtClean="0">
                <a:solidFill>
                  <a:schemeClr val="lt1"/>
                </a:solidFill>
              </a:rPr>
              <a:t>passent </a:t>
            </a:r>
            <a:r>
              <a:rPr lang="fr-FR" sz="3200" b="1" dirty="0" smtClean="0">
                <a:solidFill>
                  <a:schemeClr val="lt1"/>
                </a:solidFill>
              </a:rPr>
              <a:t>de père en fils, </a:t>
            </a:r>
          </a:p>
          <a:p>
            <a:r>
              <a:rPr lang="fr-FR" sz="3200" b="1" dirty="0" smtClean="0">
                <a:solidFill>
                  <a:schemeClr val="lt1"/>
                </a:solidFill>
              </a:rPr>
              <a:t>de génération en génération.</a:t>
            </a:r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7198565"/>
              </p:ext>
            </p:extLst>
          </p:nvPr>
        </p:nvGraphicFramePr>
        <p:xfrm>
          <a:off x="457200" y="533400"/>
          <a:ext cx="822960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5867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LE/ LA JOURNALISTE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Etre journaliste …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C’est une si belle et si difficile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profession.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Le/la  journaliste 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écrit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 journal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ou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informe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 public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sur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actualités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à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travers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un media: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presse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écrite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: journal, bulletin,</a:t>
                      </a: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revue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quotidien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/ne,</a:t>
                      </a: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hebdomadaire</a:t>
                      </a: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ou</a:t>
                      </a: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32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mensuel</a:t>
                      </a: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/le)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ou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travers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la</a:t>
                      </a:r>
                      <a:r>
                        <a:rPr lang="en-US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radio, la </a:t>
                      </a:r>
                      <a:r>
                        <a:rPr lang="en-US" sz="32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télévision</a:t>
                      </a: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Le/la  journaliste est très connu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(e)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par  sa présence  et  ses opinions.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7" name="Picture 1" descr="C:\Users\user\Desktop\download (3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990600"/>
            <a:ext cx="2495550" cy="1838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952777"/>
              </p:ext>
            </p:extLst>
          </p:nvPr>
        </p:nvGraphicFramePr>
        <p:xfrm>
          <a:off x="457200" y="533400"/>
          <a:ext cx="8229600" cy="586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5867400"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en-US" dirty="0" smtClean="0"/>
                        <a:t>      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sz="3200" smtClean="0"/>
                        <a:t> </a:t>
                      </a:r>
                      <a:r>
                        <a:rPr lang="en-US" sz="3200" smtClean="0"/>
                        <a:t>L’INFIRMIER </a:t>
                      </a:r>
                      <a:r>
                        <a:rPr lang="en-US" sz="3200" dirty="0" smtClean="0"/>
                        <a:t>–</a:t>
                      </a:r>
                      <a:r>
                        <a:rPr lang="en-US" sz="3200" baseline="0" dirty="0" smtClean="0"/>
                        <a:t> L’INFIRMIERE                                                                        </a:t>
                      </a:r>
                    </a:p>
                    <a:p>
                      <a:endParaRPr lang="en-US" sz="3200" baseline="0" dirty="0" smtClean="0"/>
                    </a:p>
                    <a:p>
                      <a:r>
                        <a:rPr lang="en-US" sz="3200" baseline="0" dirty="0" err="1" smtClean="0"/>
                        <a:t>C’est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une</a:t>
                      </a:r>
                      <a:r>
                        <a:rPr lang="en-US" sz="3200" baseline="0" dirty="0" smtClean="0"/>
                        <a:t> des professions les </a:t>
                      </a:r>
                    </a:p>
                    <a:p>
                      <a:r>
                        <a:rPr lang="en-US" sz="3200" baseline="0" dirty="0" smtClean="0"/>
                        <a:t>plus </a:t>
                      </a:r>
                      <a:r>
                        <a:rPr lang="en-US" sz="3200" baseline="0" dirty="0" err="1" smtClean="0"/>
                        <a:t>difficiles</a:t>
                      </a:r>
                      <a:r>
                        <a:rPr lang="en-US" sz="3200" baseline="0" dirty="0" smtClean="0"/>
                        <a:t>  </a:t>
                      </a:r>
                      <a:r>
                        <a:rPr lang="en-US" sz="3200" baseline="0" dirty="0" err="1" smtClean="0"/>
                        <a:t>ces</a:t>
                      </a:r>
                      <a:r>
                        <a:rPr lang="en-US" sz="3200" baseline="0" dirty="0" smtClean="0"/>
                        <a:t>   </a:t>
                      </a:r>
                      <a:r>
                        <a:rPr lang="en-US" sz="3200" baseline="0" dirty="0" err="1" smtClean="0"/>
                        <a:t>derniers</a:t>
                      </a:r>
                      <a:r>
                        <a:rPr lang="en-US" sz="3200" baseline="0" dirty="0" smtClean="0"/>
                        <a:t>                                                   temps, </a:t>
                      </a:r>
                      <a:r>
                        <a:rPr lang="en-US" sz="3200" baseline="0" dirty="0" err="1" smtClean="0"/>
                        <a:t>qu’on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peut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appeler</a:t>
                      </a:r>
                      <a:r>
                        <a:rPr lang="en-US" sz="3200" baseline="0" dirty="0" smtClean="0"/>
                        <a:t>                                                  le temps du </a:t>
                      </a:r>
                      <a:r>
                        <a:rPr lang="en-US" sz="3200" baseline="0" dirty="0" err="1" smtClean="0"/>
                        <a:t>Covid</a:t>
                      </a:r>
                      <a:r>
                        <a:rPr lang="en-US" sz="3200" baseline="0" dirty="0" smtClean="0"/>
                        <a:t> 19.</a:t>
                      </a:r>
                    </a:p>
                    <a:p>
                      <a:r>
                        <a:rPr lang="en-US" sz="3200" baseline="0" dirty="0" err="1" smtClean="0"/>
                        <a:t>Ils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sont</a:t>
                      </a:r>
                      <a:r>
                        <a:rPr lang="en-US" sz="3200" baseline="0" dirty="0" smtClean="0"/>
                        <a:t> à </a:t>
                      </a:r>
                      <a:r>
                        <a:rPr lang="fr-FR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l’avant-garde de la bataille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contre</a:t>
                      </a:r>
                    </a:p>
                    <a:p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fr-FR" sz="32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Covid</a:t>
                      </a:r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  </a:t>
                      </a:r>
                    </a:p>
                    <a:p>
                      <a:r>
                        <a:rPr lang="fr-FR" sz="3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Ils sacrifient tout pour aider les malades .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842" name="AutoShape 2" descr="infirmière utilisant un masque facial avec protection covid-19 continents -  Telecharger Vectoriel Gratuit, Clipart Graphique, Vecteur Dessins et  Pictogramme Gratu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5843" name="Picture 3" descr="C:\Users\user\Desktop\download (3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838200"/>
            <a:ext cx="28575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886</Words>
  <Application>Microsoft Office PowerPoint</Application>
  <PresentationFormat>On-screen Show (4:3)</PresentationFormat>
  <Paragraphs>226</Paragraphs>
  <Slides>24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Times New Roman</vt:lpstr>
      <vt:lpstr>Office Theme</vt:lpstr>
      <vt:lpstr>Presentation</vt:lpstr>
      <vt:lpstr>PowerPoint Presentation</vt:lpstr>
      <vt:lpstr> TABLE DE MATIERES</vt:lpstr>
      <vt:lpstr>Dossier 5  MÉTIERS ET PROFESSIONS</vt:lpstr>
      <vt:lpstr> Dossier 5 PROFESSIONS ET MÉTIERS</vt:lpstr>
      <vt:lpstr>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acer_lpt</cp:lastModifiedBy>
  <cp:revision>71</cp:revision>
  <dcterms:created xsi:type="dcterms:W3CDTF">2020-09-05T08:40:11Z</dcterms:created>
  <dcterms:modified xsi:type="dcterms:W3CDTF">2020-09-26T10:09:06Z</dcterms:modified>
</cp:coreProperties>
</file>