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2" r:id="rId2"/>
    <p:sldId id="309" r:id="rId3"/>
    <p:sldId id="306" r:id="rId4"/>
    <p:sldId id="307" r:id="rId5"/>
    <p:sldId id="303" r:id="rId6"/>
    <p:sldId id="299" r:id="rId7"/>
    <p:sldId id="260" r:id="rId8"/>
    <p:sldId id="300" r:id="rId9"/>
    <p:sldId id="262" r:id="rId10"/>
    <p:sldId id="257" r:id="rId11"/>
    <p:sldId id="308" r:id="rId12"/>
    <p:sldId id="265" r:id="rId13"/>
    <p:sldId id="288" r:id="rId14"/>
    <p:sldId id="267" r:id="rId15"/>
    <p:sldId id="291" r:id="rId16"/>
    <p:sldId id="292" r:id="rId17"/>
    <p:sldId id="297" r:id="rId18"/>
    <p:sldId id="270" r:id="rId19"/>
    <p:sldId id="295" r:id="rId20"/>
    <p:sldId id="274" r:id="rId21"/>
    <p:sldId id="296" r:id="rId22"/>
    <p:sldId id="298" r:id="rId23"/>
    <p:sldId id="281" r:id="rId24"/>
    <p:sldId id="28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1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1D0AA4-934A-4A3F-A25C-0149BC642332}" type="datetimeFigureOut">
              <a:rPr lang="en-US" smtClean="0"/>
              <a:pPr/>
              <a:t>9/26/2020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032E17-CABF-48BB-8613-FAB194369395}" type="slidenum">
              <a:rPr lang="en-US" smtClean="0"/>
              <a:pPr/>
              <a:t>‹#›</a:t>
            </a:fld>
            <a:endParaRPr lang="en-US"/>
          </a:p>
        </p:txBody>
      </p:sp>
    </p:spTree>
    <p:extLst>
      <p:ext uri="{BB962C8B-B14F-4D97-AF65-F5344CB8AC3E}">
        <p14:creationId xmlns:p14="http://schemas.microsoft.com/office/powerpoint/2010/main" val="65290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032E17-CABF-48BB-8613-FAB194369395}" type="slidenum">
              <a:rPr lang="en-US" smtClean="0"/>
              <a:pPr/>
              <a:t>3</a:t>
            </a:fld>
            <a:endParaRPr lang="en-US"/>
          </a:p>
        </p:txBody>
      </p:sp>
    </p:spTree>
    <p:extLst>
      <p:ext uri="{BB962C8B-B14F-4D97-AF65-F5344CB8AC3E}">
        <p14:creationId xmlns:p14="http://schemas.microsoft.com/office/powerpoint/2010/main" val="127086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032E17-CABF-48BB-8613-FAB194369395}" type="slidenum">
              <a:rPr lang="en-US" smtClean="0"/>
              <a:pPr/>
              <a:t>12</a:t>
            </a:fld>
            <a:endParaRPr lang="en-US"/>
          </a:p>
        </p:txBody>
      </p:sp>
    </p:spTree>
    <p:extLst>
      <p:ext uri="{BB962C8B-B14F-4D97-AF65-F5344CB8AC3E}">
        <p14:creationId xmlns:p14="http://schemas.microsoft.com/office/powerpoint/2010/main" val="26700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9B3D0C-2684-447F-B480-2878F3359B41}" type="datetimeFigureOut">
              <a:rPr lang="en-US" smtClean="0"/>
              <a:pPr/>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B3D0C-2684-447F-B480-2878F3359B41}" type="datetimeFigureOut">
              <a:rPr lang="en-US" smtClean="0"/>
              <a:pPr/>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9B3D0C-2684-447F-B480-2878F3359B41}" type="datetimeFigureOut">
              <a:rPr lang="en-US" smtClean="0"/>
              <a:pPr/>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9B3D0C-2684-447F-B480-2878F3359B41}" type="datetimeFigureOut">
              <a:rPr lang="en-US" smtClean="0"/>
              <a:pPr/>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9B3D0C-2684-447F-B480-2878F3359B41}" type="datetimeFigureOut">
              <a:rPr lang="en-US" smtClean="0"/>
              <a:pPr/>
              <a:t>9/26/2020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9B3D0C-2684-447F-B480-2878F3359B41}" type="datetimeFigureOut">
              <a:rPr lang="en-US" smtClean="0"/>
              <a:pPr/>
              <a:t>9/26/2020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9B3D0C-2684-447F-B480-2878F3359B41}" type="datetimeFigureOut">
              <a:rPr lang="en-US" smtClean="0"/>
              <a:pPr/>
              <a:t>9/26/2020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B3D0C-2684-447F-B480-2878F3359B41}" type="datetimeFigureOut">
              <a:rPr lang="en-US" smtClean="0"/>
              <a:pPr/>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9B3D0C-2684-447F-B480-2878F3359B41}" type="datetimeFigureOut">
              <a:rPr lang="en-US" smtClean="0"/>
              <a:pPr/>
              <a:t>9/26/2020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B3D0C-2684-447F-B480-2878F3359B41}" type="datetimeFigureOut">
              <a:rPr lang="en-US" smtClean="0"/>
              <a:pPr/>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B3D0C-2684-447F-B480-2878F3359B41}" type="datetimeFigureOut">
              <a:rPr lang="en-US" smtClean="0"/>
              <a:pPr/>
              <a:t>9/26/2020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E3B33-EF8E-481B-8532-87ADDC94BA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B3D0C-2684-447F-B480-2878F3359B41}" type="datetimeFigureOut">
              <a:rPr lang="en-US" smtClean="0"/>
              <a:pPr/>
              <a:t>9/26/2020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8E3B33-EF8E-481B-8532-87ADDC94BA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Office_PowerPoint_Presentation11.ppt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177191921"/>
              </p:ext>
            </p:extLst>
          </p:nvPr>
        </p:nvGraphicFramePr>
        <p:xfrm>
          <a:off x="0" y="0"/>
          <a:ext cx="9144000" cy="7010400"/>
        </p:xfrm>
        <a:graphic>
          <a:graphicData uri="http://schemas.openxmlformats.org/presentationml/2006/ole">
            <mc:AlternateContent xmlns:mc="http://schemas.openxmlformats.org/markup-compatibility/2006">
              <mc:Choice xmlns:v="urn:schemas-microsoft-com:vml" Requires="v">
                <p:oleObj spid="_x0000_s1030" name="Presentation" r:id="rId3" imgW="4570533" imgH="3427427" progId="PowerPoint.Show.12">
                  <p:embed/>
                </p:oleObj>
              </mc:Choice>
              <mc:Fallback>
                <p:oleObj name="Presentation" r:id="rId3" imgW="4570533" imgH="3427427" progId="PowerPoint.Show.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ffec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1">
              <a:buNone/>
            </a:pPr>
            <a:r>
              <a:rPr lang="fr-FR" sz="2400" b="1" dirty="0" smtClean="0">
                <a:solidFill>
                  <a:srgbClr val="FF0000"/>
                </a:solidFill>
              </a:rPr>
              <a:t>Dossier   1.</a:t>
            </a:r>
            <a:r>
              <a:rPr lang="fr-FR" sz="2400" dirty="0" smtClean="0"/>
              <a:t> - </a:t>
            </a:r>
            <a:r>
              <a:rPr lang="fr-FR" sz="2400" b="1" dirty="0" smtClean="0"/>
              <a:t>Les Activités de la Routine Quotidienne.</a:t>
            </a:r>
          </a:p>
          <a:p>
            <a:pPr lvl="1">
              <a:buNone/>
            </a:pPr>
            <a:r>
              <a:rPr lang="fr-FR" sz="2400" b="1" dirty="0" smtClean="0">
                <a:solidFill>
                  <a:srgbClr val="FF0000"/>
                </a:solidFill>
              </a:rPr>
              <a:t>Dossier   2.</a:t>
            </a:r>
            <a:r>
              <a:rPr lang="fr-FR" sz="2400" b="1" dirty="0" smtClean="0"/>
              <a:t> - Le corps humain.</a:t>
            </a:r>
            <a:endParaRPr lang="en-US" sz="2400" b="1" dirty="0" smtClean="0"/>
          </a:p>
          <a:p>
            <a:pPr>
              <a:buNone/>
            </a:pPr>
            <a:r>
              <a:rPr lang="fr-FR" sz="2400" b="1" dirty="0" smtClean="0">
                <a:solidFill>
                  <a:srgbClr val="FF0000"/>
                </a:solidFill>
              </a:rPr>
              <a:t>	  Dossier   3. </a:t>
            </a:r>
            <a:r>
              <a:rPr lang="fr-FR" sz="2400" b="1" dirty="0" smtClean="0"/>
              <a:t>- Les fruits et les légumes.</a:t>
            </a:r>
            <a:endParaRPr lang="en-US" sz="2400" b="1" dirty="0" smtClean="0"/>
          </a:p>
          <a:p>
            <a:pPr>
              <a:buNone/>
            </a:pPr>
            <a:r>
              <a:rPr lang="fr-FR" sz="2400" b="1" dirty="0" smtClean="0">
                <a:solidFill>
                  <a:srgbClr val="FF0000"/>
                </a:solidFill>
              </a:rPr>
              <a:t>	  Dossier   4</a:t>
            </a:r>
            <a:r>
              <a:rPr lang="fr-FR" sz="2400" b="1" dirty="0" smtClean="0"/>
              <a:t>. - Le marché.</a:t>
            </a:r>
          </a:p>
          <a:p>
            <a:pPr>
              <a:buNone/>
            </a:pPr>
            <a:r>
              <a:rPr lang="fr-FR" sz="2400" b="1" dirty="0" smtClean="0">
                <a:solidFill>
                  <a:srgbClr val="FF0000"/>
                </a:solidFill>
              </a:rPr>
              <a:t>	  Dossier   5.</a:t>
            </a:r>
            <a:r>
              <a:rPr lang="fr-FR" sz="2400" b="1" dirty="0" smtClean="0"/>
              <a:t> - Les métiers (Les Professions).</a:t>
            </a:r>
          </a:p>
          <a:p>
            <a:pPr>
              <a:buNone/>
            </a:pPr>
            <a:r>
              <a:rPr lang="fr-FR" sz="2400" b="1" dirty="0" smtClean="0">
                <a:solidFill>
                  <a:srgbClr val="FF0000"/>
                </a:solidFill>
              </a:rPr>
              <a:t>	  Dossier   6.</a:t>
            </a:r>
            <a:r>
              <a:rPr lang="fr-FR" sz="2400" b="1" dirty="0" smtClean="0"/>
              <a:t> - Les mois et les saisons de l’année.</a:t>
            </a:r>
          </a:p>
          <a:p>
            <a:pPr>
              <a:buNone/>
            </a:pPr>
            <a:r>
              <a:rPr lang="fr-FR" sz="2400" b="1" dirty="0" smtClean="0">
                <a:solidFill>
                  <a:srgbClr val="FF0000"/>
                </a:solidFill>
              </a:rPr>
              <a:t>	  Dossier   7.</a:t>
            </a:r>
            <a:r>
              <a:rPr lang="fr-FR" sz="2400" b="1" dirty="0" smtClean="0"/>
              <a:t> - Les sept jours de la semaine.</a:t>
            </a:r>
          </a:p>
          <a:p>
            <a:pPr>
              <a:buNone/>
            </a:pPr>
            <a:r>
              <a:rPr lang="fr-FR" sz="2400" b="1" dirty="0" smtClean="0">
                <a:solidFill>
                  <a:srgbClr val="FF0000"/>
                </a:solidFill>
              </a:rPr>
              <a:t>	  Dossier   8.</a:t>
            </a:r>
            <a:r>
              <a:rPr lang="fr-FR" sz="2400" b="1" dirty="0" smtClean="0"/>
              <a:t> - Les Vêtements et les couleurs.</a:t>
            </a:r>
            <a:endParaRPr lang="en-US" sz="2400" b="1" dirty="0" smtClean="0"/>
          </a:p>
          <a:p>
            <a:pPr>
              <a:buNone/>
            </a:pPr>
            <a:r>
              <a:rPr lang="fr-FR" sz="2400" b="1" dirty="0" smtClean="0">
                <a:solidFill>
                  <a:srgbClr val="FF0000"/>
                </a:solidFill>
              </a:rPr>
              <a:t>	  Dossier   9.</a:t>
            </a:r>
            <a:r>
              <a:rPr lang="fr-FR" sz="2400" b="1" dirty="0" smtClean="0"/>
              <a:t> - Verbes aller et venir,  (les compléments de      </a:t>
            </a:r>
          </a:p>
          <a:p>
            <a:pPr>
              <a:buNone/>
            </a:pPr>
            <a:r>
              <a:rPr lang="fr-FR" sz="2400" b="1" dirty="0" smtClean="0"/>
              <a:t>                             </a:t>
            </a:r>
            <a:r>
              <a:rPr lang="fr-FR" sz="2400" b="1" dirty="0" err="1" smtClean="0"/>
              <a:t>IIeu</a:t>
            </a:r>
            <a:r>
              <a:rPr lang="fr-FR" sz="2400" b="1" dirty="0" smtClean="0"/>
              <a:t> </a:t>
            </a:r>
            <a:r>
              <a:rPr lang="fr-FR" sz="2400" b="1" dirty="0" smtClean="0"/>
              <a:t>introduits par les prépositions</a:t>
            </a:r>
            <a:r>
              <a:rPr lang="fr-FR" sz="2400" b="1" dirty="0" smtClean="0">
                <a:solidFill>
                  <a:srgbClr val="FF0000"/>
                </a:solidFill>
              </a:rPr>
              <a:t> à </a:t>
            </a:r>
            <a:r>
              <a:rPr lang="fr-FR" sz="2400" b="1" dirty="0" smtClean="0"/>
              <a:t>et </a:t>
            </a:r>
            <a:r>
              <a:rPr lang="fr-FR" sz="2400" b="1" dirty="0" smtClean="0">
                <a:solidFill>
                  <a:srgbClr val="FF0000"/>
                </a:solidFill>
              </a:rPr>
              <a:t>de</a:t>
            </a:r>
            <a:r>
              <a:rPr lang="fr-FR" sz="2400" b="1" dirty="0" smtClean="0"/>
              <a:t>).</a:t>
            </a:r>
          </a:p>
          <a:p>
            <a:pPr>
              <a:buNone/>
            </a:pPr>
            <a:r>
              <a:rPr lang="fr-FR" sz="2400" b="1" dirty="0" smtClean="0">
                <a:solidFill>
                  <a:srgbClr val="FF0000"/>
                </a:solidFill>
              </a:rPr>
              <a:t>	  Dossier 10. </a:t>
            </a:r>
            <a:r>
              <a:rPr lang="fr-FR" sz="2400" b="1" dirty="0" smtClean="0"/>
              <a:t>- Verbes et conjugaisons au présent de l’indicatif.</a:t>
            </a:r>
            <a:endParaRPr lang="en-US" dirty="0"/>
          </a:p>
        </p:txBody>
      </p:sp>
      <p:sp>
        <p:nvSpPr>
          <p:cNvPr id="6" name="Title 1"/>
          <p:cNvSpPr>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solidFill>
                  <a:srgbClr val="00B0F0"/>
                </a:solidFill>
              </a:rPr>
              <a:t>TABLE DE MATIERES</a:t>
            </a:r>
            <a:endParaRPr lang="en-US" sz="3600" b="1" dirty="0">
              <a:solidFill>
                <a:srgbClr val="00B0F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828800"/>
            <a:ext cx="8839200" cy="4343400"/>
          </a:xfrm>
        </p:spPr>
        <p:txBody>
          <a:bodyPr>
            <a:normAutofit fontScale="25000" lnSpcReduction="20000"/>
          </a:bodyPr>
          <a:lstStyle/>
          <a:p>
            <a:pPr>
              <a:buNone/>
            </a:pPr>
            <a:r>
              <a:rPr lang="fr-FR" dirty="0" smtClean="0"/>
              <a:t>   </a:t>
            </a:r>
          </a:p>
          <a:p>
            <a:pPr>
              <a:buNone/>
            </a:pPr>
            <a:r>
              <a:rPr lang="fr-FR" dirty="0" smtClean="0"/>
              <a:t>    </a:t>
            </a:r>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sz="4400" dirty="0" smtClean="0"/>
          </a:p>
          <a:p>
            <a:pPr>
              <a:buNone/>
            </a:pPr>
            <a:endParaRPr lang="fr-FR" sz="4400" dirty="0" smtClean="0"/>
          </a:p>
          <a:p>
            <a:pPr>
              <a:buNone/>
            </a:pPr>
            <a:endParaRPr lang="fr-FR" sz="4400" dirty="0" smtClean="0"/>
          </a:p>
          <a:p>
            <a:pPr>
              <a:buNone/>
            </a:pPr>
            <a:endParaRPr lang="fr-FR" sz="9600" b="1" dirty="0" smtClean="0">
              <a:solidFill>
                <a:srgbClr val="0070C0"/>
              </a:solidFill>
            </a:endParaRPr>
          </a:p>
          <a:p>
            <a:pPr>
              <a:buNone/>
            </a:pPr>
            <a:endParaRPr lang="fr-FR" sz="9600" b="1" dirty="0" smtClean="0">
              <a:solidFill>
                <a:srgbClr val="0070C0"/>
              </a:solidFill>
            </a:endParaRPr>
          </a:p>
          <a:p>
            <a:pPr>
              <a:buNone/>
            </a:pPr>
            <a:endParaRPr lang="fr-FR" sz="9600" b="1" dirty="0" smtClean="0">
              <a:solidFill>
                <a:srgbClr val="0070C0"/>
              </a:solidFill>
            </a:endParaRPr>
          </a:p>
          <a:p>
            <a:pPr>
              <a:buNone/>
            </a:pPr>
            <a:r>
              <a:rPr lang="fr-FR" sz="9600" b="1" dirty="0" smtClean="0">
                <a:solidFill>
                  <a:srgbClr val="0070C0"/>
                </a:solidFill>
              </a:rPr>
              <a:t>Acquérir le vocabulaire des saisons et des loisirs. </a:t>
            </a:r>
          </a:p>
          <a:p>
            <a:pPr>
              <a:buNone/>
            </a:pPr>
            <a:r>
              <a:rPr lang="fr-FR" sz="9600" b="1" dirty="0" smtClean="0">
                <a:solidFill>
                  <a:srgbClr val="0070C0"/>
                </a:solidFill>
              </a:rPr>
              <a:t>Savoir s’exprimer à l’oral et l’écrit sur les mois, le temps et la météo.</a:t>
            </a:r>
          </a:p>
          <a:p>
            <a:pPr>
              <a:buNone/>
            </a:pPr>
            <a:r>
              <a:rPr lang="fr-FR" sz="9600" b="1" dirty="0" smtClean="0">
                <a:solidFill>
                  <a:srgbClr val="0070C0"/>
                </a:solidFill>
              </a:rPr>
              <a:t>Conjuguer des verbes au présent.</a:t>
            </a:r>
          </a:p>
          <a:p>
            <a:pPr>
              <a:buNone/>
            </a:pPr>
            <a:r>
              <a:rPr lang="fr-FR" sz="9600" b="1" dirty="0" smtClean="0">
                <a:solidFill>
                  <a:srgbClr val="0070C0"/>
                </a:solidFill>
              </a:rPr>
              <a:t>Parler des activités et des loisirs.</a:t>
            </a:r>
          </a:p>
          <a:p>
            <a:pPr>
              <a:buNone/>
            </a:pPr>
            <a:r>
              <a:rPr lang="fr-FR" sz="9600" b="1" dirty="0" smtClean="0">
                <a:solidFill>
                  <a:srgbClr val="0070C0"/>
                </a:solidFill>
              </a:rPr>
              <a:t>Savoir communiquer, interroger et répondre sur les loisirs.</a:t>
            </a:r>
          </a:p>
          <a:p>
            <a:pPr>
              <a:buNone/>
            </a:pPr>
            <a:endParaRPr lang="fr-FR" sz="9600" dirty="0" smtClean="0"/>
          </a:p>
          <a:p>
            <a:pPr>
              <a:buNone/>
            </a:pPr>
            <a:r>
              <a:rPr lang="fr-FR" sz="9600" dirty="0" smtClean="0"/>
              <a:t> </a:t>
            </a:r>
            <a:endParaRPr lang="en-US" sz="9600" dirty="0" smtClean="0"/>
          </a:p>
          <a:p>
            <a:pPr>
              <a:buNone/>
            </a:pPr>
            <a:r>
              <a:rPr lang="fr-FR" sz="9600" dirty="0" smtClean="0"/>
              <a:t> </a:t>
            </a:r>
            <a:endParaRPr lang="en-US" sz="9600" dirty="0" smtClean="0"/>
          </a:p>
          <a:p>
            <a:endParaRPr lang="en-US" dirty="0"/>
          </a:p>
        </p:txBody>
      </p:sp>
      <p:sp>
        <p:nvSpPr>
          <p:cNvPr id="43011" name="Rectangle 3"/>
          <p:cNvSpPr>
            <a:spLocks noChangeArrowheads="1"/>
          </p:cNvSpPr>
          <p:nvPr/>
        </p:nvSpPr>
        <p:spPr bwMode="auto">
          <a:xfrm>
            <a:off x="2895600" y="228600"/>
            <a:ext cx="3356112"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t>Dossier 6</a:t>
            </a:r>
            <a:br>
              <a:rPr kumimoji="0" lang="fr-FR" sz="2400" b="1"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br>
            <a:r>
              <a:rPr kumimoji="0" lang="fr-FR" sz="2400" b="1"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t>LES  12 MOIS DE L’ANNÉE</a:t>
            </a:r>
            <a:endParaRPr kumimoji="0" lang="fr-FR" sz="2400" b="0" i="0" u="none" strike="noStrike" cap="none" normalizeH="0" baseline="0" dirty="0" smtClean="0">
              <a:ln>
                <a:noFill/>
              </a:ln>
              <a:solidFill>
                <a:srgbClr val="FF0000"/>
              </a:solidFill>
              <a:effectLst/>
              <a:latin typeface="Arial" pitchFamily="34" charset="0"/>
              <a:cs typeface="Arial" pitchFamily="34" charset="0"/>
            </a:endParaRPr>
          </a:p>
        </p:txBody>
      </p:sp>
      <p:pic>
        <p:nvPicPr>
          <p:cNvPr id="15362" name="Picture 2" descr="C:\Users\user\Desktop\download (4).jpg"/>
          <p:cNvPicPr>
            <a:picLocks noChangeAspect="1" noChangeArrowheads="1"/>
          </p:cNvPicPr>
          <p:nvPr/>
        </p:nvPicPr>
        <p:blipFill>
          <a:blip r:embed="rId3"/>
          <a:srcRect/>
          <a:stretch>
            <a:fillRect/>
          </a:stretch>
        </p:blipFill>
        <p:spPr bwMode="auto">
          <a:xfrm>
            <a:off x="1676400" y="1905000"/>
            <a:ext cx="5486400" cy="2438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user\Desktop\calendrier-des-poz (1).jpg"/>
          <p:cNvPicPr>
            <a:picLocks noGrp="1" noChangeAspect="1" noChangeArrowheads="1"/>
          </p:cNvPicPr>
          <p:nvPr>
            <p:ph idx="1"/>
          </p:nvPr>
        </p:nvPicPr>
        <p:blipFill>
          <a:blip r:embed="rId2"/>
          <a:srcRect/>
          <a:stretch>
            <a:fillRect/>
          </a:stretch>
        </p:blipFill>
        <p:spPr bwMode="auto">
          <a:xfrm>
            <a:off x="381000" y="1905000"/>
            <a:ext cx="8229600" cy="3774484"/>
          </a:xfrm>
          <a:prstGeom prst="rect">
            <a:avLst/>
          </a:prstGeom>
          <a:noFill/>
        </p:spPr>
      </p:pic>
      <p:sp>
        <p:nvSpPr>
          <p:cNvPr id="16385" name="Rectangle 1"/>
          <p:cNvSpPr>
            <a:spLocks noChangeArrowheads="1"/>
          </p:cNvSpPr>
          <p:nvPr/>
        </p:nvSpPr>
        <p:spPr bwMode="auto">
          <a:xfrm>
            <a:off x="115224" y="0"/>
            <a:ext cx="6978642"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3600"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t>                       </a:t>
            </a:r>
            <a:r>
              <a:rPr kumimoji="0" lang="fr-FR" sz="3600" i="0" u="none" strike="noStrike" cap="none" normalizeH="0" dirty="0" smtClean="0">
                <a:ln>
                  <a:noFill/>
                </a:ln>
                <a:solidFill>
                  <a:srgbClr val="FF0000"/>
                </a:solidFill>
                <a:effectLst/>
                <a:latin typeface="Calibr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lang="fr-FR" sz="3600" dirty="0" smtClean="0">
                <a:solidFill>
                  <a:srgbClr val="FF0000"/>
                </a:solidFill>
                <a:latin typeface="Calibri" pitchFamily="34" charset="0"/>
                <a:ea typeface="Calibri" pitchFamily="34" charset="0"/>
                <a:cs typeface="Times New Roman" pitchFamily="18" charset="0"/>
              </a:rPr>
              <a:t>                    </a:t>
            </a:r>
            <a:r>
              <a:rPr lang="fr-FR" sz="3600" dirty="0" smtClean="0">
                <a:solidFill>
                  <a:srgbClr val="FF0000"/>
                </a:solidFill>
                <a:latin typeface="Calibri" pitchFamily="34" charset="0"/>
                <a:ea typeface="Calibri" pitchFamily="34" charset="0"/>
                <a:cs typeface="Times New Roman" pitchFamily="18" charset="0"/>
              </a:rPr>
              <a:t>  </a:t>
            </a:r>
            <a:r>
              <a:rPr kumimoji="0" lang="fr-FR" sz="3600" b="1" i="0" u="none" strike="noStrike" cap="none" normalizeH="0" baseline="0" dirty="0" smtClean="0">
                <a:ln>
                  <a:noFill/>
                </a:ln>
                <a:solidFill>
                  <a:srgbClr val="FF0000"/>
                </a:solidFill>
                <a:effectLst/>
                <a:latin typeface="Calibri" pitchFamily="34" charset="0"/>
                <a:ea typeface="Calibri" pitchFamily="34" charset="0"/>
                <a:cs typeface="Times New Roman" pitchFamily="18" charset="0"/>
              </a:rPr>
              <a:t>Les 12 mois de l’année</a:t>
            </a:r>
            <a:endParaRPr kumimoji="0" lang="fr-FR" sz="3600" b="1"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22d64b426f4ca16cde9204ece4a3b742--google.jpg"/>
          <p:cNvPicPr>
            <a:picLocks noChangeAspect="1" noChangeArrowheads="1"/>
          </p:cNvPicPr>
          <p:nvPr/>
        </p:nvPicPr>
        <p:blipFill>
          <a:blip r:embed="rId2"/>
          <a:srcRect/>
          <a:stretch>
            <a:fillRect/>
          </a:stretch>
        </p:blipFill>
        <p:spPr bwMode="auto">
          <a:xfrm>
            <a:off x="609600" y="1447800"/>
            <a:ext cx="8001000" cy="4953000"/>
          </a:xfrm>
          <a:prstGeom prst="rect">
            <a:avLst/>
          </a:prstGeom>
          <a:noFill/>
        </p:spPr>
      </p:pic>
      <p:sp>
        <p:nvSpPr>
          <p:cNvPr id="6" name="Rectangle 5"/>
          <p:cNvSpPr/>
          <p:nvPr/>
        </p:nvSpPr>
        <p:spPr>
          <a:xfrm>
            <a:off x="1371600" y="457201"/>
            <a:ext cx="6934200" cy="646331"/>
          </a:xfrm>
          <a:prstGeom prst="rect">
            <a:avLst/>
          </a:prstGeom>
        </p:spPr>
        <p:txBody>
          <a:bodyPr wrap="square">
            <a:spAutoFit/>
          </a:bodyPr>
          <a:lstStyle/>
          <a:p>
            <a:r>
              <a:rPr lang="en-US" sz="3600" b="1" dirty="0">
                <a:solidFill>
                  <a:srgbClr val="FF0000"/>
                </a:solidFill>
              </a:rPr>
              <a:t>Les </a:t>
            </a:r>
            <a:r>
              <a:rPr lang="en-US" sz="3600" b="1" dirty="0" smtClean="0">
                <a:solidFill>
                  <a:srgbClr val="FF0000"/>
                </a:solidFill>
              </a:rPr>
              <a:t> </a:t>
            </a:r>
            <a:r>
              <a:rPr lang="en-US" sz="3600" b="1" dirty="0" err="1" smtClean="0">
                <a:solidFill>
                  <a:srgbClr val="FF0000"/>
                </a:solidFill>
              </a:rPr>
              <a:t>mois</a:t>
            </a:r>
            <a:r>
              <a:rPr lang="en-US" sz="3600" b="1" dirty="0" smtClean="0">
                <a:solidFill>
                  <a:srgbClr val="FF0000"/>
                </a:solidFill>
              </a:rPr>
              <a:t> et  les </a:t>
            </a:r>
            <a:r>
              <a:rPr lang="en-US" sz="3600" b="1" dirty="0" err="1" smtClean="0">
                <a:solidFill>
                  <a:srgbClr val="FF0000"/>
                </a:solidFill>
              </a:rPr>
              <a:t>Saisons</a:t>
            </a:r>
            <a:r>
              <a:rPr lang="en-US" sz="3600" b="1" dirty="0" smtClean="0">
                <a:solidFill>
                  <a:srgbClr val="FF0000"/>
                </a:solidFill>
              </a:rPr>
              <a:t> </a:t>
            </a:r>
            <a:r>
              <a:rPr lang="en-US" sz="3600" b="1" dirty="0">
                <a:solidFill>
                  <a:srgbClr val="FF0000"/>
                </a:solidFill>
              </a:rPr>
              <a:t>de </a:t>
            </a:r>
            <a:r>
              <a:rPr lang="en-US" sz="3600" b="1" dirty="0" err="1">
                <a:solidFill>
                  <a:srgbClr val="FF0000"/>
                </a:solidFill>
              </a:rPr>
              <a:t>l’Année</a:t>
            </a:r>
            <a:endParaRPr lang="en-US" sz="3600" b="1"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user\Desktop\images (1).jpg"/>
          <p:cNvPicPr>
            <a:picLocks noGrp="1" noChangeAspect="1" noChangeArrowheads="1"/>
          </p:cNvPicPr>
          <p:nvPr>
            <p:ph idx="1"/>
          </p:nvPr>
        </p:nvPicPr>
        <p:blipFill>
          <a:blip r:embed="rId2"/>
          <a:srcRect/>
          <a:stretch>
            <a:fillRect/>
          </a:stretch>
        </p:blipFill>
        <p:spPr bwMode="auto">
          <a:xfrm>
            <a:off x="533400" y="609600"/>
            <a:ext cx="8001000" cy="456326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
            </a:r>
            <a:br>
              <a:rPr lang="en-US" b="1" dirty="0" smtClean="0"/>
            </a:br>
            <a:r>
              <a:rPr lang="en-US" b="1" dirty="0" smtClean="0"/>
              <a:t>Dossier 8</a:t>
            </a:r>
            <a:br>
              <a:rPr lang="en-US" b="1" dirty="0" smtClean="0"/>
            </a:br>
            <a:r>
              <a:rPr lang="en-US" b="1" dirty="0" smtClean="0"/>
              <a:t/>
            </a:r>
            <a:br>
              <a:rPr lang="en-US" b="1" dirty="0" smtClean="0"/>
            </a:br>
            <a:endParaRPr lang="en-US" b="1" dirty="0"/>
          </a:p>
        </p:txBody>
      </p:sp>
      <p:sp>
        <p:nvSpPr>
          <p:cNvPr id="4" name="Rectangle 3"/>
          <p:cNvSpPr/>
          <p:nvPr/>
        </p:nvSpPr>
        <p:spPr>
          <a:xfrm>
            <a:off x="1371600" y="1"/>
            <a:ext cx="6934200" cy="1200329"/>
          </a:xfrm>
          <a:prstGeom prst="rect">
            <a:avLst/>
          </a:prstGeom>
        </p:spPr>
        <p:txBody>
          <a:bodyPr wrap="square">
            <a:spAutoFit/>
          </a:bodyPr>
          <a:lstStyle/>
          <a:p>
            <a:endParaRPr lang="en-US" sz="3600" b="1" dirty="0" smtClean="0">
              <a:solidFill>
                <a:srgbClr val="FF0000"/>
              </a:solidFill>
            </a:endParaRPr>
          </a:p>
          <a:p>
            <a:r>
              <a:rPr lang="en-US" sz="3600" b="1" dirty="0" smtClean="0">
                <a:solidFill>
                  <a:srgbClr val="FF0000"/>
                </a:solidFill>
              </a:rPr>
              <a:t>Les  </a:t>
            </a:r>
            <a:r>
              <a:rPr lang="en-US" sz="3600" b="1" dirty="0" err="1" smtClean="0">
                <a:solidFill>
                  <a:srgbClr val="FF0000"/>
                </a:solidFill>
              </a:rPr>
              <a:t>mois</a:t>
            </a:r>
            <a:r>
              <a:rPr lang="en-US" sz="3600" b="1" dirty="0" smtClean="0">
                <a:solidFill>
                  <a:srgbClr val="FF0000"/>
                </a:solidFill>
              </a:rPr>
              <a:t> et  les </a:t>
            </a:r>
            <a:r>
              <a:rPr lang="en-US" sz="3600" b="1" dirty="0" err="1" smtClean="0">
                <a:solidFill>
                  <a:srgbClr val="FF0000"/>
                </a:solidFill>
              </a:rPr>
              <a:t>Saisons</a:t>
            </a:r>
            <a:r>
              <a:rPr lang="en-US" sz="3600" b="1" dirty="0" smtClean="0">
                <a:solidFill>
                  <a:srgbClr val="FF0000"/>
                </a:solidFill>
              </a:rPr>
              <a:t> </a:t>
            </a:r>
            <a:r>
              <a:rPr lang="en-US" sz="3600" b="1" dirty="0">
                <a:solidFill>
                  <a:srgbClr val="FF0000"/>
                </a:solidFill>
              </a:rPr>
              <a:t>de </a:t>
            </a:r>
            <a:r>
              <a:rPr lang="en-US" sz="3600" b="1" dirty="0" err="1">
                <a:solidFill>
                  <a:srgbClr val="FF0000"/>
                </a:solidFill>
              </a:rPr>
              <a:t>l’Année</a:t>
            </a:r>
            <a:endParaRPr lang="en-US" sz="3600" b="1" dirty="0">
              <a:solidFill>
                <a:srgbClr val="FF0000"/>
              </a:solidFill>
            </a:endParaRPr>
          </a:p>
        </p:txBody>
      </p:sp>
      <p:pic>
        <p:nvPicPr>
          <p:cNvPr id="3073" name="Picture 1" descr="C:\Users\user\Desktop\images (12).jpg"/>
          <p:cNvPicPr>
            <a:picLocks noChangeAspect="1" noChangeArrowheads="1"/>
          </p:cNvPicPr>
          <p:nvPr/>
        </p:nvPicPr>
        <p:blipFill>
          <a:blip r:embed="rId2"/>
          <a:srcRect/>
          <a:stretch>
            <a:fillRect/>
          </a:stretch>
        </p:blipFill>
        <p:spPr bwMode="auto">
          <a:xfrm>
            <a:off x="914400" y="1371600"/>
            <a:ext cx="7772400" cy="4724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44562"/>
          </a:xfrm>
        </p:spPr>
        <p:txBody>
          <a:bodyPr/>
          <a:lstStyle/>
          <a:p>
            <a:r>
              <a:rPr lang="en-US" b="1" dirty="0" smtClean="0">
                <a:solidFill>
                  <a:srgbClr val="FF0000"/>
                </a:solidFill>
              </a:rPr>
              <a:t>Les </a:t>
            </a:r>
            <a:r>
              <a:rPr lang="en-US" b="1" dirty="0" err="1" smtClean="0">
                <a:solidFill>
                  <a:srgbClr val="FF0000"/>
                </a:solidFill>
              </a:rPr>
              <a:t>douze</a:t>
            </a:r>
            <a:r>
              <a:rPr lang="en-US" b="1" dirty="0" smtClean="0">
                <a:solidFill>
                  <a:srgbClr val="FF0000"/>
                </a:solidFill>
              </a:rPr>
              <a:t> </a:t>
            </a:r>
            <a:r>
              <a:rPr lang="en-US" b="1" dirty="0" err="1" smtClean="0">
                <a:solidFill>
                  <a:srgbClr val="FF0000"/>
                </a:solidFill>
              </a:rPr>
              <a:t>mois</a:t>
            </a:r>
            <a:r>
              <a:rPr lang="en-US" b="1" dirty="0" smtClean="0">
                <a:solidFill>
                  <a:srgbClr val="FF0000"/>
                </a:solidFill>
              </a:rPr>
              <a:t> de </a:t>
            </a:r>
            <a:r>
              <a:rPr lang="en-US" b="1" dirty="0" err="1" smtClean="0">
                <a:solidFill>
                  <a:srgbClr val="FF0000"/>
                </a:solidFill>
              </a:rPr>
              <a:t>l’année</a:t>
            </a:r>
            <a:endParaRPr lang="en-US" b="1" dirty="0">
              <a:solidFill>
                <a:srgbClr val="FF0000"/>
              </a:solidFill>
            </a:endParaRPr>
          </a:p>
        </p:txBody>
      </p:sp>
      <p:pic>
        <p:nvPicPr>
          <p:cNvPr id="2050" name="Picture 2" descr="C:\Users\user\Desktop\images (1).jpg"/>
          <p:cNvPicPr>
            <a:picLocks noGrp="1" noChangeAspect="1" noChangeArrowheads="1"/>
          </p:cNvPicPr>
          <p:nvPr>
            <p:ph idx="1"/>
          </p:nvPr>
        </p:nvPicPr>
        <p:blipFill>
          <a:blip r:embed="rId2"/>
          <a:srcRect/>
          <a:stretch>
            <a:fillRect/>
          </a:stretch>
        </p:blipFill>
        <p:spPr bwMode="auto">
          <a:xfrm>
            <a:off x="381000" y="1066800"/>
            <a:ext cx="8382000" cy="5029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706562"/>
          </a:xfrm>
        </p:spPr>
        <p:txBody>
          <a:bodyPr>
            <a:normAutofit fontScale="90000"/>
          </a:bodyPr>
          <a:lstStyle/>
          <a:p>
            <a:r>
              <a:rPr lang="en-US" sz="2000" b="1" dirty="0" smtClean="0">
                <a:solidFill>
                  <a:srgbClr val="00B050"/>
                </a:solidFill>
              </a:rPr>
              <a:t/>
            </a:r>
            <a:br>
              <a:rPr lang="en-US" sz="2000" b="1" dirty="0" smtClean="0">
                <a:solidFill>
                  <a:srgbClr val="00B050"/>
                </a:solidFill>
              </a:rPr>
            </a:br>
            <a:r>
              <a:rPr lang="en-US" sz="2000" b="1" dirty="0">
                <a:solidFill>
                  <a:srgbClr val="00B050"/>
                </a:solidFill>
              </a:rPr>
              <a:t/>
            </a:r>
            <a:br>
              <a:rPr lang="en-US" sz="2000" b="1" dirty="0">
                <a:solidFill>
                  <a:srgbClr val="00B050"/>
                </a:solidFill>
              </a:rPr>
            </a:br>
            <a:r>
              <a:rPr lang="en-US" sz="2000" b="1" dirty="0" smtClean="0">
                <a:solidFill>
                  <a:srgbClr val="00B050"/>
                </a:solidFill>
              </a:rPr>
              <a:t>                                                                              </a:t>
            </a:r>
            <a:r>
              <a:rPr lang="en-US" sz="2000" b="1" dirty="0" smtClean="0">
                <a:solidFill>
                  <a:srgbClr val="00B050"/>
                </a:solidFill>
              </a:rPr>
              <a:t/>
            </a:r>
            <a:br>
              <a:rPr lang="en-US" sz="2000" b="1" dirty="0" smtClean="0">
                <a:solidFill>
                  <a:srgbClr val="00B050"/>
                </a:solidFill>
              </a:rPr>
            </a:br>
            <a:r>
              <a:rPr lang="en-US" sz="2000" b="1" dirty="0">
                <a:solidFill>
                  <a:srgbClr val="00B050"/>
                </a:solidFill>
              </a:rPr>
              <a:t> </a:t>
            </a:r>
            <a:r>
              <a:rPr lang="en-US" sz="2000" b="1" dirty="0" smtClean="0">
                <a:solidFill>
                  <a:srgbClr val="00B050"/>
                </a:solidFill>
              </a:rPr>
              <a:t>                                                                              </a:t>
            </a:r>
            <a:r>
              <a:rPr lang="en-US" sz="2700" b="1" dirty="0" smtClean="0">
                <a:solidFill>
                  <a:srgbClr val="00B050"/>
                </a:solidFill>
              </a:rPr>
              <a:t>LE </a:t>
            </a:r>
            <a:r>
              <a:rPr lang="en-US" sz="2700" b="1" dirty="0" smtClean="0">
                <a:solidFill>
                  <a:srgbClr val="00B050"/>
                </a:solidFill>
              </a:rPr>
              <a:t>PRINTEMPS </a:t>
            </a:r>
            <a:r>
              <a:rPr lang="en-US" sz="2700" b="1" dirty="0">
                <a:solidFill>
                  <a:srgbClr val="00B050"/>
                </a:solidFill>
              </a:rPr>
              <a:t> </a:t>
            </a:r>
            <a:r>
              <a:rPr lang="en-US" sz="2700" b="1" dirty="0" smtClean="0">
                <a:solidFill>
                  <a:srgbClr val="00B050"/>
                </a:solidFill>
              </a:rPr>
              <a:t>  </a:t>
            </a:r>
            <a:br>
              <a:rPr lang="en-US" sz="2700" b="1" dirty="0" smtClean="0">
                <a:solidFill>
                  <a:srgbClr val="00B050"/>
                </a:solidFill>
              </a:rPr>
            </a:br>
            <a:r>
              <a:rPr lang="en-US" sz="2700" b="1" dirty="0">
                <a:solidFill>
                  <a:srgbClr val="00B050"/>
                </a:solidFill>
              </a:rPr>
              <a:t> </a:t>
            </a:r>
            <a:r>
              <a:rPr lang="en-US" sz="2700" b="1" dirty="0" smtClean="0">
                <a:solidFill>
                  <a:srgbClr val="00B050"/>
                </a:solidFill>
              </a:rPr>
              <a:t>                                                          </a:t>
            </a:r>
            <a:r>
              <a:rPr lang="en-US" sz="2700" b="1" dirty="0" smtClean="0">
                <a:solidFill>
                  <a:srgbClr val="00B050"/>
                </a:solidFill>
              </a:rPr>
              <a:t>21Mars – 21 </a:t>
            </a:r>
            <a:r>
              <a:rPr lang="en-US" sz="2700" b="1" dirty="0" err="1" smtClean="0">
                <a:solidFill>
                  <a:srgbClr val="00B050"/>
                </a:solidFill>
              </a:rPr>
              <a:t>Juin</a:t>
            </a:r>
            <a:r>
              <a:rPr lang="en-US" sz="2700" b="1" dirty="0" smtClean="0">
                <a:solidFill>
                  <a:srgbClr val="00B050"/>
                </a:solidFill>
              </a:rPr>
              <a:t/>
            </a:r>
            <a:br>
              <a:rPr lang="en-US" sz="2700" b="1" dirty="0" smtClean="0">
                <a:solidFill>
                  <a:srgbClr val="00B050"/>
                </a:solidFill>
              </a:rPr>
            </a:br>
            <a:r>
              <a:rPr lang="en-US" sz="2000" b="1" dirty="0">
                <a:solidFill>
                  <a:srgbClr val="00B050"/>
                </a:solidFill>
              </a:rPr>
              <a:t/>
            </a:r>
            <a:br>
              <a:rPr lang="en-US" sz="2000" b="1" dirty="0">
                <a:solidFill>
                  <a:srgbClr val="00B050"/>
                </a:solidFill>
              </a:rPr>
            </a:br>
            <a:r>
              <a:rPr lang="en-US" sz="2000" b="1" dirty="0" smtClean="0">
                <a:solidFill>
                  <a:srgbClr val="00B050"/>
                </a:solidFill>
              </a:rPr>
              <a:t>                                                                            MARS AVRIL MAI JUIN</a:t>
            </a:r>
            <a:r>
              <a:rPr lang="en-US" sz="2000" b="1" dirty="0" smtClean="0">
                <a:solidFill>
                  <a:srgbClr val="00B050"/>
                </a:solidFill>
              </a:rPr>
              <a:t/>
            </a:r>
            <a:br>
              <a:rPr lang="en-US" sz="2000" b="1" dirty="0" smtClean="0">
                <a:solidFill>
                  <a:srgbClr val="00B050"/>
                </a:solidFill>
              </a:rPr>
            </a:br>
            <a:r>
              <a:rPr lang="en-US" dirty="0" smtClean="0"/>
              <a:t/>
            </a:r>
            <a:br>
              <a:rPr lang="en-US" dirty="0" smtClean="0"/>
            </a:br>
            <a:endParaRPr lang="en-US" dirty="0"/>
          </a:p>
        </p:txBody>
      </p:sp>
      <p:sp>
        <p:nvSpPr>
          <p:cNvPr id="3" name="Content Placeholder 2"/>
          <p:cNvSpPr>
            <a:spLocks noGrp="1"/>
          </p:cNvSpPr>
          <p:nvPr>
            <p:ph idx="1"/>
          </p:nvPr>
        </p:nvSpPr>
        <p:spPr>
          <a:xfrm>
            <a:off x="0" y="2590800"/>
            <a:ext cx="9296400" cy="3535363"/>
          </a:xfrm>
        </p:spPr>
        <p:txBody>
          <a:bodyPr>
            <a:normAutofit/>
          </a:bodyPr>
          <a:lstStyle/>
          <a:p>
            <a:pPr>
              <a:buNone/>
            </a:pPr>
            <a:r>
              <a:rPr lang="fr-FR" dirty="0" smtClean="0"/>
              <a:t>    </a:t>
            </a:r>
            <a:r>
              <a:rPr lang="fr-FR" b="1" dirty="0" smtClean="0">
                <a:solidFill>
                  <a:schemeClr val="accent3">
                    <a:lumMod val="75000"/>
                  </a:schemeClr>
                </a:solidFill>
              </a:rPr>
              <a:t>Le </a:t>
            </a:r>
            <a:r>
              <a:rPr lang="en-US" b="1" dirty="0" err="1" smtClean="0">
                <a:solidFill>
                  <a:schemeClr val="accent3">
                    <a:lumMod val="75000"/>
                  </a:schemeClr>
                </a:solidFill>
              </a:rPr>
              <a:t>printemps</a:t>
            </a:r>
            <a:r>
              <a:rPr lang="en-US" b="1" dirty="0" smtClean="0">
                <a:solidFill>
                  <a:schemeClr val="accent3">
                    <a:lumMod val="75000"/>
                  </a:schemeClr>
                </a:solidFill>
              </a:rPr>
              <a:t> </a:t>
            </a:r>
            <a:r>
              <a:rPr lang="en-US" b="1" dirty="0" err="1" smtClean="0">
                <a:solidFill>
                  <a:schemeClr val="accent3">
                    <a:lumMod val="75000"/>
                  </a:schemeClr>
                </a:solidFill>
              </a:rPr>
              <a:t>est</a:t>
            </a:r>
            <a:r>
              <a:rPr lang="en-US" b="1" dirty="0" smtClean="0">
                <a:solidFill>
                  <a:schemeClr val="accent3">
                    <a:lumMod val="75000"/>
                  </a:schemeClr>
                </a:solidFill>
              </a:rPr>
              <a:t> la première des </a:t>
            </a:r>
            <a:r>
              <a:rPr lang="en-US" b="1" dirty="0" err="1" smtClean="0">
                <a:solidFill>
                  <a:schemeClr val="accent3">
                    <a:lumMod val="75000"/>
                  </a:schemeClr>
                </a:solidFill>
              </a:rPr>
              <a:t>quatre</a:t>
            </a:r>
            <a:r>
              <a:rPr lang="en-US" b="1" dirty="0" smtClean="0">
                <a:solidFill>
                  <a:schemeClr val="accent3">
                    <a:lumMod val="75000"/>
                  </a:schemeClr>
                </a:solidFill>
              </a:rPr>
              <a:t> </a:t>
            </a:r>
            <a:r>
              <a:rPr lang="en-US" b="1" dirty="0" err="1" smtClean="0">
                <a:solidFill>
                  <a:schemeClr val="accent3">
                    <a:lumMod val="75000"/>
                  </a:schemeClr>
                </a:solidFill>
              </a:rPr>
              <a:t>saisons</a:t>
            </a:r>
            <a:r>
              <a:rPr lang="en-US" b="1" dirty="0" smtClean="0">
                <a:solidFill>
                  <a:schemeClr val="accent3">
                    <a:lumMod val="75000"/>
                  </a:schemeClr>
                </a:solidFill>
              </a:rPr>
              <a:t> de </a:t>
            </a:r>
            <a:r>
              <a:rPr lang="en-US" b="1" dirty="0" err="1" smtClean="0">
                <a:solidFill>
                  <a:schemeClr val="accent3">
                    <a:lumMod val="75000"/>
                  </a:schemeClr>
                </a:solidFill>
              </a:rPr>
              <a:t>l’année</a:t>
            </a:r>
            <a:r>
              <a:rPr lang="en-US" b="1" dirty="0" smtClean="0">
                <a:solidFill>
                  <a:schemeClr val="accent3">
                    <a:lumMod val="75000"/>
                  </a:schemeClr>
                </a:solidFill>
              </a:rPr>
              <a:t>. Au </a:t>
            </a:r>
            <a:r>
              <a:rPr lang="en-US" b="1" dirty="0" err="1" smtClean="0">
                <a:solidFill>
                  <a:schemeClr val="accent3">
                    <a:lumMod val="75000"/>
                  </a:schemeClr>
                </a:solidFill>
              </a:rPr>
              <a:t>printemps</a:t>
            </a:r>
            <a:r>
              <a:rPr lang="en-US" b="1" dirty="0" smtClean="0">
                <a:solidFill>
                  <a:schemeClr val="accent3">
                    <a:lumMod val="75000"/>
                  </a:schemeClr>
                </a:solidFill>
              </a:rPr>
              <a:t>, </a:t>
            </a:r>
            <a:r>
              <a:rPr lang="en-US" b="1" dirty="0" smtClean="0">
                <a:solidFill>
                  <a:schemeClr val="accent3">
                    <a:lumMod val="75000"/>
                  </a:schemeClr>
                </a:solidFill>
              </a:rPr>
              <a:t>le </a:t>
            </a:r>
            <a:r>
              <a:rPr lang="en-US" b="1" dirty="0" err="1" smtClean="0">
                <a:solidFill>
                  <a:schemeClr val="accent3">
                    <a:lumMod val="75000"/>
                  </a:schemeClr>
                </a:solidFill>
              </a:rPr>
              <a:t>ciel</a:t>
            </a:r>
            <a:r>
              <a:rPr lang="en-US" b="1" dirty="0" smtClean="0">
                <a:solidFill>
                  <a:schemeClr val="accent3">
                    <a:lumMod val="75000"/>
                  </a:schemeClr>
                </a:solidFill>
              </a:rPr>
              <a:t> </a:t>
            </a:r>
            <a:r>
              <a:rPr lang="en-US" b="1" dirty="0" err="1" smtClean="0">
                <a:solidFill>
                  <a:schemeClr val="accent3">
                    <a:lumMod val="75000"/>
                  </a:schemeClr>
                </a:solidFill>
              </a:rPr>
              <a:t>est</a:t>
            </a:r>
            <a:r>
              <a:rPr lang="en-US" b="1" dirty="0" smtClean="0">
                <a:solidFill>
                  <a:schemeClr val="accent3">
                    <a:lumMod val="75000"/>
                  </a:schemeClr>
                </a:solidFill>
              </a:rPr>
              <a:t> bleu et le </a:t>
            </a:r>
            <a:r>
              <a:rPr lang="en-US" b="1" dirty="0" err="1" smtClean="0">
                <a:solidFill>
                  <a:schemeClr val="accent3">
                    <a:lumMod val="75000"/>
                  </a:schemeClr>
                </a:solidFill>
              </a:rPr>
              <a:t>soleil</a:t>
            </a:r>
            <a:r>
              <a:rPr lang="en-US" b="1" dirty="0" smtClean="0">
                <a:solidFill>
                  <a:schemeClr val="accent3">
                    <a:lumMod val="75000"/>
                  </a:schemeClr>
                </a:solidFill>
              </a:rPr>
              <a:t> </a:t>
            </a:r>
            <a:r>
              <a:rPr lang="en-US" b="1" dirty="0" err="1" smtClean="0">
                <a:solidFill>
                  <a:schemeClr val="accent3">
                    <a:lumMod val="75000"/>
                  </a:schemeClr>
                </a:solidFill>
              </a:rPr>
              <a:t>brille</a:t>
            </a:r>
            <a:r>
              <a:rPr lang="en-US" b="1" dirty="0" smtClean="0">
                <a:solidFill>
                  <a:schemeClr val="accent3">
                    <a:lumMod val="75000"/>
                  </a:schemeClr>
                </a:solidFill>
              </a:rPr>
              <a:t>. </a:t>
            </a:r>
            <a:r>
              <a:rPr lang="en-US" b="1" dirty="0" err="1" smtClean="0">
                <a:solidFill>
                  <a:schemeClr val="accent3">
                    <a:lumMod val="75000"/>
                  </a:schemeClr>
                </a:solidFill>
              </a:rPr>
              <a:t>L’arrivée</a:t>
            </a:r>
            <a:r>
              <a:rPr lang="en-US" b="1" dirty="0" smtClean="0">
                <a:solidFill>
                  <a:schemeClr val="accent3">
                    <a:lumMod val="75000"/>
                  </a:schemeClr>
                </a:solidFill>
              </a:rPr>
              <a:t> des </a:t>
            </a:r>
            <a:r>
              <a:rPr lang="en-US" b="1" dirty="0" err="1" smtClean="0">
                <a:solidFill>
                  <a:schemeClr val="accent3">
                    <a:lumMod val="75000"/>
                  </a:schemeClr>
                </a:solidFill>
              </a:rPr>
              <a:t>hirondelles</a:t>
            </a:r>
            <a:r>
              <a:rPr lang="en-US" b="1" dirty="0" smtClean="0">
                <a:solidFill>
                  <a:schemeClr val="accent3">
                    <a:lumMod val="75000"/>
                  </a:schemeClr>
                </a:solidFill>
              </a:rPr>
              <a:t> </a:t>
            </a:r>
            <a:r>
              <a:rPr lang="en-US" b="1" dirty="0" err="1" smtClean="0">
                <a:solidFill>
                  <a:schemeClr val="accent3">
                    <a:lumMod val="75000"/>
                  </a:schemeClr>
                </a:solidFill>
              </a:rPr>
              <a:t>annonce</a:t>
            </a:r>
            <a:r>
              <a:rPr lang="en-US" b="1" dirty="0" smtClean="0">
                <a:solidFill>
                  <a:schemeClr val="accent3">
                    <a:lumMod val="75000"/>
                  </a:schemeClr>
                </a:solidFill>
              </a:rPr>
              <a:t> le </a:t>
            </a:r>
            <a:r>
              <a:rPr lang="en-US" b="1" dirty="0" err="1" smtClean="0">
                <a:solidFill>
                  <a:schemeClr val="accent3">
                    <a:lumMod val="75000"/>
                  </a:schemeClr>
                </a:solidFill>
              </a:rPr>
              <a:t>printemps</a:t>
            </a:r>
            <a:r>
              <a:rPr lang="en-US" b="1" dirty="0" smtClean="0">
                <a:solidFill>
                  <a:schemeClr val="accent3">
                    <a:lumMod val="75000"/>
                  </a:schemeClr>
                </a:solidFill>
              </a:rPr>
              <a:t>. Les </a:t>
            </a:r>
            <a:r>
              <a:rPr lang="en-US" b="1" dirty="0" err="1" smtClean="0">
                <a:solidFill>
                  <a:schemeClr val="accent3">
                    <a:lumMod val="75000"/>
                  </a:schemeClr>
                </a:solidFill>
              </a:rPr>
              <a:t>oiseaux</a:t>
            </a:r>
            <a:r>
              <a:rPr lang="en-US" b="1" dirty="0" smtClean="0">
                <a:solidFill>
                  <a:schemeClr val="accent3">
                    <a:lumMod val="75000"/>
                  </a:schemeClr>
                </a:solidFill>
              </a:rPr>
              <a:t> </a:t>
            </a:r>
            <a:r>
              <a:rPr lang="en-US" b="1" dirty="0" err="1" smtClean="0">
                <a:solidFill>
                  <a:schemeClr val="accent3">
                    <a:lumMod val="75000"/>
                  </a:schemeClr>
                </a:solidFill>
              </a:rPr>
              <a:t>chantent</a:t>
            </a:r>
            <a:r>
              <a:rPr lang="en-US" b="1" dirty="0" smtClean="0">
                <a:solidFill>
                  <a:schemeClr val="accent3">
                    <a:lumMod val="75000"/>
                  </a:schemeClr>
                </a:solidFill>
              </a:rPr>
              <a:t> </a:t>
            </a:r>
            <a:r>
              <a:rPr lang="en-US" b="1" dirty="0" err="1" smtClean="0">
                <a:solidFill>
                  <a:schemeClr val="accent3">
                    <a:lumMod val="75000"/>
                  </a:schemeClr>
                </a:solidFill>
              </a:rPr>
              <a:t>sur</a:t>
            </a:r>
            <a:r>
              <a:rPr lang="en-US" b="1" dirty="0" smtClean="0">
                <a:solidFill>
                  <a:schemeClr val="accent3">
                    <a:lumMod val="75000"/>
                  </a:schemeClr>
                </a:solidFill>
              </a:rPr>
              <a:t> les </a:t>
            </a:r>
            <a:r>
              <a:rPr lang="en-US" b="1" dirty="0" err="1" smtClean="0">
                <a:solidFill>
                  <a:schemeClr val="accent3">
                    <a:lumMod val="75000"/>
                  </a:schemeClr>
                </a:solidFill>
              </a:rPr>
              <a:t>arbres</a:t>
            </a:r>
            <a:r>
              <a:rPr lang="en-US" b="1" dirty="0" smtClean="0">
                <a:solidFill>
                  <a:schemeClr val="accent3">
                    <a:lumMod val="75000"/>
                  </a:schemeClr>
                </a:solidFill>
              </a:rPr>
              <a:t> qui </a:t>
            </a:r>
            <a:r>
              <a:rPr lang="en-US" b="1" dirty="0" err="1" smtClean="0">
                <a:solidFill>
                  <a:schemeClr val="accent3">
                    <a:lumMod val="75000"/>
                  </a:schemeClr>
                </a:solidFill>
              </a:rPr>
              <a:t>verdissent</a:t>
            </a:r>
            <a:r>
              <a:rPr lang="en-US" b="1" dirty="0" smtClean="0">
                <a:solidFill>
                  <a:schemeClr val="accent3">
                    <a:lumMod val="75000"/>
                  </a:schemeClr>
                </a:solidFill>
              </a:rPr>
              <a:t>. Nous </a:t>
            </a:r>
            <a:r>
              <a:rPr lang="en-US" b="1" dirty="0" err="1" smtClean="0">
                <a:solidFill>
                  <a:schemeClr val="accent3">
                    <a:lumMod val="75000"/>
                  </a:schemeClr>
                </a:solidFill>
              </a:rPr>
              <a:t>sommes</a:t>
            </a:r>
            <a:r>
              <a:rPr lang="en-US" b="1" dirty="0" smtClean="0">
                <a:solidFill>
                  <a:schemeClr val="accent3">
                    <a:lumMod val="75000"/>
                  </a:schemeClr>
                </a:solidFill>
              </a:rPr>
              <a:t> plus </a:t>
            </a:r>
            <a:r>
              <a:rPr lang="en-US" b="1" dirty="0" err="1" smtClean="0">
                <a:solidFill>
                  <a:schemeClr val="accent3">
                    <a:lumMod val="75000"/>
                  </a:schemeClr>
                </a:solidFill>
              </a:rPr>
              <a:t>joyeux</a:t>
            </a:r>
            <a:r>
              <a:rPr lang="en-US" b="1" dirty="0" smtClean="0">
                <a:solidFill>
                  <a:schemeClr val="accent3">
                    <a:lumMod val="75000"/>
                  </a:schemeClr>
                </a:solidFill>
              </a:rPr>
              <a:t> avec le </a:t>
            </a:r>
            <a:r>
              <a:rPr lang="en-US" b="1" dirty="0" err="1" smtClean="0">
                <a:solidFill>
                  <a:schemeClr val="accent3">
                    <a:lumMod val="75000"/>
                  </a:schemeClr>
                </a:solidFill>
              </a:rPr>
              <a:t>soleil</a:t>
            </a:r>
            <a:r>
              <a:rPr lang="en-US" b="1" dirty="0" smtClean="0">
                <a:solidFill>
                  <a:schemeClr val="accent3">
                    <a:lumMod val="75000"/>
                  </a:schemeClr>
                </a:solidFill>
              </a:rPr>
              <a:t> qui </a:t>
            </a:r>
            <a:r>
              <a:rPr lang="en-US" b="1" dirty="0" err="1" smtClean="0">
                <a:solidFill>
                  <a:schemeClr val="accent3">
                    <a:lumMod val="75000"/>
                  </a:schemeClr>
                </a:solidFill>
              </a:rPr>
              <a:t>brille</a:t>
            </a:r>
            <a:r>
              <a:rPr lang="en-US" b="1" dirty="0" smtClean="0">
                <a:solidFill>
                  <a:schemeClr val="accent3">
                    <a:lumMod val="75000"/>
                  </a:schemeClr>
                </a:solidFill>
              </a:rPr>
              <a:t> et les </a:t>
            </a:r>
            <a:r>
              <a:rPr lang="en-US" b="1" dirty="0" err="1" smtClean="0">
                <a:solidFill>
                  <a:schemeClr val="accent3">
                    <a:lumMod val="75000"/>
                  </a:schemeClr>
                </a:solidFill>
              </a:rPr>
              <a:t>fleurs</a:t>
            </a:r>
            <a:r>
              <a:rPr lang="en-US" b="1" dirty="0" smtClean="0">
                <a:solidFill>
                  <a:schemeClr val="accent3">
                    <a:lumMod val="75000"/>
                  </a:schemeClr>
                </a:solidFill>
              </a:rPr>
              <a:t> qui </a:t>
            </a:r>
            <a:r>
              <a:rPr lang="en-US" b="1" dirty="0" err="1" smtClean="0">
                <a:solidFill>
                  <a:schemeClr val="accent3">
                    <a:lumMod val="75000"/>
                  </a:schemeClr>
                </a:solidFill>
              </a:rPr>
              <a:t>fleurissent</a:t>
            </a:r>
            <a:r>
              <a:rPr lang="en-US" b="1" dirty="0" smtClean="0">
                <a:solidFill>
                  <a:schemeClr val="accent3">
                    <a:lumMod val="75000"/>
                  </a:schemeClr>
                </a:solidFill>
              </a:rPr>
              <a:t>.</a:t>
            </a:r>
            <a:endParaRPr lang="en-US" b="1" dirty="0">
              <a:solidFill>
                <a:schemeClr val="accent3">
                  <a:lumMod val="75000"/>
                </a:schemeClr>
              </a:solidFill>
            </a:endParaRPr>
          </a:p>
        </p:txBody>
      </p:sp>
      <p:pic>
        <p:nvPicPr>
          <p:cNvPr id="3074" name="Picture 2" descr="C:\Users\user\Desktop\images (6).jpg"/>
          <p:cNvPicPr>
            <a:picLocks noChangeAspect="1" noChangeArrowheads="1"/>
          </p:cNvPicPr>
          <p:nvPr/>
        </p:nvPicPr>
        <p:blipFill>
          <a:blip r:embed="rId2"/>
          <a:srcRect/>
          <a:stretch>
            <a:fillRect/>
          </a:stretch>
        </p:blipFill>
        <p:spPr bwMode="auto">
          <a:xfrm>
            <a:off x="304800" y="304800"/>
            <a:ext cx="4648200" cy="1905000"/>
          </a:xfrm>
          <a:prstGeom prst="rect">
            <a:avLst/>
          </a:prstGeom>
          <a:noFill/>
        </p:spPr>
      </p:pic>
      <p:pic>
        <p:nvPicPr>
          <p:cNvPr id="5" name="Picture 2" descr="C:\Users\user\Desktop\714bf7bf35ed13c2168635106e1b1b64.png"/>
          <p:cNvPicPr>
            <a:picLocks noChangeAspect="1" noChangeArrowheads="1"/>
          </p:cNvPicPr>
          <p:nvPr/>
        </p:nvPicPr>
        <p:blipFill>
          <a:blip r:embed="rId3"/>
          <a:srcRect/>
          <a:stretch>
            <a:fillRect/>
          </a:stretch>
        </p:blipFill>
        <p:spPr bwMode="auto">
          <a:xfrm>
            <a:off x="7696200" y="228600"/>
            <a:ext cx="1447800" cy="9906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477000"/>
          </a:xfrm>
        </p:spPr>
        <p:txBody>
          <a:bodyPr>
            <a:normAutofit fontScale="90000"/>
          </a:bodyPr>
          <a:lstStyle/>
          <a:p>
            <a:pPr lvl="0" algn="l" fontAlgn="base">
              <a:spcAft>
                <a:spcPct val="0"/>
              </a:spcAft>
            </a:pP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b="1" dirty="0" smtClean="0"/>
              <a:t>les  </a:t>
            </a:r>
            <a:r>
              <a:rPr lang="en-US" sz="2400" b="1" dirty="0" err="1" smtClean="0"/>
              <a:t>violettes</a:t>
            </a:r>
            <a:r>
              <a:rPr lang="en-US" sz="2400" b="1" dirty="0" smtClean="0"/>
              <a:t>                             les </a:t>
            </a:r>
            <a:r>
              <a:rPr lang="en-US" sz="2400" b="1" dirty="0" err="1" smtClean="0"/>
              <a:t>paquerettes</a:t>
            </a:r>
            <a:r>
              <a:rPr lang="en-US" sz="2400" b="1" dirty="0" smtClean="0"/>
              <a:t>                  les mimosas</a:t>
            </a:r>
            <a:r>
              <a:rPr lang="en-US" sz="2400" dirty="0" smtClean="0"/>
              <a:t/>
            </a:r>
            <a:br>
              <a:rPr lang="en-US" sz="2400" dirty="0" smtClean="0"/>
            </a:br>
            <a:r>
              <a:rPr lang="en-US" sz="2700" b="1" dirty="0" err="1" smtClean="0">
                <a:solidFill>
                  <a:schemeClr val="accent3"/>
                </a:solidFill>
              </a:rPr>
              <a:t>Remplacez</a:t>
            </a:r>
            <a:r>
              <a:rPr lang="en-US" sz="2700" b="1" dirty="0" smtClean="0">
                <a:solidFill>
                  <a:schemeClr val="accent3"/>
                </a:solidFill>
              </a:rPr>
              <a:t> les points par le mot </a:t>
            </a:r>
            <a:r>
              <a:rPr lang="en-US" sz="2700" b="1" dirty="0" err="1" smtClean="0">
                <a:solidFill>
                  <a:schemeClr val="accent3"/>
                </a:solidFill>
              </a:rPr>
              <a:t>qu’il</a:t>
            </a:r>
            <a:r>
              <a:rPr lang="en-US" sz="2700" b="1" dirty="0" smtClean="0">
                <a:solidFill>
                  <a:schemeClr val="accent3"/>
                </a:solidFill>
              </a:rPr>
              <a:t> </a:t>
            </a:r>
            <a:r>
              <a:rPr lang="en-US" sz="2700" b="1" dirty="0" err="1" smtClean="0">
                <a:solidFill>
                  <a:schemeClr val="accent3"/>
                </a:solidFill>
              </a:rPr>
              <a:t>faut</a:t>
            </a:r>
            <a:r>
              <a:rPr lang="en-US" sz="2700" b="1" dirty="0" smtClean="0">
                <a:solidFill>
                  <a:schemeClr val="accent3"/>
                </a:solidFill>
              </a:rPr>
              <a:t>, </a:t>
            </a:r>
            <a:r>
              <a:rPr lang="en-US" sz="2700" b="1" dirty="0" err="1" smtClean="0">
                <a:solidFill>
                  <a:schemeClr val="accent3"/>
                </a:solidFill>
              </a:rPr>
              <a:t>parmi</a:t>
            </a:r>
            <a:r>
              <a:rPr lang="en-US" sz="2700" b="1" dirty="0" smtClean="0">
                <a:solidFill>
                  <a:schemeClr val="accent3"/>
                </a:solidFill>
              </a:rPr>
              <a:t> les </a:t>
            </a:r>
            <a:r>
              <a:rPr lang="en-US" sz="2700" b="1" dirty="0" err="1" smtClean="0">
                <a:solidFill>
                  <a:schemeClr val="accent3"/>
                </a:solidFill>
              </a:rPr>
              <a:t>mots</a:t>
            </a:r>
            <a:r>
              <a:rPr lang="en-US" sz="2700" b="1" dirty="0" smtClean="0">
                <a:solidFill>
                  <a:schemeClr val="accent3"/>
                </a:solidFill>
              </a:rPr>
              <a:t> </a:t>
            </a:r>
            <a:r>
              <a:rPr lang="en-US" sz="2700" b="1" dirty="0" err="1" smtClean="0">
                <a:solidFill>
                  <a:schemeClr val="accent3"/>
                </a:solidFill>
              </a:rPr>
              <a:t>ci-dessous</a:t>
            </a:r>
            <a:r>
              <a:rPr lang="en-US" sz="2700" b="1" dirty="0" smtClean="0">
                <a:solidFill>
                  <a:schemeClr val="accent3"/>
                </a:solidFill>
              </a:rPr>
              <a:t> </a:t>
            </a:r>
            <a:r>
              <a:rPr lang="en-US" sz="2700" b="1" dirty="0" err="1" smtClean="0">
                <a:solidFill>
                  <a:schemeClr val="accent3"/>
                </a:solidFill>
              </a:rPr>
              <a:t>érits</a:t>
            </a:r>
            <a:r>
              <a:rPr lang="en-US" sz="2700" b="1" dirty="0" smtClean="0">
                <a:solidFill>
                  <a:schemeClr val="accent3"/>
                </a:solidFill>
              </a:rPr>
              <a:t>: </a:t>
            </a:r>
            <a:r>
              <a:rPr lang="fr-FR" sz="2700" b="1" dirty="0" smtClean="0">
                <a:solidFill>
                  <a:schemeClr val="accent3"/>
                </a:solidFill>
                <a:latin typeface="Barlow"/>
                <a:ea typeface="Calibri" pitchFamily="34" charset="0"/>
                <a:cs typeface="Times New Roman" pitchFamily="18" charset="0"/>
              </a:rPr>
              <a:t>la nature, arrivée, chaud, soleil, joyeux </a:t>
            </a:r>
            <a:r>
              <a:rPr lang="en-US" sz="2700" b="1" dirty="0" smtClean="0"/>
              <a:t/>
            </a:r>
            <a:br>
              <a:rPr lang="en-US" sz="2700" b="1" dirty="0" smtClean="0"/>
            </a:br>
            <a:r>
              <a:rPr lang="en-US" sz="2700" b="1" dirty="0" smtClean="0"/>
              <a:t/>
            </a:r>
            <a:br>
              <a:rPr lang="en-US" sz="2700" b="1" dirty="0" smtClean="0"/>
            </a:br>
            <a:r>
              <a:rPr lang="fr-FR" sz="2700" b="1" dirty="0" smtClean="0">
                <a:solidFill>
                  <a:srgbClr val="464646"/>
                </a:solidFill>
                <a:latin typeface="Barlow"/>
                <a:ea typeface="Calibri" pitchFamily="34" charset="0"/>
                <a:cs typeface="Times New Roman" pitchFamily="18" charset="0"/>
              </a:rPr>
              <a:t>A partir du printemps, le ……….brille </a:t>
            </a:r>
            <a:br>
              <a:rPr lang="fr-FR" sz="2700" b="1" dirty="0" smtClean="0">
                <a:solidFill>
                  <a:srgbClr val="464646"/>
                </a:solidFill>
                <a:latin typeface="Barlow"/>
                <a:ea typeface="Calibri" pitchFamily="34" charset="0"/>
                <a:cs typeface="Times New Roman" pitchFamily="18" charset="0"/>
              </a:rPr>
            </a:br>
            <a:r>
              <a:rPr lang="fr-FR" sz="2700" b="1" dirty="0" smtClean="0">
                <a:solidFill>
                  <a:srgbClr val="464646"/>
                </a:solidFill>
                <a:latin typeface="Barlow"/>
                <a:ea typeface="Calibri" pitchFamily="34" charset="0"/>
                <a:cs typeface="Times New Roman" pitchFamily="18" charset="0"/>
              </a:rPr>
              <a:t>et ses rayons r</a:t>
            </a:r>
            <a:r>
              <a:rPr lang="fr-FR" sz="2700" b="1" dirty="0" smtClean="0">
                <a:solidFill>
                  <a:srgbClr val="464646"/>
                </a:solidFill>
                <a:ea typeface="Calibri" pitchFamily="34" charset="0"/>
                <a:cs typeface="Times New Roman" pitchFamily="18" charset="0"/>
              </a:rPr>
              <a:t>é</a:t>
            </a:r>
            <a:r>
              <a:rPr lang="fr-FR" sz="2700" b="1" dirty="0" smtClean="0">
                <a:solidFill>
                  <a:srgbClr val="464646"/>
                </a:solidFill>
                <a:latin typeface="Barlow"/>
                <a:ea typeface="Calibri" pitchFamily="34" charset="0"/>
                <a:cs typeface="Times New Roman" pitchFamily="18" charset="0"/>
              </a:rPr>
              <a:t>veillent ………..</a:t>
            </a:r>
            <a:r>
              <a:rPr lang="fr-FR" sz="2700" b="1" dirty="0" smtClean="0">
                <a:solidFill>
                  <a:srgbClr val="464646"/>
                </a:solidFill>
                <a:ea typeface="Calibri" pitchFamily="34" charset="0"/>
                <a:cs typeface="Times New Roman" pitchFamily="18" charset="0"/>
              </a:rPr>
              <a:t> </a:t>
            </a:r>
            <a:br>
              <a:rPr lang="fr-FR" sz="2700" b="1" dirty="0" smtClean="0">
                <a:solidFill>
                  <a:srgbClr val="464646"/>
                </a:solidFill>
                <a:ea typeface="Calibri" pitchFamily="34" charset="0"/>
                <a:cs typeface="Times New Roman" pitchFamily="18" charset="0"/>
              </a:rPr>
            </a:br>
            <a:r>
              <a:rPr lang="fr-FR" sz="2700" b="1" dirty="0" smtClean="0">
                <a:solidFill>
                  <a:srgbClr val="464646"/>
                </a:solidFill>
                <a:latin typeface="Barlow"/>
                <a:ea typeface="Calibri" pitchFamily="34" charset="0"/>
                <a:cs typeface="Times New Roman" pitchFamily="18" charset="0"/>
              </a:rPr>
              <a:t>Les violettes, les pâquerettes et les mimosas </a:t>
            </a:r>
            <a:br>
              <a:rPr lang="fr-FR" sz="2700" b="1" dirty="0" smtClean="0">
                <a:solidFill>
                  <a:srgbClr val="464646"/>
                </a:solidFill>
                <a:latin typeface="Barlow"/>
                <a:ea typeface="Calibri" pitchFamily="34" charset="0"/>
                <a:cs typeface="Times New Roman" pitchFamily="18" charset="0"/>
              </a:rPr>
            </a:br>
            <a:r>
              <a:rPr lang="fr-FR" sz="2700" b="1" dirty="0" smtClean="0">
                <a:solidFill>
                  <a:srgbClr val="464646"/>
                </a:solidFill>
                <a:latin typeface="Barlow"/>
                <a:ea typeface="Calibri" pitchFamily="34" charset="0"/>
                <a:cs typeface="Times New Roman" pitchFamily="18" charset="0"/>
              </a:rPr>
              <a:t>nous annoncent l’……….. de cette belle saison.</a:t>
            </a:r>
            <a:br>
              <a:rPr lang="fr-FR" sz="2700" b="1" dirty="0" smtClean="0">
                <a:solidFill>
                  <a:srgbClr val="464646"/>
                </a:solidFill>
                <a:latin typeface="Barlow"/>
                <a:ea typeface="Calibri" pitchFamily="34" charset="0"/>
                <a:cs typeface="Times New Roman" pitchFamily="18" charset="0"/>
              </a:rPr>
            </a:br>
            <a:r>
              <a:rPr lang="fr-FR" sz="2700" b="1" dirty="0" smtClean="0">
                <a:solidFill>
                  <a:srgbClr val="464646"/>
                </a:solidFill>
                <a:latin typeface="Barlow"/>
                <a:ea typeface="Calibri" pitchFamily="34" charset="0"/>
                <a:cs typeface="Times New Roman" pitchFamily="18" charset="0"/>
              </a:rPr>
              <a:t> Nous aussi nous sommes plus………., </a:t>
            </a:r>
            <a:br>
              <a:rPr lang="fr-FR" sz="2700" b="1" dirty="0" smtClean="0">
                <a:solidFill>
                  <a:srgbClr val="464646"/>
                </a:solidFill>
                <a:latin typeface="Barlow"/>
                <a:ea typeface="Calibri" pitchFamily="34" charset="0"/>
                <a:cs typeface="Times New Roman" pitchFamily="18" charset="0"/>
              </a:rPr>
            </a:br>
            <a:r>
              <a:rPr lang="fr-FR" sz="2700" b="1" dirty="0" smtClean="0">
                <a:solidFill>
                  <a:srgbClr val="464646"/>
                </a:solidFill>
                <a:latin typeface="Barlow"/>
                <a:ea typeface="Calibri" pitchFamily="34" charset="0"/>
                <a:cs typeface="Times New Roman" pitchFamily="18" charset="0"/>
              </a:rPr>
              <a:t>car il fait plus……….., malgr</a:t>
            </a:r>
            <a:r>
              <a:rPr lang="fr-FR" sz="2700" b="1" dirty="0" smtClean="0">
                <a:solidFill>
                  <a:srgbClr val="464646"/>
                </a:solidFill>
                <a:ea typeface="Calibri" pitchFamily="34" charset="0"/>
                <a:cs typeface="Times New Roman" pitchFamily="18" charset="0"/>
              </a:rPr>
              <a:t>é</a:t>
            </a:r>
            <a:r>
              <a:rPr lang="fr-FR" sz="2700" b="1" dirty="0" smtClean="0">
                <a:solidFill>
                  <a:srgbClr val="464646"/>
                </a:solidFill>
                <a:latin typeface="Barlow"/>
                <a:ea typeface="Calibri" pitchFamily="34" charset="0"/>
                <a:cs typeface="Times New Roman" pitchFamily="18" charset="0"/>
              </a:rPr>
              <a:t> la pluie qui tombe.</a:t>
            </a:r>
            <a:endParaRPr lang="fr-FR" sz="2700" b="1" dirty="0" smtClean="0">
              <a:latin typeface="Arial" pitchFamily="34" charset="0"/>
              <a:cs typeface="Arial" pitchFamily="34" charset="0"/>
            </a:endParaRPr>
          </a:p>
        </p:txBody>
      </p:sp>
      <p:pic>
        <p:nvPicPr>
          <p:cNvPr id="1026" name="Picture 2" descr="C:\Users\user\Desktop\download (10).jpg"/>
          <p:cNvPicPr>
            <a:picLocks noChangeAspect="1" noChangeArrowheads="1"/>
          </p:cNvPicPr>
          <p:nvPr/>
        </p:nvPicPr>
        <p:blipFill>
          <a:blip r:embed="rId2"/>
          <a:srcRect/>
          <a:stretch>
            <a:fillRect/>
          </a:stretch>
        </p:blipFill>
        <p:spPr bwMode="auto">
          <a:xfrm>
            <a:off x="3352800" y="304800"/>
            <a:ext cx="2619375" cy="1743075"/>
          </a:xfrm>
          <a:prstGeom prst="rect">
            <a:avLst/>
          </a:prstGeom>
          <a:noFill/>
        </p:spPr>
      </p:pic>
      <p:pic>
        <p:nvPicPr>
          <p:cNvPr id="1027" name="Picture 3" descr="C:\Users\user\Desktop\download (12).jpg"/>
          <p:cNvPicPr>
            <a:picLocks noChangeAspect="1" noChangeArrowheads="1"/>
          </p:cNvPicPr>
          <p:nvPr/>
        </p:nvPicPr>
        <p:blipFill>
          <a:blip r:embed="rId3"/>
          <a:srcRect/>
          <a:stretch>
            <a:fillRect/>
          </a:stretch>
        </p:blipFill>
        <p:spPr bwMode="auto">
          <a:xfrm rot="4817096">
            <a:off x="1017329" y="-252698"/>
            <a:ext cx="1543665" cy="2438400"/>
          </a:xfrm>
          <a:prstGeom prst="rect">
            <a:avLst/>
          </a:prstGeom>
          <a:noFill/>
        </p:spPr>
      </p:pic>
      <p:pic>
        <p:nvPicPr>
          <p:cNvPr id="1028" name="Picture 4" descr="C:\Users\user\Desktop\mimosa-zoom.jpg"/>
          <p:cNvPicPr>
            <a:picLocks noChangeAspect="1" noChangeArrowheads="1"/>
          </p:cNvPicPr>
          <p:nvPr/>
        </p:nvPicPr>
        <p:blipFill>
          <a:blip r:embed="rId4" cstate="print"/>
          <a:srcRect/>
          <a:stretch>
            <a:fillRect/>
          </a:stretch>
        </p:blipFill>
        <p:spPr bwMode="auto">
          <a:xfrm rot="485604">
            <a:off x="6139474" y="175288"/>
            <a:ext cx="2623497" cy="188567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lnSpcReduction="10000"/>
          </a:bodyPr>
          <a:lstStyle/>
          <a:p>
            <a:pPr>
              <a:buNone/>
            </a:pPr>
            <a:r>
              <a:rPr lang="en-US" b="1" dirty="0" smtClean="0"/>
              <a:t>                                   </a:t>
            </a:r>
            <a:r>
              <a:rPr lang="en-US" sz="2800" b="1" dirty="0" smtClean="0"/>
              <a:t>VRAI OU FAUX</a:t>
            </a:r>
          </a:p>
          <a:p>
            <a:pPr>
              <a:buNone/>
            </a:pPr>
            <a:r>
              <a:rPr lang="en-US" sz="2800" b="1" dirty="0" smtClean="0"/>
              <a:t>Au </a:t>
            </a:r>
            <a:r>
              <a:rPr lang="en-US" sz="2800" b="1" dirty="0" err="1" smtClean="0"/>
              <a:t>printemps</a:t>
            </a:r>
            <a:r>
              <a:rPr lang="en-US" sz="2800" b="1" dirty="0" smtClean="0"/>
              <a:t>                                                       V          F</a:t>
            </a:r>
          </a:p>
          <a:p>
            <a:pPr>
              <a:buNone/>
            </a:pPr>
            <a:r>
              <a:rPr lang="en-US" sz="2800" b="1" dirty="0" smtClean="0"/>
              <a:t>Le  </a:t>
            </a:r>
            <a:r>
              <a:rPr lang="en-US" sz="2800" b="1" dirty="0" err="1" smtClean="0"/>
              <a:t>soleil</a:t>
            </a:r>
            <a:r>
              <a:rPr lang="en-US" sz="2800" b="1" dirty="0" smtClean="0"/>
              <a:t> </a:t>
            </a:r>
            <a:r>
              <a:rPr lang="en-US" sz="2800" b="1" dirty="0" err="1" smtClean="0"/>
              <a:t>brille</a:t>
            </a:r>
            <a:r>
              <a:rPr lang="en-US" sz="2800" b="1" dirty="0" smtClean="0"/>
              <a:t> </a:t>
            </a:r>
            <a:r>
              <a:rPr lang="en-US" sz="2800" b="1" dirty="0" err="1" smtClean="0"/>
              <a:t>dans</a:t>
            </a:r>
            <a:r>
              <a:rPr lang="en-US" sz="2800" b="1" dirty="0" smtClean="0"/>
              <a:t> le </a:t>
            </a:r>
            <a:r>
              <a:rPr lang="en-US" sz="2800" b="1" dirty="0" err="1" smtClean="0"/>
              <a:t>ciel</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avons</a:t>
            </a:r>
            <a:r>
              <a:rPr lang="en-US" sz="2800" b="1" dirty="0" smtClean="0"/>
              <a:t> les </a:t>
            </a:r>
            <a:r>
              <a:rPr lang="en-US" sz="2800" b="1" dirty="0" err="1" smtClean="0"/>
              <a:t>grandes</a:t>
            </a:r>
            <a:r>
              <a:rPr lang="en-US" sz="2800" b="1" dirty="0" smtClean="0"/>
              <a:t> </a:t>
            </a:r>
            <a:r>
              <a:rPr lang="en-US" sz="2800" b="1" dirty="0" err="1" smtClean="0"/>
              <a:t>vacances</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Nous </a:t>
            </a:r>
            <a:r>
              <a:rPr lang="en-US" sz="2800" b="1" dirty="0" err="1" smtClean="0"/>
              <a:t>fêtons</a:t>
            </a:r>
            <a:r>
              <a:rPr lang="en-US" sz="2800" b="1" dirty="0" smtClean="0"/>
              <a:t> la fête de la </a:t>
            </a:r>
            <a:r>
              <a:rPr lang="en-US" sz="2800" b="1" dirty="0" err="1" smtClean="0"/>
              <a:t>francophonie</a:t>
            </a:r>
            <a:r>
              <a:rPr lang="en-US" sz="2800" b="1" dirty="0" smtClean="0"/>
              <a:t>.</a:t>
            </a:r>
          </a:p>
        </p:txBody>
      </p:sp>
      <p:pic>
        <p:nvPicPr>
          <p:cNvPr id="18434" name="Picture 2" descr="C:\Users\user\Desktop\download (1).png"/>
          <p:cNvPicPr>
            <a:picLocks noChangeAspect="1" noChangeArrowheads="1"/>
          </p:cNvPicPr>
          <p:nvPr/>
        </p:nvPicPr>
        <p:blipFill>
          <a:blip r:embed="rId2"/>
          <a:srcRect/>
          <a:stretch>
            <a:fillRect/>
          </a:stretch>
        </p:blipFill>
        <p:spPr bwMode="auto">
          <a:xfrm>
            <a:off x="381000" y="381000"/>
            <a:ext cx="8305800" cy="2057400"/>
          </a:xfrm>
          <a:prstGeom prst="rect">
            <a:avLst/>
          </a:prstGeom>
          <a:noFill/>
        </p:spPr>
      </p:pic>
      <p:sp>
        <p:nvSpPr>
          <p:cNvPr id="12" name="Rectangle 11"/>
          <p:cNvSpPr/>
          <p:nvPr/>
        </p:nvSpPr>
        <p:spPr>
          <a:xfrm>
            <a:off x="67818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8486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8486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95600"/>
            <a:ext cx="8305800" cy="3505200"/>
          </a:xfrm>
        </p:spPr>
        <p:txBody>
          <a:bodyPr>
            <a:normAutofit fontScale="25000" lnSpcReduction="20000"/>
          </a:bodyPr>
          <a:lstStyle/>
          <a:p>
            <a:pPr>
              <a:spcBef>
                <a:spcPts val="0"/>
              </a:spcBef>
              <a:buNone/>
            </a:pPr>
            <a:endParaRPr lang="en-US" sz="8000" b="1" dirty="0" smtClean="0"/>
          </a:p>
          <a:p>
            <a:pPr>
              <a:spcBef>
                <a:spcPts val="0"/>
              </a:spcBef>
              <a:buNone/>
            </a:pPr>
            <a:r>
              <a:rPr lang="en-US" sz="8000" b="1" dirty="0" smtClean="0"/>
              <a:t>Au </a:t>
            </a:r>
            <a:r>
              <a:rPr lang="en-US" sz="8000" b="1" dirty="0" err="1" smtClean="0"/>
              <a:t>printemps</a:t>
            </a:r>
            <a:r>
              <a:rPr lang="en-US" sz="8000" b="1" dirty="0" smtClean="0"/>
              <a:t>                                                                                         V                F                                               </a:t>
            </a:r>
          </a:p>
          <a:p>
            <a:pPr>
              <a:spcBef>
                <a:spcPts val="1200"/>
              </a:spcBef>
              <a:buNone/>
            </a:pPr>
            <a:r>
              <a:rPr lang="en-US" sz="8000" b="1" dirty="0" smtClean="0"/>
              <a:t>Il fait </a:t>
            </a:r>
            <a:r>
              <a:rPr lang="en-US" sz="8000" b="1" dirty="0" err="1" smtClean="0"/>
              <a:t>très</a:t>
            </a:r>
            <a:r>
              <a:rPr lang="en-US" sz="8000" b="1" dirty="0" smtClean="0"/>
              <a:t> </a:t>
            </a:r>
            <a:r>
              <a:rPr lang="en-US" sz="8000" b="1" dirty="0" err="1" smtClean="0"/>
              <a:t>chaud</a:t>
            </a:r>
            <a:r>
              <a:rPr lang="en-US" sz="8000" b="1" dirty="0" smtClean="0"/>
              <a:t>.</a:t>
            </a:r>
          </a:p>
          <a:p>
            <a:pPr>
              <a:spcBef>
                <a:spcPts val="1200"/>
              </a:spcBef>
              <a:spcAft>
                <a:spcPts val="600"/>
              </a:spcAft>
              <a:buNone/>
            </a:pPr>
            <a:r>
              <a:rPr lang="en-US" sz="8000" b="1" dirty="0" smtClean="0"/>
              <a:t>Nous </a:t>
            </a:r>
            <a:r>
              <a:rPr lang="en-US" sz="8000" b="1" dirty="0" err="1" smtClean="0"/>
              <a:t>faisons</a:t>
            </a:r>
            <a:r>
              <a:rPr lang="en-US" sz="8000" b="1" dirty="0" smtClean="0"/>
              <a:t> un </a:t>
            </a:r>
            <a:r>
              <a:rPr lang="en-US" sz="8000" b="1" dirty="0" err="1" smtClean="0"/>
              <a:t>bonhomme</a:t>
            </a:r>
            <a:r>
              <a:rPr lang="en-US" sz="8000" b="1" dirty="0" smtClean="0"/>
              <a:t> de </a:t>
            </a:r>
            <a:r>
              <a:rPr lang="en-US" sz="8000" b="1" dirty="0" err="1" smtClean="0"/>
              <a:t>neige</a:t>
            </a:r>
            <a:r>
              <a:rPr lang="en-US" sz="8000" b="1" dirty="0" smtClean="0"/>
              <a:t>.</a:t>
            </a:r>
          </a:p>
          <a:p>
            <a:pPr>
              <a:spcBef>
                <a:spcPts val="1200"/>
              </a:spcBef>
              <a:spcAft>
                <a:spcPts val="600"/>
              </a:spcAft>
              <a:buNone/>
            </a:pPr>
            <a:r>
              <a:rPr lang="en-US" sz="8000" b="1" dirty="0" smtClean="0"/>
              <a:t>Les </a:t>
            </a:r>
            <a:r>
              <a:rPr lang="en-US" sz="8000" b="1" dirty="0" err="1" smtClean="0"/>
              <a:t>oiseaux</a:t>
            </a:r>
            <a:r>
              <a:rPr lang="en-US" sz="8000" b="1" dirty="0" smtClean="0"/>
              <a:t> </a:t>
            </a:r>
            <a:r>
              <a:rPr lang="en-US" sz="8000" b="1" dirty="0" err="1" smtClean="0"/>
              <a:t>chantent</a:t>
            </a:r>
            <a:r>
              <a:rPr lang="en-US" sz="8000" b="1" dirty="0" smtClean="0"/>
              <a:t> </a:t>
            </a:r>
            <a:r>
              <a:rPr lang="en-US" sz="8000" b="1" dirty="0" err="1" smtClean="0"/>
              <a:t>sur</a:t>
            </a:r>
            <a:r>
              <a:rPr lang="en-US" sz="8000" b="1" dirty="0" smtClean="0"/>
              <a:t> les </a:t>
            </a:r>
            <a:r>
              <a:rPr lang="en-US" sz="8000" b="1" dirty="0" err="1" smtClean="0"/>
              <a:t>arbres</a:t>
            </a:r>
            <a:r>
              <a:rPr lang="en-US" sz="8000" b="1" dirty="0" smtClean="0"/>
              <a:t>.</a:t>
            </a:r>
          </a:p>
          <a:p>
            <a:pPr>
              <a:spcBef>
                <a:spcPts val="1200"/>
              </a:spcBef>
              <a:spcAft>
                <a:spcPts val="600"/>
              </a:spcAft>
              <a:buNone/>
            </a:pPr>
            <a:r>
              <a:rPr lang="en-US" sz="8000" b="1" dirty="0" smtClean="0"/>
              <a:t>Les  </a:t>
            </a:r>
            <a:r>
              <a:rPr lang="en-US" sz="8000" b="1" dirty="0" err="1" smtClean="0"/>
              <a:t>feuilles</a:t>
            </a:r>
            <a:r>
              <a:rPr lang="en-US" sz="8000" b="1" dirty="0" smtClean="0"/>
              <a:t> des </a:t>
            </a:r>
            <a:r>
              <a:rPr lang="en-US" sz="8000" b="1" dirty="0" err="1" smtClean="0"/>
              <a:t>arbres</a:t>
            </a:r>
            <a:r>
              <a:rPr lang="en-US" sz="8000" b="1" dirty="0" smtClean="0"/>
              <a:t> </a:t>
            </a:r>
            <a:r>
              <a:rPr lang="en-US" sz="8000" b="1" dirty="0" err="1" smtClean="0"/>
              <a:t>tombent</a:t>
            </a:r>
            <a:r>
              <a:rPr lang="en-US" sz="8000" b="1" dirty="0" smtClean="0"/>
              <a:t>.</a:t>
            </a:r>
          </a:p>
          <a:p>
            <a:pPr>
              <a:spcBef>
                <a:spcPts val="1200"/>
              </a:spcBef>
              <a:spcAft>
                <a:spcPts val="600"/>
              </a:spcAft>
              <a:buNone/>
            </a:pPr>
            <a:r>
              <a:rPr lang="en-US" sz="8000" b="1" dirty="0" smtClean="0"/>
              <a:t>Les </a:t>
            </a:r>
            <a:r>
              <a:rPr lang="en-US" sz="8000" b="1" dirty="0" err="1" smtClean="0"/>
              <a:t>figues</a:t>
            </a:r>
            <a:r>
              <a:rPr lang="en-US" sz="8000" b="1" dirty="0" smtClean="0"/>
              <a:t> et le raisin </a:t>
            </a:r>
            <a:r>
              <a:rPr lang="en-US" sz="8000" b="1" dirty="0" err="1" smtClean="0"/>
              <a:t>murissent</a:t>
            </a:r>
            <a:r>
              <a:rPr lang="en-US" sz="8000" b="1" dirty="0" smtClean="0"/>
              <a:t>.</a:t>
            </a:r>
          </a:p>
          <a:p>
            <a:pPr>
              <a:spcBef>
                <a:spcPts val="1200"/>
              </a:spcBef>
              <a:spcAft>
                <a:spcPts val="600"/>
              </a:spcAft>
              <a:buNone/>
            </a:pPr>
            <a:r>
              <a:rPr lang="en-US" sz="8000" b="1" dirty="0" smtClean="0"/>
              <a:t>Le </a:t>
            </a:r>
            <a:r>
              <a:rPr lang="en-US" sz="8000" b="1" dirty="0" err="1" smtClean="0"/>
              <a:t>printemps</a:t>
            </a:r>
            <a:r>
              <a:rPr lang="en-US" sz="8000" b="1" dirty="0" smtClean="0"/>
              <a:t> </a:t>
            </a:r>
            <a:r>
              <a:rPr lang="en-US" sz="8000" b="1" dirty="0" err="1" smtClean="0"/>
              <a:t>c’est</a:t>
            </a:r>
            <a:r>
              <a:rPr lang="en-US" sz="8000" b="1" dirty="0" smtClean="0"/>
              <a:t> la </a:t>
            </a:r>
            <a:r>
              <a:rPr lang="en-US" sz="8000" b="1" dirty="0" err="1" smtClean="0"/>
              <a:t>saison</a:t>
            </a:r>
            <a:r>
              <a:rPr lang="en-US" sz="8000" b="1" dirty="0" smtClean="0"/>
              <a:t> de la </a:t>
            </a:r>
            <a:r>
              <a:rPr lang="en-US" sz="8000" b="1" dirty="0" err="1" smtClean="0"/>
              <a:t>rentrée</a:t>
            </a:r>
            <a:r>
              <a:rPr lang="en-US" sz="8000" b="1" dirty="0" smtClean="0"/>
              <a:t>.</a:t>
            </a:r>
          </a:p>
          <a:p>
            <a:pPr>
              <a:spcBef>
                <a:spcPts val="1200"/>
              </a:spcBef>
              <a:spcAft>
                <a:spcPts val="600"/>
              </a:spcAft>
              <a:buNone/>
            </a:pPr>
            <a:r>
              <a:rPr lang="en-US" sz="8000" b="1" dirty="0" smtClean="0"/>
              <a:t> </a:t>
            </a:r>
          </a:p>
        </p:txBody>
      </p:sp>
      <p:pic>
        <p:nvPicPr>
          <p:cNvPr id="19458" name="Picture 2" descr="C:\Users\user\Desktop\download (15).jpg"/>
          <p:cNvPicPr>
            <a:picLocks noChangeAspect="1" noChangeArrowheads="1"/>
          </p:cNvPicPr>
          <p:nvPr/>
        </p:nvPicPr>
        <p:blipFill>
          <a:blip r:embed="rId3"/>
          <a:srcRect/>
          <a:stretch>
            <a:fillRect/>
          </a:stretch>
        </p:blipFill>
        <p:spPr bwMode="auto">
          <a:xfrm>
            <a:off x="457200" y="228600"/>
            <a:ext cx="8305800" cy="2066925"/>
          </a:xfrm>
          <a:prstGeom prst="rect">
            <a:avLst/>
          </a:prstGeom>
          <a:noFill/>
        </p:spPr>
      </p:pic>
      <p:sp>
        <p:nvSpPr>
          <p:cNvPr id="23" name="Rectangle 22"/>
          <p:cNvSpPr/>
          <p:nvPr/>
        </p:nvSpPr>
        <p:spPr>
          <a:xfrm>
            <a:off x="6781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81800" y="3429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781800" y="5334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924800" y="4191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924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81800" y="4953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7818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sp>
        <p:nvSpPr>
          <p:cNvPr id="31" name="Rectangle 30"/>
          <p:cNvSpPr/>
          <p:nvPr/>
        </p:nvSpPr>
        <p:spPr>
          <a:xfrm>
            <a:off x="79248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924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924800" y="4953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924800" y="5334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505200" y="2438400"/>
            <a:ext cx="2479675" cy="523220"/>
          </a:xfrm>
          <a:prstGeom prst="rect">
            <a:avLst/>
          </a:prstGeom>
        </p:spPr>
        <p:txBody>
          <a:bodyPr wrap="square">
            <a:spAutoFit/>
          </a:bodyPr>
          <a:lstStyle/>
          <a:p>
            <a:r>
              <a:rPr lang="en-US" sz="2800" b="1" dirty="0" smtClean="0">
                <a:solidFill>
                  <a:prstClr val="black"/>
                </a:solidFill>
              </a:rPr>
              <a:t>VRAI OU FAUX</a:t>
            </a:r>
            <a:endParaRPr lang="en-US" dirty="0"/>
          </a:p>
        </p:txBody>
      </p:sp>
      <p:sp>
        <p:nvSpPr>
          <p:cNvPr id="21" name="Rectangle 20"/>
          <p:cNvSpPr/>
          <p:nvPr/>
        </p:nvSpPr>
        <p:spPr>
          <a:xfrm>
            <a:off x="7924800" y="3429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781800" y="4191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a:bodyPr>
          <a:lstStyle/>
          <a:p>
            <a:pPr>
              <a:buNone/>
            </a:pPr>
            <a:r>
              <a:rPr lang="en-US" b="1" dirty="0" smtClean="0"/>
              <a:t>                                   </a:t>
            </a:r>
            <a:r>
              <a:rPr lang="en-US" sz="2800" b="1" dirty="0" smtClean="0"/>
              <a:t>VRAI OU FAUX</a:t>
            </a:r>
          </a:p>
          <a:p>
            <a:pPr>
              <a:spcBef>
                <a:spcPts val="0"/>
              </a:spcBef>
              <a:buNone/>
            </a:pPr>
            <a:r>
              <a:rPr lang="en-US" sz="2800" b="1" dirty="0" smtClean="0"/>
              <a:t>Au </a:t>
            </a:r>
            <a:r>
              <a:rPr lang="en-US" sz="2800" b="1" dirty="0" err="1" smtClean="0"/>
              <a:t>printemps</a:t>
            </a:r>
            <a:r>
              <a:rPr lang="en-US" sz="2800" b="1" dirty="0" smtClean="0"/>
              <a:t>                                                         V          F                                               </a:t>
            </a:r>
          </a:p>
          <a:p>
            <a:pPr>
              <a:spcBef>
                <a:spcPts val="0"/>
              </a:spcBef>
              <a:buNone/>
            </a:pPr>
            <a:r>
              <a:rPr lang="en-US" sz="2800" b="1" dirty="0"/>
              <a:t>I</a:t>
            </a:r>
            <a:r>
              <a:rPr lang="en-US" sz="2800" b="1" dirty="0" smtClean="0"/>
              <a:t>l </a:t>
            </a:r>
            <a:r>
              <a:rPr lang="en-US" sz="2800" b="1" dirty="0" smtClean="0"/>
              <a:t>fait </a:t>
            </a:r>
            <a:r>
              <a:rPr lang="en-US" sz="2800" b="1" dirty="0" err="1" smtClean="0"/>
              <a:t>très</a:t>
            </a:r>
            <a:r>
              <a:rPr lang="en-US" sz="2800" b="1" dirty="0" smtClean="0"/>
              <a:t> </a:t>
            </a:r>
            <a:r>
              <a:rPr lang="en-US" sz="2800" b="1" dirty="0" err="1" smtClean="0"/>
              <a:t>froid</a:t>
            </a:r>
            <a:r>
              <a:rPr lang="en-US" sz="2800" b="1" dirty="0" smtClean="0"/>
              <a:t>.</a:t>
            </a:r>
          </a:p>
          <a:p>
            <a:pPr>
              <a:spcBef>
                <a:spcPts val="0"/>
              </a:spcBef>
              <a:buNone/>
            </a:pPr>
            <a:r>
              <a:rPr lang="en-US" sz="2800" b="1" dirty="0" smtClean="0"/>
              <a:t>Nous </a:t>
            </a:r>
            <a:r>
              <a:rPr lang="en-US" sz="2800" b="1" dirty="0" err="1" smtClean="0"/>
              <a:t>nous</a:t>
            </a:r>
            <a:r>
              <a:rPr lang="en-US" sz="2800" b="1" dirty="0" smtClean="0"/>
              <a:t> </a:t>
            </a:r>
            <a:r>
              <a:rPr lang="en-US" sz="2800" b="1" dirty="0" err="1" smtClean="0"/>
              <a:t>prenons</a:t>
            </a:r>
            <a:r>
              <a:rPr lang="en-US" sz="2800" b="1" dirty="0" smtClean="0"/>
              <a:t> des </a:t>
            </a:r>
            <a:r>
              <a:rPr lang="en-US" sz="2800" b="1" dirty="0" err="1" smtClean="0"/>
              <a:t>bains</a:t>
            </a:r>
            <a:r>
              <a:rPr lang="en-US" sz="2800" b="1" dirty="0" smtClean="0"/>
              <a:t> de mer.</a:t>
            </a:r>
          </a:p>
          <a:p>
            <a:pPr>
              <a:spcBef>
                <a:spcPts val="0"/>
              </a:spcBef>
              <a:buNone/>
            </a:pPr>
            <a:r>
              <a:rPr lang="en-US" sz="2800" b="1" dirty="0" smtClean="0"/>
              <a:t>Les </a:t>
            </a:r>
            <a:r>
              <a:rPr lang="en-US" sz="2800" b="1" dirty="0" err="1" smtClean="0"/>
              <a:t>oiseaux</a:t>
            </a:r>
            <a:r>
              <a:rPr lang="en-US" sz="2800" b="1" dirty="0" smtClean="0"/>
              <a:t> </a:t>
            </a:r>
            <a:r>
              <a:rPr lang="en-US" sz="2800" b="1" dirty="0" err="1" smtClean="0"/>
              <a:t>chantent</a:t>
            </a:r>
            <a:r>
              <a:rPr lang="en-US" sz="2800" b="1" dirty="0" smtClean="0"/>
              <a:t> </a:t>
            </a:r>
            <a:r>
              <a:rPr lang="en-US" sz="2800" b="1" dirty="0" err="1" smtClean="0"/>
              <a:t>sur</a:t>
            </a:r>
            <a:r>
              <a:rPr lang="en-US" sz="2800" b="1" dirty="0" smtClean="0"/>
              <a:t> les </a:t>
            </a:r>
            <a:r>
              <a:rPr lang="en-US" sz="2800" b="1" dirty="0" err="1" smtClean="0"/>
              <a:t>arbres</a:t>
            </a:r>
            <a:r>
              <a:rPr lang="en-US" sz="2800" b="1" dirty="0" smtClean="0"/>
              <a:t>.</a:t>
            </a:r>
          </a:p>
          <a:p>
            <a:pPr>
              <a:spcBef>
                <a:spcPts val="0"/>
              </a:spcBef>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sont</a:t>
            </a:r>
            <a:r>
              <a:rPr lang="en-US" sz="2800" b="1" dirty="0" smtClean="0"/>
              <a:t> </a:t>
            </a:r>
            <a:r>
              <a:rPr lang="en-US" sz="2800" b="1" dirty="0" err="1" smtClean="0"/>
              <a:t>multicolores</a:t>
            </a:r>
            <a:r>
              <a:rPr lang="en-US" sz="2800" b="1" dirty="0" smtClean="0"/>
              <a:t>.</a:t>
            </a:r>
          </a:p>
          <a:p>
            <a:pPr>
              <a:spcBef>
                <a:spcPts val="0"/>
              </a:spcBef>
              <a:buNone/>
            </a:pPr>
            <a:r>
              <a:rPr lang="en-US" sz="2800" b="1" dirty="0" smtClean="0"/>
              <a:t>La </a:t>
            </a:r>
            <a:r>
              <a:rPr lang="en-US" sz="2800" b="1" dirty="0" err="1" smtClean="0"/>
              <a:t>mer</a:t>
            </a:r>
            <a:r>
              <a:rPr lang="en-US" sz="2800" b="1" dirty="0" smtClean="0"/>
              <a:t> </a:t>
            </a:r>
            <a:r>
              <a:rPr lang="en-US" sz="2800" b="1" dirty="0" err="1" smtClean="0"/>
              <a:t>est</a:t>
            </a:r>
            <a:r>
              <a:rPr lang="en-US" sz="2800" b="1" dirty="0" smtClean="0"/>
              <a:t> </a:t>
            </a:r>
            <a:r>
              <a:rPr lang="en-US" sz="2800" b="1" dirty="0" err="1" smtClean="0"/>
              <a:t>très</a:t>
            </a:r>
            <a:r>
              <a:rPr lang="en-US" sz="2800" b="1" dirty="0" smtClean="0"/>
              <a:t> </a:t>
            </a:r>
            <a:r>
              <a:rPr lang="en-US" sz="2800" b="1" dirty="0" err="1" smtClean="0"/>
              <a:t>calme</a:t>
            </a:r>
            <a:r>
              <a:rPr lang="en-US" sz="2800" b="1" dirty="0" smtClean="0"/>
              <a:t>.</a:t>
            </a:r>
          </a:p>
          <a:p>
            <a:pPr>
              <a:spcBef>
                <a:spcPts val="0"/>
              </a:spcBef>
              <a:buNone/>
            </a:pPr>
            <a:r>
              <a:rPr lang="en-US" sz="2800" b="1" dirty="0" err="1"/>
              <a:t>l</a:t>
            </a:r>
            <a:r>
              <a:rPr lang="en-US" sz="2800" b="1" dirty="0" err="1" smtClean="0"/>
              <a:t>l</a:t>
            </a:r>
            <a:r>
              <a:rPr lang="en-US" sz="2800" b="1" dirty="0" smtClean="0"/>
              <a:t> </a:t>
            </a:r>
            <a:r>
              <a:rPr lang="en-US" sz="2800" b="1" dirty="0" err="1" smtClean="0"/>
              <a:t>neige</a:t>
            </a:r>
            <a:r>
              <a:rPr lang="en-US" sz="2800" b="1" dirty="0" smtClean="0"/>
              <a:t>.</a:t>
            </a:r>
          </a:p>
          <a:p>
            <a:pPr>
              <a:spcBef>
                <a:spcPts val="0"/>
              </a:spcBef>
              <a:buNone/>
            </a:pPr>
            <a:r>
              <a:rPr lang="en-US" sz="2800" b="1" dirty="0" smtClean="0"/>
              <a:t>Les </a:t>
            </a:r>
            <a:r>
              <a:rPr lang="en-US" sz="2800" b="1" dirty="0" err="1" smtClean="0"/>
              <a:t>hirondelles</a:t>
            </a:r>
            <a:r>
              <a:rPr lang="en-US" sz="2800" b="1" dirty="0" smtClean="0"/>
              <a:t> </a:t>
            </a:r>
            <a:r>
              <a:rPr lang="en-US" sz="2800" b="1" dirty="0" err="1" smtClean="0"/>
              <a:t>rentrent</a:t>
            </a:r>
            <a:r>
              <a:rPr lang="en-US" sz="2800" b="1" dirty="0" smtClean="0"/>
              <a:t> des pays </a:t>
            </a:r>
            <a:r>
              <a:rPr lang="en-US" sz="2800" b="1" dirty="0" err="1" smtClean="0"/>
              <a:t>chauds</a:t>
            </a:r>
            <a:endParaRPr lang="en-US" sz="2800" b="1" dirty="0" smtClean="0"/>
          </a:p>
        </p:txBody>
      </p:sp>
      <p:sp>
        <p:nvSpPr>
          <p:cNvPr id="17" name="Rectangle 16"/>
          <p:cNvSpPr/>
          <p:nvPr/>
        </p:nvSpPr>
        <p:spPr>
          <a:xfrm>
            <a:off x="6781800" y="3429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781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81800" y="4191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781800" y="5334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924800" y="4191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924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81800" y="4953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7818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9248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924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924800" y="4953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924800" y="5334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924800" y="3429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user\Desktop\download (6).jpg"/>
          <p:cNvPicPr>
            <a:picLocks noChangeAspect="1" noChangeArrowheads="1"/>
          </p:cNvPicPr>
          <p:nvPr/>
        </p:nvPicPr>
        <p:blipFill>
          <a:blip r:embed="rId2"/>
          <a:srcRect/>
          <a:stretch>
            <a:fillRect/>
          </a:stretch>
        </p:blipFill>
        <p:spPr bwMode="auto">
          <a:xfrm>
            <a:off x="381000" y="228600"/>
            <a:ext cx="8229600" cy="16383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971800"/>
            <a:ext cx="8534400" cy="3154363"/>
          </a:xfrm>
        </p:spPr>
        <p:txBody>
          <a:bodyPr>
            <a:normAutofit/>
          </a:bodyPr>
          <a:lstStyle/>
          <a:p>
            <a:pPr>
              <a:buNone/>
            </a:pPr>
            <a:endParaRPr lang="fr-FR" b="1" dirty="0" smtClean="0">
              <a:solidFill>
                <a:srgbClr val="FF0000"/>
              </a:solidFill>
            </a:endParaRPr>
          </a:p>
          <a:p>
            <a:pPr>
              <a:buNone/>
            </a:pPr>
            <a:endParaRPr lang="en-US" dirty="0"/>
          </a:p>
        </p:txBody>
      </p:sp>
      <p:pic>
        <p:nvPicPr>
          <p:cNvPr id="7" name="Picture 2" descr="C:\Users\user\Desktop\images (5).jpg"/>
          <p:cNvPicPr>
            <a:picLocks noChangeAspect="1" noChangeArrowheads="1"/>
          </p:cNvPicPr>
          <p:nvPr/>
        </p:nvPicPr>
        <p:blipFill>
          <a:blip r:embed="rId2"/>
          <a:srcRect/>
          <a:stretch>
            <a:fillRect/>
          </a:stretch>
        </p:blipFill>
        <p:spPr bwMode="auto">
          <a:xfrm>
            <a:off x="533400" y="914400"/>
            <a:ext cx="5257799" cy="2438400"/>
          </a:xfrm>
          <a:prstGeom prst="rect">
            <a:avLst/>
          </a:prstGeom>
          <a:noFill/>
        </p:spPr>
      </p:pic>
      <p:sp>
        <p:nvSpPr>
          <p:cNvPr id="2052" name="Rectangle 4"/>
          <p:cNvSpPr>
            <a:spLocks noChangeArrowheads="1"/>
          </p:cNvSpPr>
          <p:nvPr/>
        </p:nvSpPr>
        <p:spPr bwMode="auto">
          <a:xfrm>
            <a:off x="3048000" y="0"/>
            <a:ext cx="2706767"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Arial" pitchFamily="34" charset="0"/>
                <a:cs typeface="Arial" pitchFamily="34" charset="0"/>
              </a:rPr>
              <a:t>L’ ETE</a:t>
            </a:r>
          </a:p>
        </p:txBody>
      </p:sp>
      <p:sp>
        <p:nvSpPr>
          <p:cNvPr id="11" name="Rectangle 10"/>
          <p:cNvSpPr/>
          <p:nvPr/>
        </p:nvSpPr>
        <p:spPr>
          <a:xfrm>
            <a:off x="5791200" y="480249"/>
            <a:ext cx="3124200" cy="2357568"/>
          </a:xfrm>
          <a:prstGeom prst="rect">
            <a:avLst/>
          </a:prstGeom>
        </p:spPr>
        <p:txBody>
          <a:bodyPr wrap="square">
            <a:spAutoFit/>
          </a:bodyPr>
          <a:lstStyle/>
          <a:p>
            <a:pPr marL="342900" lvl="0" indent="-342900">
              <a:spcBef>
                <a:spcPct val="20000"/>
              </a:spcBef>
            </a:pPr>
            <a:endParaRPr lang="en-US" sz="3200" b="1" dirty="0" smtClean="0">
              <a:solidFill>
                <a:prstClr val="black"/>
              </a:solidFill>
            </a:endParaRPr>
          </a:p>
          <a:p>
            <a:pPr marL="342900" lvl="0" indent="-342900">
              <a:spcBef>
                <a:spcPct val="20000"/>
              </a:spcBef>
            </a:pPr>
            <a:endParaRPr lang="en-US" sz="3200" b="1" dirty="0" smtClean="0">
              <a:solidFill>
                <a:prstClr val="black"/>
              </a:solidFill>
            </a:endParaRPr>
          </a:p>
          <a:p>
            <a:pPr marL="342900" lvl="0" indent="-342900">
              <a:spcBef>
                <a:spcPct val="20000"/>
              </a:spcBef>
            </a:pPr>
            <a:endParaRPr lang="en-US" sz="3200" b="1" dirty="0" smtClean="0">
              <a:solidFill>
                <a:prstClr val="black"/>
              </a:solidFill>
            </a:endParaRPr>
          </a:p>
          <a:p>
            <a:pPr marL="342900" lvl="0" indent="-342900">
              <a:spcBef>
                <a:spcPct val="20000"/>
              </a:spcBef>
            </a:pPr>
            <a:r>
              <a:rPr lang="en-US" sz="3200" b="1" dirty="0" smtClean="0">
                <a:solidFill>
                  <a:prstClr val="black"/>
                </a:solidFill>
              </a:rPr>
              <a:t>    </a:t>
            </a:r>
            <a:r>
              <a:rPr lang="en-US" sz="2000" b="1" dirty="0" smtClean="0">
                <a:solidFill>
                  <a:prstClr val="black"/>
                </a:solidFill>
              </a:rPr>
              <a:t>21 </a:t>
            </a:r>
            <a:r>
              <a:rPr lang="en-US" sz="2000" b="1" dirty="0" err="1" smtClean="0">
                <a:solidFill>
                  <a:prstClr val="black"/>
                </a:solidFill>
              </a:rPr>
              <a:t>juin</a:t>
            </a:r>
            <a:r>
              <a:rPr lang="en-US" sz="2000" b="1" dirty="0" smtClean="0">
                <a:solidFill>
                  <a:prstClr val="black"/>
                </a:solidFill>
              </a:rPr>
              <a:t> - 21 </a:t>
            </a:r>
            <a:r>
              <a:rPr lang="en-US" sz="2000" b="1" dirty="0" err="1" smtClean="0">
                <a:solidFill>
                  <a:prstClr val="black"/>
                </a:solidFill>
              </a:rPr>
              <a:t>septembre</a:t>
            </a:r>
            <a:endParaRPr lang="en-US" sz="2000" dirty="0" smtClean="0">
              <a:solidFill>
                <a:prstClr val="black"/>
              </a:solidFill>
            </a:endParaRPr>
          </a:p>
        </p:txBody>
      </p:sp>
      <p:sp>
        <p:nvSpPr>
          <p:cNvPr id="12" name="Rectangle 11"/>
          <p:cNvSpPr/>
          <p:nvPr/>
        </p:nvSpPr>
        <p:spPr>
          <a:xfrm>
            <a:off x="533400" y="3657600"/>
            <a:ext cx="8153400" cy="2677656"/>
          </a:xfrm>
          <a:prstGeom prst="rect">
            <a:avLst/>
          </a:prstGeom>
        </p:spPr>
        <p:txBody>
          <a:bodyPr wrap="square">
            <a:spAutoFit/>
          </a:bodyPr>
          <a:lstStyle/>
          <a:p>
            <a:r>
              <a:rPr lang="fr-FR" sz="2800" b="1" dirty="0" smtClean="0">
                <a:solidFill>
                  <a:srgbClr val="00B0F0"/>
                </a:solidFill>
              </a:rPr>
              <a:t>L’été c’est la saison la plus chaude, la saison des grandes </a:t>
            </a:r>
            <a:r>
              <a:rPr lang="fr-FR" sz="2800" b="1" dirty="0" smtClean="0">
                <a:solidFill>
                  <a:srgbClr val="00B0F0"/>
                </a:solidFill>
              </a:rPr>
              <a:t>vacances pour  </a:t>
            </a:r>
            <a:r>
              <a:rPr lang="fr-FR" sz="2800" b="1" dirty="0" smtClean="0">
                <a:solidFill>
                  <a:srgbClr val="00B0F0"/>
                </a:solidFill>
              </a:rPr>
              <a:t>la plus part des familles. </a:t>
            </a:r>
            <a:r>
              <a:rPr lang="fr-FR" sz="2800" b="1" dirty="0">
                <a:solidFill>
                  <a:srgbClr val="00B0F0"/>
                </a:solidFill>
              </a:rPr>
              <a:t>L</a:t>
            </a:r>
            <a:r>
              <a:rPr lang="fr-FR" sz="2800" b="1" dirty="0" smtClean="0">
                <a:solidFill>
                  <a:srgbClr val="00B0F0"/>
                </a:solidFill>
              </a:rPr>
              <a:t>es vacances des </a:t>
            </a:r>
            <a:r>
              <a:rPr lang="fr-FR" sz="2800" b="1" dirty="0" err="1" smtClean="0">
                <a:solidFill>
                  <a:srgbClr val="00B0F0"/>
                </a:solidFill>
              </a:rPr>
              <a:t>écoIiers</a:t>
            </a:r>
            <a:r>
              <a:rPr lang="fr-FR" sz="2800" b="1" dirty="0" smtClean="0">
                <a:solidFill>
                  <a:srgbClr val="00B0F0"/>
                </a:solidFill>
              </a:rPr>
              <a:t> </a:t>
            </a:r>
            <a:r>
              <a:rPr lang="fr-FR" sz="2800" b="1" dirty="0" smtClean="0">
                <a:solidFill>
                  <a:srgbClr val="00B0F0"/>
                </a:solidFill>
              </a:rPr>
              <a:t>durent plus de deux mois.</a:t>
            </a:r>
          </a:p>
          <a:p>
            <a:r>
              <a:rPr lang="fr-FR" sz="2800" b="1" dirty="0" smtClean="0">
                <a:solidFill>
                  <a:srgbClr val="00B0F0"/>
                </a:solidFill>
              </a:rPr>
              <a:t>Beaucoup de familles vont à la mer ou à la montagne. Nous pouvons aller au bord de la Mer Adriatique au nord ou au bord de la mer Ionienne  au sud</a:t>
            </a:r>
            <a:r>
              <a:rPr lang="fr-FR" sz="2800" dirty="0" smtClean="0"/>
              <a:t>.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305800" cy="4038600"/>
          </a:xfrm>
        </p:spPr>
        <p:txBody>
          <a:bodyPr>
            <a:normAutofit/>
          </a:bodyPr>
          <a:lstStyle/>
          <a:p>
            <a:pPr>
              <a:buNone/>
            </a:pPr>
            <a:r>
              <a:rPr lang="en-US" b="1" dirty="0" smtClean="0"/>
              <a:t>                                   </a:t>
            </a:r>
            <a:r>
              <a:rPr lang="en-US" sz="2800" b="1" dirty="0" smtClean="0"/>
              <a:t>VRAI OU FAUX</a:t>
            </a:r>
          </a:p>
          <a:p>
            <a:pPr>
              <a:spcBef>
                <a:spcPts val="0"/>
              </a:spcBef>
              <a:buNone/>
            </a:pPr>
            <a:r>
              <a:rPr lang="en-US" sz="2800" b="1" dirty="0" smtClean="0"/>
              <a:t>En </a:t>
            </a:r>
            <a:r>
              <a:rPr lang="en-US" sz="2800" b="1" dirty="0" err="1" smtClean="0"/>
              <a:t>été</a:t>
            </a:r>
            <a:r>
              <a:rPr lang="en-US" sz="2800" b="1" dirty="0" smtClean="0"/>
              <a:t>                                                                     V          F                                               </a:t>
            </a:r>
          </a:p>
          <a:p>
            <a:pPr>
              <a:spcBef>
                <a:spcPts val="0"/>
              </a:spcBef>
              <a:buNone/>
            </a:pPr>
            <a:r>
              <a:rPr lang="en-US" sz="2800" b="1" dirty="0" smtClean="0"/>
              <a:t>Il fait </a:t>
            </a:r>
            <a:r>
              <a:rPr lang="en-US" sz="2800" b="1" dirty="0" err="1" smtClean="0"/>
              <a:t>très</a:t>
            </a:r>
            <a:r>
              <a:rPr lang="en-US" sz="2800" b="1" dirty="0" smtClean="0"/>
              <a:t> </a:t>
            </a:r>
            <a:r>
              <a:rPr lang="en-US" sz="2800" b="1" dirty="0" err="1" smtClean="0"/>
              <a:t>froid</a:t>
            </a:r>
            <a:r>
              <a:rPr lang="en-US" sz="2800" b="1" dirty="0" smtClean="0"/>
              <a:t>.</a:t>
            </a:r>
          </a:p>
          <a:p>
            <a:pPr>
              <a:spcBef>
                <a:spcPts val="0"/>
              </a:spcBef>
              <a:buNone/>
            </a:pPr>
            <a:r>
              <a:rPr lang="en-US" sz="2800" b="1" dirty="0" smtClean="0"/>
              <a:t>Nous </a:t>
            </a:r>
            <a:r>
              <a:rPr lang="en-US" sz="2800" b="1" dirty="0" err="1" smtClean="0"/>
              <a:t>nous</a:t>
            </a:r>
            <a:r>
              <a:rPr lang="en-US" sz="2800" b="1" dirty="0" smtClean="0"/>
              <a:t> </a:t>
            </a:r>
            <a:r>
              <a:rPr lang="en-US" sz="2800" b="1" dirty="0" err="1" smtClean="0"/>
              <a:t>prenons</a:t>
            </a:r>
            <a:r>
              <a:rPr lang="en-US" sz="2800" b="1" dirty="0" smtClean="0"/>
              <a:t> des </a:t>
            </a:r>
            <a:r>
              <a:rPr lang="en-US" sz="2800" b="1" dirty="0" err="1" smtClean="0"/>
              <a:t>bains</a:t>
            </a:r>
            <a:r>
              <a:rPr lang="en-US" sz="2800" b="1" dirty="0" smtClean="0"/>
              <a:t> de mer.</a:t>
            </a:r>
          </a:p>
          <a:p>
            <a:pPr>
              <a:spcBef>
                <a:spcPts val="0"/>
              </a:spcBef>
              <a:buNone/>
            </a:pPr>
            <a:r>
              <a:rPr lang="en-US" sz="2800" b="1" dirty="0" smtClean="0"/>
              <a:t>Les </a:t>
            </a:r>
            <a:r>
              <a:rPr lang="en-US" sz="2800" b="1" dirty="0" err="1" smtClean="0"/>
              <a:t>oiseaux</a:t>
            </a:r>
            <a:r>
              <a:rPr lang="en-US" sz="2800" b="1" dirty="0" smtClean="0"/>
              <a:t> </a:t>
            </a:r>
            <a:r>
              <a:rPr lang="en-US" sz="2800" b="1" dirty="0" err="1" smtClean="0"/>
              <a:t>chantent</a:t>
            </a:r>
            <a:r>
              <a:rPr lang="en-US" sz="2800" b="1" dirty="0" smtClean="0"/>
              <a:t> </a:t>
            </a:r>
            <a:r>
              <a:rPr lang="en-US" sz="2800" b="1" dirty="0" err="1" smtClean="0"/>
              <a:t>sur</a:t>
            </a:r>
            <a:r>
              <a:rPr lang="en-US" sz="2800" b="1" dirty="0" smtClean="0"/>
              <a:t> les </a:t>
            </a:r>
            <a:r>
              <a:rPr lang="en-US" sz="2800" b="1" dirty="0" err="1" smtClean="0"/>
              <a:t>arbres</a:t>
            </a:r>
            <a:r>
              <a:rPr lang="en-US" sz="2800" b="1" dirty="0" smtClean="0"/>
              <a:t>.</a:t>
            </a:r>
          </a:p>
          <a:p>
            <a:pPr>
              <a:spcBef>
                <a:spcPts val="0"/>
              </a:spcBef>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sont</a:t>
            </a:r>
            <a:r>
              <a:rPr lang="en-US" sz="2800" b="1" dirty="0" smtClean="0"/>
              <a:t> </a:t>
            </a:r>
            <a:r>
              <a:rPr lang="en-US" sz="2800" b="1" dirty="0" err="1" smtClean="0"/>
              <a:t>multicolores</a:t>
            </a:r>
            <a:r>
              <a:rPr lang="en-US" sz="2800" b="1" dirty="0" smtClean="0"/>
              <a:t>.</a:t>
            </a:r>
          </a:p>
          <a:p>
            <a:pPr>
              <a:spcBef>
                <a:spcPts val="0"/>
              </a:spcBef>
              <a:buNone/>
            </a:pPr>
            <a:r>
              <a:rPr lang="en-US" sz="2800" b="1" dirty="0" smtClean="0"/>
              <a:t>La </a:t>
            </a:r>
            <a:r>
              <a:rPr lang="en-US" sz="2800" b="1" dirty="0" err="1" smtClean="0"/>
              <a:t>mer</a:t>
            </a:r>
            <a:r>
              <a:rPr lang="en-US" sz="2800" b="1" dirty="0" smtClean="0"/>
              <a:t> </a:t>
            </a:r>
            <a:r>
              <a:rPr lang="en-US" sz="2800" b="1" dirty="0" err="1" smtClean="0"/>
              <a:t>est</a:t>
            </a:r>
            <a:r>
              <a:rPr lang="en-US" sz="2800" b="1" dirty="0" smtClean="0"/>
              <a:t> </a:t>
            </a:r>
            <a:r>
              <a:rPr lang="en-US" sz="2800" b="1" dirty="0" err="1" smtClean="0"/>
              <a:t>très</a:t>
            </a:r>
            <a:r>
              <a:rPr lang="en-US" sz="2800" b="1" dirty="0" smtClean="0"/>
              <a:t> </a:t>
            </a:r>
            <a:r>
              <a:rPr lang="en-US" sz="2800" b="1" dirty="0" err="1" smtClean="0"/>
              <a:t>calme</a:t>
            </a:r>
            <a:r>
              <a:rPr lang="en-US" sz="2800" b="1" dirty="0" smtClean="0"/>
              <a:t>.</a:t>
            </a:r>
          </a:p>
          <a:p>
            <a:pPr>
              <a:spcBef>
                <a:spcPts val="0"/>
              </a:spcBef>
              <a:buNone/>
            </a:pPr>
            <a:r>
              <a:rPr lang="en-US" sz="2800" b="1" dirty="0" smtClean="0"/>
              <a:t> Il </a:t>
            </a:r>
            <a:r>
              <a:rPr lang="en-US" sz="2800" b="1" dirty="0" err="1" smtClean="0"/>
              <a:t>neige</a:t>
            </a:r>
            <a:r>
              <a:rPr lang="en-US" sz="2800" b="1" dirty="0" smtClean="0"/>
              <a:t>.</a:t>
            </a:r>
          </a:p>
          <a:p>
            <a:pPr>
              <a:spcBef>
                <a:spcPts val="0"/>
              </a:spcBef>
              <a:buNone/>
            </a:pPr>
            <a:r>
              <a:rPr lang="en-US" sz="2800" b="1" dirty="0" smtClean="0"/>
              <a:t>Les </a:t>
            </a:r>
            <a:r>
              <a:rPr lang="en-US" sz="2800" b="1" dirty="0" err="1" smtClean="0"/>
              <a:t>hirondelles</a:t>
            </a:r>
            <a:r>
              <a:rPr lang="en-US" sz="2800" b="1" dirty="0" smtClean="0"/>
              <a:t> </a:t>
            </a:r>
            <a:r>
              <a:rPr lang="en-US" sz="2800" b="1" dirty="0" err="1" smtClean="0"/>
              <a:t>rentrent</a:t>
            </a:r>
            <a:r>
              <a:rPr lang="en-US" sz="2800" b="1" dirty="0" smtClean="0"/>
              <a:t> des pays </a:t>
            </a:r>
            <a:r>
              <a:rPr lang="en-US" sz="2800" b="1" dirty="0" err="1" smtClean="0"/>
              <a:t>chauds</a:t>
            </a:r>
            <a:endParaRPr lang="en-US" sz="2800" b="1" dirty="0" smtClean="0"/>
          </a:p>
        </p:txBody>
      </p:sp>
      <p:sp>
        <p:nvSpPr>
          <p:cNvPr id="17" name="Rectangle 16"/>
          <p:cNvSpPr/>
          <p:nvPr/>
        </p:nvSpPr>
        <p:spPr>
          <a:xfrm>
            <a:off x="7912100" y="4305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781800" y="4305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81800" y="38798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781800" y="5130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886700" y="38989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886700" y="34671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794500" y="5956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912100" y="5956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924800" y="47117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924800" y="5143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912100" y="5524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81800" y="345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781800" y="553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3" descr="C:\Users\user\Desktop\pngtree-campus-student-era-we-graduated-poster-image_154873.jpg"/>
          <p:cNvPicPr>
            <a:picLocks noChangeAspect="1" noChangeArrowheads="1"/>
          </p:cNvPicPr>
          <p:nvPr/>
        </p:nvPicPr>
        <p:blipFill>
          <a:blip r:embed="rId2"/>
          <a:srcRect/>
          <a:stretch>
            <a:fillRect/>
          </a:stretch>
        </p:blipFill>
        <p:spPr bwMode="auto">
          <a:xfrm>
            <a:off x="304800" y="228600"/>
            <a:ext cx="8382000" cy="2590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305800" cy="4038600"/>
          </a:xfrm>
        </p:spPr>
        <p:txBody>
          <a:bodyPr>
            <a:normAutofit/>
          </a:bodyPr>
          <a:lstStyle/>
          <a:p>
            <a:pPr>
              <a:buNone/>
            </a:pPr>
            <a:r>
              <a:rPr lang="en-US" b="1" dirty="0" smtClean="0"/>
              <a:t>                                   </a:t>
            </a:r>
            <a:r>
              <a:rPr lang="en-US" sz="2800" b="1" dirty="0" smtClean="0"/>
              <a:t>VRAI OU FAUX</a:t>
            </a:r>
          </a:p>
          <a:p>
            <a:pPr>
              <a:spcBef>
                <a:spcPts val="0"/>
              </a:spcBef>
              <a:buNone/>
            </a:pPr>
            <a:r>
              <a:rPr lang="en-US" sz="2800" b="1" dirty="0" smtClean="0"/>
              <a:t>Au </a:t>
            </a:r>
            <a:r>
              <a:rPr lang="en-US" sz="2800" b="1" dirty="0" err="1" smtClean="0"/>
              <a:t>printemps</a:t>
            </a:r>
            <a:r>
              <a:rPr lang="en-US" sz="2800" b="1" dirty="0" smtClean="0"/>
              <a:t>                                                       </a:t>
            </a:r>
            <a:r>
              <a:rPr lang="en-US" sz="2800" b="1" dirty="0" smtClean="0"/>
              <a:t>V           F                                               </a:t>
            </a:r>
            <a:endParaRPr lang="en-US" sz="2800" b="1" dirty="0" smtClean="0"/>
          </a:p>
          <a:p>
            <a:pPr>
              <a:spcBef>
                <a:spcPts val="0"/>
              </a:spcBef>
              <a:buNone/>
            </a:pPr>
            <a:r>
              <a:rPr lang="en-US" sz="2800" b="1" dirty="0" smtClean="0"/>
              <a:t>Il </a:t>
            </a:r>
            <a:r>
              <a:rPr lang="en-US" sz="2800" b="1" dirty="0" err="1" smtClean="0"/>
              <a:t>pleut</a:t>
            </a:r>
            <a:r>
              <a:rPr lang="en-US" sz="2800" b="1" dirty="0" smtClean="0"/>
              <a:t> beaucoup.</a:t>
            </a:r>
          </a:p>
          <a:p>
            <a:pPr>
              <a:spcBef>
                <a:spcPts val="0"/>
              </a:spcBef>
              <a:buNone/>
            </a:pPr>
            <a:r>
              <a:rPr lang="en-US" sz="2800" b="1" dirty="0" smtClean="0"/>
              <a:t>Il fait </a:t>
            </a:r>
            <a:r>
              <a:rPr lang="en-US" sz="2800" b="1" dirty="0" err="1" smtClean="0"/>
              <a:t>chaud</a:t>
            </a:r>
            <a:r>
              <a:rPr lang="en-US" sz="2800" b="1" dirty="0" smtClean="0"/>
              <a:t> et le </a:t>
            </a:r>
            <a:r>
              <a:rPr lang="en-US" sz="2800" b="1" dirty="0" err="1" smtClean="0"/>
              <a:t>soleil</a:t>
            </a:r>
            <a:r>
              <a:rPr lang="en-US" sz="2800" b="1" dirty="0" smtClean="0"/>
              <a:t> </a:t>
            </a:r>
            <a:r>
              <a:rPr lang="en-US" sz="2800" b="1" dirty="0" err="1" smtClean="0"/>
              <a:t>brille</a:t>
            </a:r>
            <a:r>
              <a:rPr lang="en-US" sz="2800" b="1" dirty="0" smtClean="0"/>
              <a:t>.</a:t>
            </a:r>
          </a:p>
          <a:p>
            <a:pPr>
              <a:spcBef>
                <a:spcPts val="0"/>
              </a:spcBef>
              <a:buNone/>
            </a:pPr>
            <a:r>
              <a:rPr lang="en-US" sz="2800" b="1" dirty="0" smtClean="0"/>
              <a:t>Il fait du vent.</a:t>
            </a:r>
          </a:p>
          <a:p>
            <a:pPr>
              <a:spcBef>
                <a:spcPts val="0"/>
              </a:spcBef>
              <a:buNone/>
            </a:pPr>
            <a:r>
              <a:rPr lang="en-US" sz="2800" b="1" dirty="0" smtClean="0"/>
              <a:t>Les  </a:t>
            </a:r>
            <a:r>
              <a:rPr lang="en-US" sz="2800" b="1" dirty="0" err="1" smtClean="0"/>
              <a:t>jours</a:t>
            </a:r>
            <a:r>
              <a:rPr lang="en-US" sz="2800" b="1" dirty="0" smtClean="0"/>
              <a:t> </a:t>
            </a:r>
            <a:r>
              <a:rPr lang="en-US" sz="2800" b="1" dirty="0" err="1" smtClean="0"/>
              <a:t>sont</a:t>
            </a:r>
            <a:r>
              <a:rPr lang="en-US" sz="2800" b="1" dirty="0" smtClean="0"/>
              <a:t> plus longs </a:t>
            </a:r>
            <a:r>
              <a:rPr lang="en-US" sz="2800" b="1" dirty="0" err="1" smtClean="0"/>
              <a:t>que</a:t>
            </a:r>
            <a:r>
              <a:rPr lang="en-US" sz="2800" b="1" dirty="0" smtClean="0"/>
              <a:t> les </a:t>
            </a:r>
            <a:r>
              <a:rPr lang="en-US" sz="2800" b="1" dirty="0" err="1" smtClean="0"/>
              <a:t>nuits</a:t>
            </a:r>
            <a:r>
              <a:rPr lang="en-US" sz="2800" b="1" dirty="0" smtClean="0"/>
              <a:t>.</a:t>
            </a:r>
          </a:p>
          <a:p>
            <a:pPr>
              <a:spcBef>
                <a:spcPts val="0"/>
              </a:spcBef>
              <a:buNone/>
            </a:pPr>
            <a:r>
              <a:rPr lang="en-US" sz="2800" b="1" dirty="0" smtClean="0"/>
              <a:t>La </a:t>
            </a:r>
            <a:r>
              <a:rPr lang="en-US" sz="2800" b="1" dirty="0" err="1" smtClean="0"/>
              <a:t>mer</a:t>
            </a:r>
            <a:r>
              <a:rPr lang="en-US" sz="2800" b="1" dirty="0" smtClean="0"/>
              <a:t> </a:t>
            </a:r>
            <a:r>
              <a:rPr lang="en-US" sz="2800" b="1" dirty="0" err="1" smtClean="0"/>
              <a:t>est</a:t>
            </a:r>
            <a:r>
              <a:rPr lang="en-US" sz="2800" b="1" dirty="0" smtClean="0"/>
              <a:t> </a:t>
            </a:r>
            <a:r>
              <a:rPr lang="en-US" sz="2800" b="1" dirty="0" err="1" smtClean="0"/>
              <a:t>très</a:t>
            </a:r>
            <a:r>
              <a:rPr lang="en-US" sz="2800" b="1" dirty="0" smtClean="0"/>
              <a:t> </a:t>
            </a:r>
            <a:r>
              <a:rPr lang="en-US" sz="2800" b="1" dirty="0" err="1" smtClean="0"/>
              <a:t>calme</a:t>
            </a:r>
            <a:r>
              <a:rPr lang="en-US" sz="2800" b="1" dirty="0" smtClean="0"/>
              <a:t>.</a:t>
            </a:r>
          </a:p>
          <a:p>
            <a:pPr>
              <a:spcBef>
                <a:spcPts val="0"/>
              </a:spcBef>
              <a:buNone/>
            </a:pPr>
            <a:r>
              <a:rPr lang="en-US" sz="2800" b="1" dirty="0" smtClean="0"/>
              <a:t> Il </a:t>
            </a:r>
            <a:r>
              <a:rPr lang="en-US" sz="2800" b="1" dirty="0" err="1" smtClean="0"/>
              <a:t>neige</a:t>
            </a:r>
            <a:r>
              <a:rPr lang="en-US" sz="2800" b="1" dirty="0" smtClean="0"/>
              <a:t>.</a:t>
            </a:r>
          </a:p>
          <a:p>
            <a:pPr>
              <a:spcBef>
                <a:spcPts val="0"/>
              </a:spcBef>
              <a:buNone/>
            </a:pPr>
            <a:r>
              <a:rPr lang="en-US" sz="2800" b="1" dirty="0" smtClean="0"/>
              <a:t>Les </a:t>
            </a:r>
            <a:r>
              <a:rPr lang="en-US" sz="2800" b="1" dirty="0" err="1" smtClean="0"/>
              <a:t>hirondelles</a:t>
            </a:r>
            <a:r>
              <a:rPr lang="en-US" sz="2800" b="1" dirty="0" smtClean="0"/>
              <a:t> </a:t>
            </a:r>
            <a:r>
              <a:rPr lang="en-US" sz="2800" b="1" dirty="0" err="1" smtClean="0"/>
              <a:t>rentrent</a:t>
            </a:r>
            <a:r>
              <a:rPr lang="en-US" sz="2800" b="1" dirty="0" smtClean="0"/>
              <a:t> des pays </a:t>
            </a:r>
            <a:r>
              <a:rPr lang="en-US" sz="2800" b="1" dirty="0" err="1" smtClean="0"/>
              <a:t>chauds</a:t>
            </a:r>
            <a:endParaRPr lang="en-US" sz="2800" b="1" dirty="0" smtClean="0"/>
          </a:p>
        </p:txBody>
      </p:sp>
      <p:sp>
        <p:nvSpPr>
          <p:cNvPr id="17" name="Rectangle 16"/>
          <p:cNvSpPr/>
          <p:nvPr/>
        </p:nvSpPr>
        <p:spPr>
          <a:xfrm>
            <a:off x="6794500" y="3492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794500" y="47053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81800" y="4292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781800" y="55308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924800" y="4292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924800" y="3895725"/>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81800" y="51181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781800" y="5943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924800" y="5943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937500" y="47053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924800" y="51181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924800" y="55308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94500" y="3895725"/>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924800" y="3479801"/>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C:\Users\user\Desktop\images (4).jpg"/>
          <p:cNvPicPr>
            <a:picLocks noChangeAspect="1" noChangeArrowheads="1"/>
          </p:cNvPicPr>
          <p:nvPr/>
        </p:nvPicPr>
        <p:blipFill>
          <a:blip r:embed="rId2"/>
          <a:srcRect/>
          <a:stretch>
            <a:fillRect/>
          </a:stretch>
        </p:blipFill>
        <p:spPr bwMode="auto">
          <a:xfrm rot="10800000" flipV="1">
            <a:off x="457200" y="533400"/>
            <a:ext cx="8534400" cy="18192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a:bodyPr>
          <a:lstStyle/>
          <a:p>
            <a:pPr>
              <a:buNone/>
            </a:pPr>
            <a:r>
              <a:rPr lang="en-US" b="1" dirty="0" smtClean="0"/>
              <a:t>                                   </a:t>
            </a:r>
            <a:r>
              <a:rPr lang="en-US" sz="2800" b="1" dirty="0" smtClean="0"/>
              <a:t>VRAI OU FAUX</a:t>
            </a:r>
          </a:p>
          <a:p>
            <a:pPr>
              <a:spcBef>
                <a:spcPts val="0"/>
              </a:spcBef>
              <a:buNone/>
            </a:pPr>
            <a:r>
              <a:rPr lang="en-US" sz="2800" b="1" dirty="0" smtClean="0"/>
              <a:t>En </a:t>
            </a:r>
            <a:r>
              <a:rPr lang="en-US" sz="2800" b="1" dirty="0" err="1" smtClean="0"/>
              <a:t>été</a:t>
            </a:r>
            <a:r>
              <a:rPr lang="en-US" sz="2800" b="1" dirty="0" smtClean="0"/>
              <a:t>                                                                    V          F                                               </a:t>
            </a:r>
          </a:p>
          <a:p>
            <a:pPr>
              <a:spcBef>
                <a:spcPts val="0"/>
              </a:spcBef>
              <a:buNone/>
            </a:pPr>
            <a:r>
              <a:rPr lang="en-US" sz="2800" b="1" dirty="0" smtClean="0"/>
              <a:t>Il fait </a:t>
            </a:r>
            <a:r>
              <a:rPr lang="en-US" sz="2800" b="1" dirty="0" err="1" smtClean="0"/>
              <a:t>très</a:t>
            </a:r>
            <a:r>
              <a:rPr lang="en-US" sz="2800" b="1" dirty="0" smtClean="0"/>
              <a:t> </a:t>
            </a:r>
            <a:r>
              <a:rPr lang="en-US" sz="2800" b="1" dirty="0" err="1" smtClean="0"/>
              <a:t>froid</a:t>
            </a:r>
            <a:r>
              <a:rPr lang="en-US" sz="2800" b="1" dirty="0" smtClean="0"/>
              <a:t>.</a:t>
            </a:r>
          </a:p>
          <a:p>
            <a:pPr>
              <a:spcBef>
                <a:spcPts val="0"/>
              </a:spcBef>
              <a:buNone/>
            </a:pPr>
            <a:r>
              <a:rPr lang="en-US" sz="2800" b="1" dirty="0" smtClean="0"/>
              <a:t>Nous </a:t>
            </a:r>
            <a:r>
              <a:rPr lang="en-US" sz="2800" b="1" dirty="0" err="1" smtClean="0"/>
              <a:t>nous</a:t>
            </a:r>
            <a:r>
              <a:rPr lang="en-US" sz="2800" b="1" dirty="0" smtClean="0"/>
              <a:t> </a:t>
            </a:r>
            <a:r>
              <a:rPr lang="en-US" sz="2800" b="1" dirty="0" err="1" smtClean="0"/>
              <a:t>prenons</a:t>
            </a:r>
            <a:r>
              <a:rPr lang="en-US" sz="2800" b="1" dirty="0" smtClean="0"/>
              <a:t> des </a:t>
            </a:r>
            <a:r>
              <a:rPr lang="en-US" sz="2800" b="1" dirty="0" err="1" smtClean="0"/>
              <a:t>bains</a:t>
            </a:r>
            <a:r>
              <a:rPr lang="en-US" sz="2800" b="1" dirty="0" smtClean="0"/>
              <a:t> de mer.</a:t>
            </a:r>
          </a:p>
          <a:p>
            <a:pPr>
              <a:spcBef>
                <a:spcPts val="0"/>
              </a:spcBef>
              <a:buNone/>
            </a:pPr>
            <a:r>
              <a:rPr lang="en-US" sz="2800" b="1" dirty="0" smtClean="0"/>
              <a:t>Les </a:t>
            </a:r>
            <a:r>
              <a:rPr lang="en-US" sz="2800" b="1" dirty="0" err="1" smtClean="0"/>
              <a:t>oiseaux</a:t>
            </a:r>
            <a:r>
              <a:rPr lang="en-US" sz="2800" b="1" dirty="0" smtClean="0"/>
              <a:t> </a:t>
            </a:r>
            <a:r>
              <a:rPr lang="en-US" sz="2800" b="1" dirty="0" err="1" smtClean="0"/>
              <a:t>chantent</a:t>
            </a:r>
            <a:r>
              <a:rPr lang="en-US" sz="2800" b="1" dirty="0" smtClean="0"/>
              <a:t> </a:t>
            </a:r>
            <a:r>
              <a:rPr lang="en-US" sz="2800" b="1" dirty="0" err="1" smtClean="0"/>
              <a:t>sur</a:t>
            </a:r>
            <a:r>
              <a:rPr lang="en-US" sz="2800" b="1" dirty="0" smtClean="0"/>
              <a:t> les </a:t>
            </a:r>
            <a:r>
              <a:rPr lang="en-US" sz="2800" b="1" dirty="0" err="1" smtClean="0"/>
              <a:t>arbres</a:t>
            </a:r>
            <a:r>
              <a:rPr lang="en-US" sz="2800" b="1" dirty="0" smtClean="0"/>
              <a:t>.</a:t>
            </a:r>
          </a:p>
          <a:p>
            <a:pPr>
              <a:spcBef>
                <a:spcPts val="0"/>
              </a:spcBef>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sont</a:t>
            </a:r>
            <a:r>
              <a:rPr lang="en-US" sz="2800" b="1" dirty="0" smtClean="0"/>
              <a:t> </a:t>
            </a:r>
            <a:r>
              <a:rPr lang="en-US" sz="2800" b="1" dirty="0" err="1" smtClean="0"/>
              <a:t>multicolores</a:t>
            </a:r>
            <a:r>
              <a:rPr lang="en-US" sz="2800" b="1" dirty="0" smtClean="0"/>
              <a:t>.</a:t>
            </a:r>
          </a:p>
          <a:p>
            <a:pPr>
              <a:spcBef>
                <a:spcPts val="0"/>
              </a:spcBef>
              <a:buNone/>
            </a:pPr>
            <a:r>
              <a:rPr lang="en-US" sz="2800" b="1" dirty="0" smtClean="0"/>
              <a:t>La </a:t>
            </a:r>
            <a:r>
              <a:rPr lang="en-US" sz="2800" b="1" dirty="0" err="1" smtClean="0"/>
              <a:t>mer</a:t>
            </a:r>
            <a:r>
              <a:rPr lang="en-US" sz="2800" b="1" dirty="0" smtClean="0"/>
              <a:t> </a:t>
            </a:r>
            <a:r>
              <a:rPr lang="en-US" sz="2800" b="1" dirty="0" err="1" smtClean="0"/>
              <a:t>est</a:t>
            </a:r>
            <a:r>
              <a:rPr lang="en-US" sz="2800" b="1" dirty="0" smtClean="0"/>
              <a:t> </a:t>
            </a:r>
            <a:r>
              <a:rPr lang="en-US" sz="2800" b="1" dirty="0" err="1" smtClean="0"/>
              <a:t>très</a:t>
            </a:r>
            <a:r>
              <a:rPr lang="en-US" sz="2800" b="1" dirty="0" smtClean="0"/>
              <a:t> </a:t>
            </a:r>
            <a:r>
              <a:rPr lang="en-US" sz="2800" b="1" dirty="0" err="1" smtClean="0"/>
              <a:t>calme</a:t>
            </a:r>
            <a:r>
              <a:rPr lang="en-US" sz="2800" b="1" dirty="0" smtClean="0"/>
              <a:t>.</a:t>
            </a:r>
          </a:p>
          <a:p>
            <a:pPr>
              <a:spcBef>
                <a:spcPts val="0"/>
              </a:spcBef>
              <a:buNone/>
            </a:pPr>
            <a:r>
              <a:rPr lang="en-US" sz="2800" b="1" dirty="0" smtClean="0"/>
              <a:t> Il </a:t>
            </a:r>
            <a:r>
              <a:rPr lang="en-US" sz="2800" b="1" dirty="0" err="1" smtClean="0"/>
              <a:t>neige</a:t>
            </a:r>
            <a:r>
              <a:rPr lang="en-US" sz="2800" b="1" dirty="0" smtClean="0"/>
              <a:t>.</a:t>
            </a:r>
          </a:p>
          <a:p>
            <a:pPr>
              <a:spcBef>
                <a:spcPts val="0"/>
              </a:spcBef>
              <a:buNone/>
            </a:pPr>
            <a:r>
              <a:rPr lang="en-US" sz="2800" b="1" dirty="0" smtClean="0"/>
              <a:t>Les </a:t>
            </a:r>
            <a:r>
              <a:rPr lang="en-US" sz="2800" b="1" dirty="0" err="1" smtClean="0"/>
              <a:t>hirondelles</a:t>
            </a:r>
            <a:r>
              <a:rPr lang="en-US" sz="2800" b="1" dirty="0" smtClean="0"/>
              <a:t> </a:t>
            </a:r>
            <a:r>
              <a:rPr lang="en-US" sz="2800" b="1" dirty="0" err="1" smtClean="0"/>
              <a:t>rentrent</a:t>
            </a:r>
            <a:r>
              <a:rPr lang="en-US" sz="2800" b="1" dirty="0" smtClean="0"/>
              <a:t> des pays </a:t>
            </a:r>
            <a:r>
              <a:rPr lang="en-US" sz="2800" b="1" dirty="0" err="1" smtClean="0"/>
              <a:t>chauds</a:t>
            </a:r>
            <a:endParaRPr lang="en-US" sz="2800" b="1" dirty="0" smtClean="0"/>
          </a:p>
        </p:txBody>
      </p:sp>
      <p:sp>
        <p:nvSpPr>
          <p:cNvPr id="17" name="Rectangle 16"/>
          <p:cNvSpPr/>
          <p:nvPr/>
        </p:nvSpPr>
        <p:spPr>
          <a:xfrm>
            <a:off x="6781800" y="3325812"/>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781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781800" y="41465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781800" y="537845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924800" y="41529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924800" y="3744912"/>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781800" y="4975225"/>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781800" y="58039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924800" y="5791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924800" y="4572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924800" y="4975225"/>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924800" y="53721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81800" y="3733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924800" y="3325812"/>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226" name="Picture 2" descr="C:\Users\user\Desktop\images (1).jpg"/>
          <p:cNvPicPr>
            <a:picLocks noChangeAspect="1" noChangeArrowheads="1"/>
          </p:cNvPicPr>
          <p:nvPr/>
        </p:nvPicPr>
        <p:blipFill>
          <a:blip r:embed="rId2"/>
          <a:srcRect/>
          <a:stretch>
            <a:fillRect/>
          </a:stretch>
        </p:blipFill>
        <p:spPr bwMode="auto">
          <a:xfrm>
            <a:off x="228600" y="609600"/>
            <a:ext cx="8763000" cy="1676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lnSpcReduction="10000"/>
          </a:bodyPr>
          <a:lstStyle/>
          <a:p>
            <a:pPr>
              <a:buNone/>
            </a:pPr>
            <a:r>
              <a:rPr lang="en-US" b="1" dirty="0" smtClean="0"/>
              <a:t>                                   </a:t>
            </a:r>
            <a:r>
              <a:rPr lang="en-US" sz="2800" b="1" dirty="0" smtClean="0"/>
              <a:t>VRAI OU FAUX</a:t>
            </a:r>
          </a:p>
          <a:p>
            <a:pPr>
              <a:buNone/>
            </a:pPr>
            <a:r>
              <a:rPr lang="en-US" sz="2800" b="1" dirty="0" smtClean="0"/>
              <a:t>En </a:t>
            </a:r>
            <a:r>
              <a:rPr lang="en-US" sz="2800" b="1" dirty="0" err="1" smtClean="0"/>
              <a:t>été</a:t>
            </a:r>
            <a:r>
              <a:rPr lang="en-US" sz="2800" b="1" dirty="0" smtClean="0"/>
              <a:t>                                                                     V          F </a:t>
            </a:r>
          </a:p>
          <a:p>
            <a:pPr>
              <a:buNone/>
            </a:pPr>
            <a:r>
              <a:rPr lang="en-US" sz="2800" b="1" dirty="0" smtClean="0"/>
              <a:t>Le  </a:t>
            </a:r>
            <a:r>
              <a:rPr lang="en-US" sz="2800" b="1" dirty="0" err="1" smtClean="0"/>
              <a:t>soleil</a:t>
            </a:r>
            <a:r>
              <a:rPr lang="en-US" sz="2800" b="1" dirty="0" smtClean="0"/>
              <a:t> </a:t>
            </a:r>
            <a:r>
              <a:rPr lang="en-US" sz="2800" b="1" dirty="0" err="1" smtClean="0"/>
              <a:t>brille</a:t>
            </a:r>
            <a:r>
              <a:rPr lang="en-US" sz="2800" b="1" dirty="0" smtClean="0"/>
              <a:t> </a:t>
            </a:r>
            <a:r>
              <a:rPr lang="en-US" sz="2800" b="1" dirty="0" err="1" smtClean="0"/>
              <a:t>dans</a:t>
            </a:r>
            <a:r>
              <a:rPr lang="en-US" sz="2800" b="1" dirty="0" smtClean="0"/>
              <a:t> le </a:t>
            </a:r>
            <a:r>
              <a:rPr lang="en-US" sz="2800" b="1" dirty="0" err="1" smtClean="0"/>
              <a:t>ciel</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avons</a:t>
            </a:r>
            <a:r>
              <a:rPr lang="en-US" sz="2800" b="1" dirty="0" smtClean="0"/>
              <a:t> les </a:t>
            </a:r>
            <a:r>
              <a:rPr lang="en-US" sz="2800" b="1" dirty="0" err="1" smtClean="0"/>
              <a:t>grandes</a:t>
            </a:r>
            <a:r>
              <a:rPr lang="en-US" sz="2800" b="1" dirty="0" smtClean="0"/>
              <a:t> </a:t>
            </a:r>
            <a:r>
              <a:rPr lang="en-US" sz="2800" b="1" dirty="0" err="1" smtClean="0"/>
              <a:t>vacances</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Nous </a:t>
            </a:r>
            <a:r>
              <a:rPr lang="en-US" sz="2800" b="1" dirty="0" err="1" smtClean="0"/>
              <a:t>fêtons</a:t>
            </a:r>
            <a:r>
              <a:rPr lang="en-US" sz="2800" b="1" dirty="0" smtClean="0"/>
              <a:t> la fête de la </a:t>
            </a:r>
            <a:r>
              <a:rPr lang="en-US" sz="2800" b="1" dirty="0" err="1" smtClean="0"/>
              <a:t>francophonie</a:t>
            </a:r>
            <a:r>
              <a:rPr lang="en-US" sz="2800" b="1" dirty="0" smtClean="0"/>
              <a:t>.</a:t>
            </a:r>
          </a:p>
        </p:txBody>
      </p:sp>
      <p:pic>
        <p:nvPicPr>
          <p:cNvPr id="18434" name="Picture 2" descr="C:\Users\user\Desktop\download (1).png"/>
          <p:cNvPicPr>
            <a:picLocks noChangeAspect="1" noChangeArrowheads="1"/>
          </p:cNvPicPr>
          <p:nvPr/>
        </p:nvPicPr>
        <p:blipFill>
          <a:blip r:embed="rId2"/>
          <a:srcRect/>
          <a:stretch>
            <a:fillRect/>
          </a:stretch>
        </p:blipFill>
        <p:spPr bwMode="auto">
          <a:xfrm>
            <a:off x="381000" y="381000"/>
            <a:ext cx="8305800" cy="2057400"/>
          </a:xfrm>
          <a:prstGeom prst="rect">
            <a:avLst/>
          </a:prstGeom>
          <a:noFill/>
        </p:spPr>
      </p:pic>
      <p:sp>
        <p:nvSpPr>
          <p:cNvPr id="12" name="Rectangle 11"/>
          <p:cNvSpPr/>
          <p:nvPr/>
        </p:nvSpPr>
        <p:spPr>
          <a:xfrm>
            <a:off x="67818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8486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8486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124200"/>
            <a:ext cx="9156700" cy="3454400"/>
          </a:xfrm>
        </p:spPr>
        <p:txBody>
          <a:bodyPr>
            <a:normAutofit fontScale="32500" lnSpcReduction="20000"/>
          </a:bodyPr>
          <a:lstStyle/>
          <a:p>
            <a:pPr>
              <a:buNone/>
            </a:pPr>
            <a:r>
              <a:rPr lang="fr-FR" sz="2800" b="1" dirty="0" smtClean="0">
                <a:solidFill>
                  <a:schemeClr val="accent6">
                    <a:lumMod val="75000"/>
                  </a:schemeClr>
                </a:solidFill>
              </a:rPr>
              <a:t>  </a:t>
            </a:r>
          </a:p>
          <a:p>
            <a:pPr>
              <a:buNone/>
            </a:pPr>
            <a:endParaRPr lang="fr-FR" sz="2800" b="1" dirty="0" smtClean="0">
              <a:solidFill>
                <a:schemeClr val="accent6">
                  <a:lumMod val="75000"/>
                </a:schemeClr>
              </a:solidFill>
            </a:endParaRPr>
          </a:p>
          <a:p>
            <a:pPr>
              <a:buNone/>
            </a:pPr>
            <a:endParaRPr lang="fr-FR" sz="3800" b="1" dirty="0" smtClean="0">
              <a:solidFill>
                <a:schemeClr val="accent6">
                  <a:lumMod val="75000"/>
                </a:schemeClr>
              </a:solidFill>
            </a:endParaRPr>
          </a:p>
          <a:p>
            <a:pPr lvl="1">
              <a:buNone/>
            </a:pPr>
            <a:r>
              <a:rPr lang="fr-FR" sz="5800" b="1" dirty="0" smtClean="0">
                <a:solidFill>
                  <a:schemeClr val="accent6">
                    <a:lumMod val="75000"/>
                  </a:schemeClr>
                </a:solidFill>
              </a:rPr>
              <a:t>L’automne </a:t>
            </a:r>
            <a:r>
              <a:rPr lang="fr-FR" sz="5800" b="1" dirty="0" smtClean="0">
                <a:solidFill>
                  <a:schemeClr val="accent6">
                    <a:lumMod val="75000"/>
                  </a:schemeClr>
                </a:solidFill>
              </a:rPr>
              <a:t>c’est la saison des pluies et des fruits.</a:t>
            </a:r>
          </a:p>
          <a:p>
            <a:pPr lvl="1">
              <a:buNone/>
            </a:pPr>
            <a:r>
              <a:rPr lang="fr-FR" sz="5800" b="1" dirty="0" smtClean="0">
                <a:solidFill>
                  <a:schemeClr val="accent6">
                    <a:lumMod val="75000"/>
                  </a:schemeClr>
                </a:solidFill>
              </a:rPr>
              <a:t>En automne les feuilles des arbres sont nuancées de mille </a:t>
            </a:r>
          </a:p>
          <a:p>
            <a:pPr lvl="1">
              <a:buNone/>
            </a:pPr>
            <a:r>
              <a:rPr lang="fr-FR" sz="5800" b="1" dirty="0" smtClean="0">
                <a:solidFill>
                  <a:schemeClr val="accent6">
                    <a:lumMod val="75000"/>
                  </a:schemeClr>
                </a:solidFill>
              </a:rPr>
              <a:t>couleurs. </a:t>
            </a:r>
          </a:p>
          <a:p>
            <a:pPr lvl="1">
              <a:buNone/>
            </a:pPr>
            <a:endParaRPr lang="fr-FR" sz="5800" b="1" dirty="0" smtClean="0">
              <a:solidFill>
                <a:schemeClr val="accent6">
                  <a:lumMod val="75000"/>
                </a:schemeClr>
              </a:solidFill>
            </a:endParaRPr>
          </a:p>
          <a:p>
            <a:pPr lvl="1">
              <a:buNone/>
            </a:pPr>
            <a:r>
              <a:rPr lang="fr-FR" sz="5800" b="1" dirty="0" smtClean="0">
                <a:solidFill>
                  <a:schemeClr val="accent6">
                    <a:lumMod val="75000"/>
                  </a:schemeClr>
                </a:solidFill>
              </a:rPr>
              <a:t>En automne il y a beaucoup de fruits. J’aime beaucoup</a:t>
            </a:r>
          </a:p>
          <a:p>
            <a:pPr lvl="1">
              <a:buNone/>
            </a:pPr>
            <a:r>
              <a:rPr lang="fr-FR" sz="5800" b="1" dirty="0" smtClean="0">
                <a:solidFill>
                  <a:schemeClr val="accent6">
                    <a:lumMod val="75000"/>
                  </a:schemeClr>
                </a:solidFill>
              </a:rPr>
              <a:t>l’automne car en automne c’est la rentrée des classes…..</a:t>
            </a:r>
          </a:p>
          <a:p>
            <a:pPr lvl="1">
              <a:buNone/>
            </a:pPr>
            <a:endParaRPr lang="fr-FR" sz="5800" b="1" dirty="0" smtClean="0">
              <a:solidFill>
                <a:schemeClr val="accent6">
                  <a:lumMod val="75000"/>
                </a:schemeClr>
              </a:solidFill>
            </a:endParaRPr>
          </a:p>
          <a:p>
            <a:pPr lvl="1">
              <a:buNone/>
            </a:pPr>
            <a:r>
              <a:rPr lang="fr-FR" sz="5800" b="1" dirty="0" smtClean="0">
                <a:solidFill>
                  <a:schemeClr val="accent6">
                    <a:lumMod val="75000"/>
                  </a:schemeClr>
                </a:solidFill>
              </a:rPr>
              <a:t>Je suis très content de revoir mes copains de classes après </a:t>
            </a:r>
          </a:p>
          <a:p>
            <a:pPr lvl="1">
              <a:buNone/>
            </a:pPr>
            <a:r>
              <a:rPr lang="fr-FR" sz="5800" b="1" dirty="0" smtClean="0">
                <a:solidFill>
                  <a:schemeClr val="accent6">
                    <a:lumMod val="75000"/>
                  </a:schemeClr>
                </a:solidFill>
              </a:rPr>
              <a:t>les grandes vacances d’été.</a:t>
            </a:r>
            <a:endParaRPr lang="en-US" sz="5800" b="1" dirty="0" smtClean="0">
              <a:solidFill>
                <a:schemeClr val="accent6">
                  <a:lumMod val="75000"/>
                </a:schemeClr>
              </a:solidFill>
            </a:endParaRPr>
          </a:p>
          <a:p>
            <a:endParaRPr lang="en-US" dirty="0"/>
          </a:p>
        </p:txBody>
      </p:sp>
      <p:pic>
        <p:nvPicPr>
          <p:cNvPr id="5123" name="Picture 3" descr="C:\Users\user\Desktop\download (7).jpg"/>
          <p:cNvPicPr>
            <a:picLocks noChangeAspect="1" noChangeArrowheads="1"/>
          </p:cNvPicPr>
          <p:nvPr/>
        </p:nvPicPr>
        <p:blipFill>
          <a:blip r:embed="rId2"/>
          <a:srcRect/>
          <a:stretch>
            <a:fillRect/>
          </a:stretch>
        </p:blipFill>
        <p:spPr bwMode="auto">
          <a:xfrm>
            <a:off x="228600" y="228600"/>
            <a:ext cx="8763000" cy="28956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0"/>
            <a:ext cx="8382000" cy="4114800"/>
          </a:xfrm>
        </p:spPr>
        <p:txBody>
          <a:bodyPr>
            <a:normAutofit lnSpcReduction="10000"/>
          </a:bodyPr>
          <a:lstStyle/>
          <a:p>
            <a:pPr>
              <a:buNone/>
            </a:pPr>
            <a:r>
              <a:rPr lang="en-US" b="1" dirty="0" smtClean="0"/>
              <a:t>                                   </a:t>
            </a:r>
            <a:r>
              <a:rPr lang="en-US" sz="2800" b="1" dirty="0" smtClean="0"/>
              <a:t>VRAI OU FAUX</a:t>
            </a:r>
          </a:p>
          <a:p>
            <a:pPr>
              <a:buNone/>
            </a:pPr>
            <a:r>
              <a:rPr lang="en-US" sz="2800" b="1" dirty="0" smtClean="0"/>
              <a:t>En </a:t>
            </a:r>
            <a:r>
              <a:rPr lang="en-US" sz="2800" b="1" dirty="0" err="1" smtClean="0"/>
              <a:t>Automne</a:t>
            </a:r>
            <a:r>
              <a:rPr lang="en-US" sz="2800" b="1" dirty="0" smtClean="0"/>
              <a:t>                                                         V          F</a:t>
            </a:r>
          </a:p>
          <a:p>
            <a:pPr>
              <a:buNone/>
            </a:pPr>
            <a:r>
              <a:rPr lang="en-US" sz="2800" b="1" dirty="0" err="1" smtClean="0"/>
              <a:t>C’est</a:t>
            </a:r>
            <a:r>
              <a:rPr lang="en-US" sz="2800" b="1" dirty="0" smtClean="0"/>
              <a:t>  la </a:t>
            </a:r>
            <a:r>
              <a:rPr lang="en-US" sz="2800" b="1" dirty="0" err="1" smtClean="0"/>
              <a:t>rentrée</a:t>
            </a:r>
            <a:r>
              <a:rPr lang="en-US" sz="2800" b="1" dirty="0" smtClean="0"/>
              <a:t> </a:t>
            </a:r>
            <a:r>
              <a:rPr lang="en-US" sz="2800" b="1" dirty="0" err="1" smtClean="0"/>
              <a:t>scolaire</a:t>
            </a:r>
            <a:r>
              <a:rPr lang="en-US" sz="2800" b="1" dirty="0" smtClean="0"/>
              <a:t>.</a:t>
            </a:r>
          </a:p>
          <a:p>
            <a:pPr>
              <a:buNone/>
            </a:pPr>
            <a:r>
              <a:rPr lang="en-US" sz="2800" b="1" dirty="0" smtClean="0"/>
              <a:t>Il </a:t>
            </a:r>
            <a:r>
              <a:rPr lang="en-US" sz="2800" b="1" dirty="0" err="1" smtClean="0"/>
              <a:t>neige</a:t>
            </a:r>
            <a:r>
              <a:rPr lang="en-US" sz="2800" b="1" dirty="0" smtClean="0"/>
              <a:t> et </a:t>
            </a:r>
            <a:r>
              <a:rPr lang="en-US" sz="2800" b="1" dirty="0" err="1" smtClean="0"/>
              <a:t>il</a:t>
            </a:r>
            <a:r>
              <a:rPr lang="en-US" sz="2800" b="1" dirty="0" smtClean="0"/>
              <a:t> fait </a:t>
            </a:r>
            <a:r>
              <a:rPr lang="en-US" sz="2800" b="1" dirty="0" err="1" smtClean="0"/>
              <a:t>très</a:t>
            </a:r>
            <a:r>
              <a:rPr lang="en-US" sz="2800" b="1" dirty="0" smtClean="0"/>
              <a:t> </a:t>
            </a:r>
            <a:r>
              <a:rPr lang="en-US" sz="2800" b="1" dirty="0" err="1" smtClean="0"/>
              <a:t>froid</a:t>
            </a:r>
            <a:r>
              <a:rPr lang="en-US" sz="2800" b="1" dirty="0" smtClean="0"/>
              <a:t>.</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faisons</a:t>
            </a:r>
            <a:r>
              <a:rPr lang="en-US" sz="2800" b="1" dirty="0" smtClean="0"/>
              <a:t> un </a:t>
            </a:r>
            <a:r>
              <a:rPr lang="en-US" sz="2800" b="1" dirty="0" err="1" smtClean="0"/>
              <a:t>bohomme</a:t>
            </a:r>
            <a:r>
              <a:rPr lang="en-US" sz="2800" b="1" dirty="0" smtClean="0"/>
              <a:t> de </a:t>
            </a:r>
            <a:r>
              <a:rPr lang="en-US" sz="2800" b="1" dirty="0" err="1" smtClean="0"/>
              <a:t>neige</a:t>
            </a:r>
            <a:r>
              <a:rPr lang="en-US" sz="2800" b="1" dirty="0" smtClean="0"/>
              <a:t>.</a:t>
            </a:r>
          </a:p>
          <a:p>
            <a:pPr>
              <a:buNone/>
            </a:pPr>
            <a:r>
              <a:rPr lang="en-US" sz="2800" b="1" dirty="0" smtClean="0"/>
              <a:t>Il </a:t>
            </a:r>
            <a:r>
              <a:rPr lang="en-US" sz="2800" b="1" dirty="0" err="1" smtClean="0"/>
              <a:t>pleut</a:t>
            </a:r>
            <a:r>
              <a:rPr lang="en-US" sz="2800" b="1" dirty="0" smtClean="0"/>
              <a:t> tout le temps.</a:t>
            </a:r>
          </a:p>
          <a:p>
            <a:pPr>
              <a:buNone/>
            </a:pPr>
            <a:r>
              <a:rPr lang="en-US" sz="2800" b="1" dirty="0" smtClean="0"/>
              <a:t>Nous </a:t>
            </a:r>
            <a:r>
              <a:rPr lang="en-US" sz="2800" b="1" dirty="0" err="1" smtClean="0"/>
              <a:t>allons</a:t>
            </a:r>
            <a:r>
              <a:rPr lang="en-US" sz="2800" b="1" dirty="0" smtClean="0"/>
              <a:t> avec la </a:t>
            </a:r>
            <a:r>
              <a:rPr lang="en-US" sz="2800" b="1" dirty="0" err="1" smtClean="0"/>
              <a:t>famille</a:t>
            </a:r>
            <a:r>
              <a:rPr lang="en-US" sz="2800" b="1" dirty="0" smtClean="0"/>
              <a:t> en </a:t>
            </a:r>
            <a:r>
              <a:rPr lang="en-US" sz="2800" b="1" dirty="0" err="1" smtClean="0"/>
              <a:t>vacances</a:t>
            </a:r>
            <a:r>
              <a:rPr lang="en-US" sz="2800" b="1" dirty="0" smtClean="0"/>
              <a:t>.</a:t>
            </a:r>
          </a:p>
        </p:txBody>
      </p:sp>
      <p:sp>
        <p:nvSpPr>
          <p:cNvPr id="12" name="Rectangle 11"/>
          <p:cNvSpPr/>
          <p:nvPr/>
        </p:nvSpPr>
        <p:spPr>
          <a:xfrm>
            <a:off x="67818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8486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8486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 descr="C:\Users\user\Desktop\images (6).jpg"/>
          <p:cNvPicPr>
            <a:picLocks noChangeAspect="1" noChangeArrowheads="1"/>
          </p:cNvPicPr>
          <p:nvPr/>
        </p:nvPicPr>
        <p:blipFill>
          <a:blip r:embed="rId2"/>
          <a:srcRect/>
          <a:stretch>
            <a:fillRect/>
          </a:stretch>
        </p:blipFill>
        <p:spPr bwMode="auto">
          <a:xfrm>
            <a:off x="228600" y="0"/>
            <a:ext cx="8686800" cy="2133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lnSpcReduction="10000"/>
          </a:bodyPr>
          <a:lstStyle/>
          <a:p>
            <a:pPr>
              <a:buNone/>
            </a:pPr>
            <a:r>
              <a:rPr lang="en-US" b="1" dirty="0" smtClean="0"/>
              <a:t>                                   </a:t>
            </a:r>
            <a:r>
              <a:rPr lang="en-US" sz="2800" b="1" dirty="0" smtClean="0"/>
              <a:t>VRAI OU FAUX</a:t>
            </a:r>
          </a:p>
          <a:p>
            <a:pPr>
              <a:buNone/>
            </a:pPr>
            <a:r>
              <a:rPr lang="en-US" sz="2800" b="1" dirty="0" smtClean="0"/>
              <a:t>Au </a:t>
            </a:r>
            <a:r>
              <a:rPr lang="en-US" sz="2800" b="1" dirty="0" err="1" smtClean="0"/>
              <a:t>printemps</a:t>
            </a:r>
            <a:r>
              <a:rPr lang="en-US" sz="2800" b="1" dirty="0" smtClean="0"/>
              <a:t>                                                       V          F</a:t>
            </a:r>
          </a:p>
          <a:p>
            <a:pPr>
              <a:buNone/>
            </a:pPr>
            <a:r>
              <a:rPr lang="en-US" sz="2800" b="1" dirty="0" smtClean="0"/>
              <a:t>Le  </a:t>
            </a:r>
            <a:r>
              <a:rPr lang="en-US" sz="2800" b="1" dirty="0" err="1" smtClean="0"/>
              <a:t>soleil</a:t>
            </a:r>
            <a:r>
              <a:rPr lang="en-US" sz="2800" b="1" dirty="0" smtClean="0"/>
              <a:t> </a:t>
            </a:r>
            <a:r>
              <a:rPr lang="en-US" sz="2800" b="1" dirty="0" err="1" smtClean="0"/>
              <a:t>brille</a:t>
            </a:r>
            <a:r>
              <a:rPr lang="en-US" sz="2800" b="1" dirty="0" smtClean="0"/>
              <a:t> </a:t>
            </a:r>
            <a:r>
              <a:rPr lang="en-US" sz="2800" b="1" dirty="0" err="1" smtClean="0"/>
              <a:t>dans</a:t>
            </a:r>
            <a:r>
              <a:rPr lang="en-US" sz="2800" b="1" dirty="0" smtClean="0"/>
              <a:t> le </a:t>
            </a:r>
            <a:r>
              <a:rPr lang="en-US" sz="2800" b="1" dirty="0" err="1" smtClean="0"/>
              <a:t>ciel</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avons</a:t>
            </a:r>
            <a:r>
              <a:rPr lang="en-US" sz="2800" b="1" dirty="0" smtClean="0"/>
              <a:t> les </a:t>
            </a:r>
            <a:r>
              <a:rPr lang="en-US" sz="2800" b="1" dirty="0" err="1" smtClean="0"/>
              <a:t>grandes</a:t>
            </a:r>
            <a:r>
              <a:rPr lang="en-US" sz="2800" b="1" dirty="0" smtClean="0"/>
              <a:t> </a:t>
            </a:r>
            <a:r>
              <a:rPr lang="en-US" sz="2800" b="1" dirty="0" err="1" smtClean="0"/>
              <a:t>vacances</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err="1" smtClean="0"/>
              <a:t>C’est</a:t>
            </a:r>
            <a:r>
              <a:rPr lang="en-US" sz="2800" b="1" dirty="0" smtClean="0"/>
              <a:t>  la fête </a:t>
            </a:r>
            <a:r>
              <a:rPr lang="en-US" sz="2800" b="1" dirty="0" err="1" smtClean="0"/>
              <a:t>nationale</a:t>
            </a:r>
            <a:r>
              <a:rPr lang="en-US" sz="2800" b="1" dirty="0" smtClean="0"/>
              <a:t>.</a:t>
            </a:r>
          </a:p>
        </p:txBody>
      </p:sp>
      <p:sp>
        <p:nvSpPr>
          <p:cNvPr id="12" name="Rectangle 11"/>
          <p:cNvSpPr/>
          <p:nvPr/>
        </p:nvSpPr>
        <p:spPr>
          <a:xfrm>
            <a:off x="67818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8486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8486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Users\user\Desktop\images (1).jpg"/>
          <p:cNvPicPr>
            <a:picLocks noChangeAspect="1" noChangeArrowheads="1"/>
          </p:cNvPicPr>
          <p:nvPr/>
        </p:nvPicPr>
        <p:blipFill>
          <a:blip r:embed="rId2"/>
          <a:srcRect/>
          <a:stretch>
            <a:fillRect/>
          </a:stretch>
        </p:blipFill>
        <p:spPr bwMode="auto">
          <a:xfrm>
            <a:off x="2514600" y="76200"/>
            <a:ext cx="3200400" cy="167639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782762"/>
          </a:xfrm>
        </p:spPr>
        <p:txBody>
          <a:bodyPr>
            <a:normAutofit/>
          </a:bodyPr>
          <a:lstStyle/>
          <a:p>
            <a:r>
              <a:rPr lang="en-US" sz="2000" b="1" dirty="0"/>
              <a:t>                  </a:t>
            </a:r>
            <a:r>
              <a:rPr lang="en-US" sz="2000" b="1" dirty="0" smtClean="0"/>
              <a:t>                                    21 </a:t>
            </a:r>
            <a:r>
              <a:rPr lang="fr-FR" sz="2000" b="1" dirty="0"/>
              <a:t>décembre</a:t>
            </a:r>
            <a:r>
              <a:rPr lang="en-US" sz="2000" b="1" dirty="0"/>
              <a:t> -21 </a:t>
            </a:r>
            <a:r>
              <a:rPr lang="en-US" sz="2000" b="1" dirty="0" smtClean="0"/>
              <a:t>mars</a:t>
            </a:r>
            <a:br>
              <a:rPr lang="en-US" sz="2000" b="1" dirty="0" smtClean="0"/>
            </a:br>
            <a:endParaRPr lang="en-US" sz="2000" b="1" dirty="0"/>
          </a:p>
        </p:txBody>
      </p:sp>
      <p:pic>
        <p:nvPicPr>
          <p:cNvPr id="4" name="Picture 2" descr="C:\Users\user\Desktop\download (5).jpg"/>
          <p:cNvPicPr>
            <a:picLocks noGrp="1" noChangeAspect="1" noChangeArrowheads="1"/>
          </p:cNvPicPr>
          <p:nvPr>
            <p:ph idx="1"/>
          </p:nvPr>
        </p:nvPicPr>
        <p:blipFill>
          <a:blip r:embed="rId2"/>
          <a:srcRect/>
          <a:stretch>
            <a:fillRect/>
          </a:stretch>
        </p:blipFill>
        <p:spPr bwMode="auto">
          <a:xfrm>
            <a:off x="7543800" y="152400"/>
            <a:ext cx="1447800" cy="1752600"/>
          </a:xfrm>
          <a:prstGeom prst="rect">
            <a:avLst/>
          </a:prstGeom>
          <a:noFill/>
        </p:spPr>
      </p:pic>
      <p:pic>
        <p:nvPicPr>
          <p:cNvPr id="5" name="Picture 3" descr="C:\Users\user\Desktop\download (8).jpg"/>
          <p:cNvPicPr>
            <a:picLocks noChangeAspect="1" noChangeArrowheads="1"/>
          </p:cNvPicPr>
          <p:nvPr/>
        </p:nvPicPr>
        <p:blipFill>
          <a:blip r:embed="rId3"/>
          <a:srcRect/>
          <a:stretch>
            <a:fillRect/>
          </a:stretch>
        </p:blipFill>
        <p:spPr bwMode="auto">
          <a:xfrm>
            <a:off x="241300" y="152400"/>
            <a:ext cx="4495800" cy="1838325"/>
          </a:xfrm>
          <a:prstGeom prst="rect">
            <a:avLst/>
          </a:prstGeom>
          <a:noFill/>
        </p:spPr>
      </p:pic>
      <p:sp>
        <p:nvSpPr>
          <p:cNvPr id="1028" name="Rectangle 4"/>
          <p:cNvSpPr>
            <a:spLocks noChangeArrowheads="1"/>
          </p:cNvSpPr>
          <p:nvPr/>
        </p:nvSpPr>
        <p:spPr bwMode="auto">
          <a:xfrm>
            <a:off x="152400" y="2743200"/>
            <a:ext cx="88392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L'hiver</a:t>
            </a:r>
            <a:r>
              <a:rPr kumimoji="0" lang="fr-FR" sz="2400" b="1" i="0" u="none" strike="noStrike" cap="none" normalizeH="0" baseline="0" dirty="0" smtClean="0">
                <a:ln>
                  <a:noFill/>
                </a:ln>
                <a:solidFill>
                  <a:srgbClr val="FF0000"/>
                </a:solidFill>
                <a:effectLst/>
                <a:latin typeface="Calibri"/>
                <a:ea typeface="Calibri" pitchFamily="34" charset="0"/>
                <a:cs typeface="Arial" pitchFamily="34" charset="0"/>
              </a:rPr>
              <a:t> </a:t>
            </a:r>
            <a:r>
              <a:rPr kumimoji="0" lang="fr-FR" sz="2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est la saison la plus froide.  Les jours sont plus court que jamais et la nature n</a:t>
            </a:r>
            <a:r>
              <a:rPr kumimoji="0" lang="fr-FR" sz="2400" b="1" i="0" u="none" strike="noStrike" cap="none" normalizeH="0" baseline="0" dirty="0" smtClean="0">
                <a:ln>
                  <a:noFill/>
                </a:ln>
                <a:solidFill>
                  <a:srgbClr val="FF0000"/>
                </a:solidFill>
                <a:effectLst/>
                <a:latin typeface="Calibri"/>
                <a:ea typeface="Calibri" pitchFamily="34" charset="0"/>
                <a:cs typeface="Arial" pitchFamily="34" charset="0"/>
              </a:rPr>
              <a:t>’</a:t>
            </a:r>
            <a:r>
              <a:rPr kumimoji="0" lang="fr-FR" sz="2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est pas la même. Le  ciel est sombre. Il fait tr</a:t>
            </a:r>
            <a:r>
              <a:rPr kumimoji="0" lang="fr-FR" sz="2400" b="1" i="0" u="none" strike="noStrike" cap="none" normalizeH="0" baseline="0" dirty="0" smtClean="0">
                <a:ln>
                  <a:noFill/>
                </a:ln>
                <a:solidFill>
                  <a:srgbClr val="FF0000"/>
                </a:solidFill>
                <a:effectLst/>
                <a:latin typeface="Calibri"/>
                <a:ea typeface="Calibri" pitchFamily="34" charset="0"/>
                <a:cs typeface="Arial" pitchFamily="34" charset="0"/>
              </a:rPr>
              <a:t>è</a:t>
            </a:r>
            <a:r>
              <a:rPr kumimoji="0" lang="fr-FR" sz="2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s froid et nous portons de gros vêtements. Dans les montagnes la neige couvre la terre. J</a:t>
            </a:r>
            <a:r>
              <a:rPr kumimoji="0" lang="fr-FR" sz="2400" b="1" i="0" u="none" strike="noStrike" cap="none" normalizeH="0" baseline="0" dirty="0" smtClean="0">
                <a:ln>
                  <a:noFill/>
                </a:ln>
                <a:solidFill>
                  <a:srgbClr val="FF0000"/>
                </a:solidFill>
                <a:effectLst/>
                <a:latin typeface="Calibri"/>
                <a:ea typeface="Calibri" pitchFamily="34" charset="0"/>
                <a:cs typeface="Arial" pitchFamily="34" charset="0"/>
              </a:rPr>
              <a:t>’</a:t>
            </a:r>
            <a:r>
              <a:rPr kumimoji="0" lang="fr-FR" sz="2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aime bien la neige car quand il neige je peux faire avec mes amis un bonhomme de neige.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FF0000"/>
                </a:solidFill>
                <a:effectLst/>
                <a:latin typeface="Arial" pitchFamily="34" charset="0"/>
                <a:cs typeface="Arial" pitchFamily="34" charset="0"/>
              </a:rPr>
              <a:t>En hiver nous fêtons</a:t>
            </a:r>
            <a:r>
              <a:rPr kumimoji="0" lang="fr-FR" sz="2400" b="1" i="0" u="none" strike="noStrike" cap="none" normalizeH="0" dirty="0" smtClean="0">
                <a:ln>
                  <a:noFill/>
                </a:ln>
                <a:solidFill>
                  <a:srgbClr val="FF0000"/>
                </a:solidFill>
                <a:effectLst/>
                <a:latin typeface="Arial" pitchFamily="34" charset="0"/>
                <a:cs typeface="Arial" pitchFamily="34" charset="0"/>
              </a:rPr>
              <a:t> Noel</a:t>
            </a:r>
            <a:r>
              <a:rPr lang="fr-FR" sz="2400" b="1" dirty="0" smtClean="0">
                <a:solidFill>
                  <a:srgbClr val="FF0000"/>
                </a:solidFill>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lang="fr-FR" sz="2400" b="1" dirty="0" smtClean="0">
                <a:solidFill>
                  <a:srgbClr val="FF0000"/>
                </a:solidFill>
                <a:latin typeface="Arial" pitchFamily="34" charset="0"/>
                <a:cs typeface="Arial" pitchFamily="34" charset="0"/>
              </a:rPr>
              <a:t>En famille</a:t>
            </a:r>
            <a:r>
              <a:rPr kumimoji="0" lang="fr-FR" sz="2400" b="1" i="0" u="none" strike="noStrike" cap="none" normalizeH="0" dirty="0" smtClean="0">
                <a:ln>
                  <a:noFill/>
                </a:ln>
                <a:solidFill>
                  <a:srgbClr val="FF0000"/>
                </a:solidFill>
                <a:effectLst/>
                <a:latin typeface="Arial" pitchFamily="34" charset="0"/>
                <a:cs typeface="Arial" pitchFamily="34" charset="0"/>
              </a:rPr>
              <a:t> nous changeons  les cadeaux de Noel.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2400" b="1" i="0" u="none" strike="noStrike" cap="none" normalizeH="0" baseline="0" dirty="0" smtClean="0">
              <a:ln>
                <a:noFill/>
              </a:ln>
              <a:solidFill>
                <a:srgbClr val="FF0000"/>
              </a:solidFill>
              <a:effectLst/>
              <a:latin typeface="Arial" pitchFamily="34" charset="0"/>
              <a:cs typeface="Arial" pitchFamily="34" charset="0"/>
            </a:endParaRPr>
          </a:p>
        </p:txBody>
      </p:sp>
      <p:sp>
        <p:nvSpPr>
          <p:cNvPr id="3" name="Rectangle 2"/>
          <p:cNvSpPr/>
          <p:nvPr/>
        </p:nvSpPr>
        <p:spPr>
          <a:xfrm>
            <a:off x="4737100" y="1295400"/>
            <a:ext cx="3187700" cy="369332"/>
          </a:xfrm>
          <a:prstGeom prst="rect">
            <a:avLst/>
          </a:prstGeom>
        </p:spPr>
        <p:txBody>
          <a:bodyPr wrap="square">
            <a:spAutoFit/>
          </a:bodyPr>
          <a:lstStyle/>
          <a:p>
            <a:r>
              <a:rPr lang="en-US" b="1" dirty="0" err="1" smtClean="0"/>
              <a:t>Décembre</a:t>
            </a:r>
            <a:r>
              <a:rPr lang="en-US" b="1" dirty="0" smtClean="0"/>
              <a:t>  </a:t>
            </a:r>
            <a:r>
              <a:rPr lang="en-US" b="1" dirty="0" err="1" smtClean="0"/>
              <a:t>Janvier</a:t>
            </a:r>
            <a:r>
              <a:rPr lang="en-US" b="1" dirty="0" smtClean="0"/>
              <a:t> </a:t>
            </a:r>
            <a:r>
              <a:rPr lang="en-US" b="1" dirty="0" err="1" smtClean="0"/>
              <a:t>Février</a:t>
            </a:r>
            <a:r>
              <a:rPr lang="en-US" b="1" dirty="0" smtClean="0"/>
              <a:t> Mars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305800" cy="4114800"/>
          </a:xfrm>
        </p:spPr>
        <p:txBody>
          <a:bodyPr>
            <a:normAutofit/>
          </a:bodyPr>
          <a:lstStyle/>
          <a:p>
            <a:pPr>
              <a:buNone/>
            </a:pPr>
            <a:r>
              <a:rPr lang="en-US" b="1" dirty="0" smtClean="0"/>
              <a:t>                                   </a:t>
            </a:r>
            <a:r>
              <a:rPr lang="en-US" sz="2800" b="1" dirty="0" smtClean="0"/>
              <a:t>VRAI OU FAUX</a:t>
            </a:r>
          </a:p>
          <a:p>
            <a:pPr>
              <a:buNone/>
            </a:pPr>
            <a:r>
              <a:rPr lang="en-US" sz="2800" b="1" dirty="0" smtClean="0"/>
              <a:t>Le  </a:t>
            </a:r>
            <a:r>
              <a:rPr lang="en-US" sz="2800" b="1" dirty="0" err="1" smtClean="0"/>
              <a:t>soleil</a:t>
            </a:r>
            <a:r>
              <a:rPr lang="en-US" sz="2800" b="1" dirty="0" smtClean="0"/>
              <a:t> </a:t>
            </a:r>
            <a:r>
              <a:rPr lang="en-US" sz="2800" b="1" dirty="0" err="1" smtClean="0"/>
              <a:t>brille</a:t>
            </a:r>
            <a:r>
              <a:rPr lang="en-US" sz="2800" b="1" dirty="0" smtClean="0"/>
              <a:t> </a:t>
            </a:r>
            <a:r>
              <a:rPr lang="en-US" sz="2800" b="1" dirty="0" err="1" smtClean="0"/>
              <a:t>dans</a:t>
            </a:r>
            <a:r>
              <a:rPr lang="en-US" sz="2800" b="1" dirty="0" smtClean="0"/>
              <a:t> le </a:t>
            </a:r>
            <a:r>
              <a:rPr lang="en-US" sz="2800" b="1" dirty="0" err="1" smtClean="0"/>
              <a:t>ciel</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avons</a:t>
            </a:r>
            <a:r>
              <a:rPr lang="en-US" sz="2800" b="1" dirty="0" smtClean="0"/>
              <a:t> les </a:t>
            </a:r>
            <a:r>
              <a:rPr lang="en-US" sz="2800" b="1" dirty="0" err="1" smtClean="0"/>
              <a:t>grandes</a:t>
            </a:r>
            <a:r>
              <a:rPr lang="en-US" sz="2800" b="1" dirty="0" smtClean="0"/>
              <a:t> </a:t>
            </a:r>
            <a:r>
              <a:rPr lang="en-US" sz="2800" b="1" dirty="0" err="1" smtClean="0"/>
              <a:t>vacances</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Nous </a:t>
            </a:r>
            <a:r>
              <a:rPr lang="en-US" sz="2800" b="1" dirty="0" err="1" smtClean="0"/>
              <a:t>fêtons</a:t>
            </a:r>
            <a:r>
              <a:rPr lang="en-US" sz="2800" b="1" dirty="0" smtClean="0"/>
              <a:t> la fête de la </a:t>
            </a:r>
            <a:r>
              <a:rPr lang="en-US" sz="2800" b="1" dirty="0" err="1" smtClean="0"/>
              <a:t>francophonie</a:t>
            </a:r>
            <a:r>
              <a:rPr lang="en-US" sz="2800" b="1" dirty="0" smtClean="0"/>
              <a:t>.</a:t>
            </a:r>
          </a:p>
        </p:txBody>
      </p:sp>
      <p:sp>
        <p:nvSpPr>
          <p:cNvPr id="12" name="Rectangle 11"/>
          <p:cNvSpPr/>
          <p:nvPr/>
        </p:nvSpPr>
        <p:spPr>
          <a:xfrm>
            <a:off x="67818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8486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8486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638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C:\Users\user\Desktop\images (1).jpg"/>
          <p:cNvPicPr>
            <a:picLocks noGrp="1" noChangeAspect="1" noChangeArrowheads="1"/>
          </p:cNvPicPr>
          <p:nvPr>
            <p:ph idx="1"/>
          </p:nvPr>
        </p:nvPicPr>
        <p:blipFill>
          <a:blip r:embed="rId2"/>
          <a:srcRect/>
          <a:stretch>
            <a:fillRect/>
          </a:stretch>
        </p:blipFill>
        <p:spPr bwMode="auto">
          <a:xfrm>
            <a:off x="1448133" y="228600"/>
            <a:ext cx="6476667" cy="22098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90800"/>
            <a:ext cx="8305800" cy="3810000"/>
          </a:xfrm>
        </p:spPr>
        <p:txBody>
          <a:bodyPr>
            <a:normAutofit fontScale="92500" lnSpcReduction="10000"/>
          </a:bodyPr>
          <a:lstStyle/>
          <a:p>
            <a:pPr>
              <a:buNone/>
            </a:pPr>
            <a:r>
              <a:rPr lang="en-US" b="1" dirty="0" smtClean="0"/>
              <a:t>                                   </a:t>
            </a:r>
          </a:p>
          <a:p>
            <a:pPr>
              <a:buNone/>
            </a:pPr>
            <a:r>
              <a:rPr lang="en-US" sz="2800" b="1" dirty="0" smtClean="0"/>
              <a:t>VRAI OU FAUX                                                            V          F</a:t>
            </a:r>
          </a:p>
          <a:p>
            <a:pPr>
              <a:buNone/>
            </a:pPr>
            <a:r>
              <a:rPr lang="en-US" sz="2800" b="1" dirty="0" smtClean="0"/>
              <a:t>En hiver</a:t>
            </a:r>
          </a:p>
          <a:p>
            <a:pPr>
              <a:buNone/>
            </a:pPr>
            <a:r>
              <a:rPr lang="en-US" sz="2800" b="1" dirty="0" smtClean="0"/>
              <a:t>Le  </a:t>
            </a:r>
            <a:r>
              <a:rPr lang="en-US" sz="2800" b="1" dirty="0" err="1" smtClean="0"/>
              <a:t>soleil</a:t>
            </a:r>
            <a:r>
              <a:rPr lang="en-US" sz="2800" b="1" dirty="0" smtClean="0"/>
              <a:t> </a:t>
            </a:r>
            <a:r>
              <a:rPr lang="en-US" sz="2800" b="1" dirty="0" err="1" smtClean="0"/>
              <a:t>brille</a:t>
            </a:r>
            <a:r>
              <a:rPr lang="en-US" sz="2800" b="1" dirty="0" smtClean="0"/>
              <a:t> </a:t>
            </a:r>
            <a:r>
              <a:rPr lang="en-US" sz="2800" b="1" dirty="0" err="1" smtClean="0"/>
              <a:t>dans</a:t>
            </a:r>
            <a:r>
              <a:rPr lang="en-US" sz="2800" b="1" dirty="0" smtClean="0"/>
              <a:t> le </a:t>
            </a:r>
            <a:r>
              <a:rPr lang="en-US" sz="2800" b="1" dirty="0" err="1" smtClean="0"/>
              <a:t>ciel</a:t>
            </a:r>
            <a:r>
              <a:rPr lang="en-US" sz="2800" b="1" dirty="0" smtClean="0"/>
              <a:t>.</a:t>
            </a:r>
          </a:p>
          <a:p>
            <a:pPr>
              <a:buNone/>
            </a:pPr>
            <a:r>
              <a:rPr lang="en-US" sz="2800" b="1" dirty="0" smtClean="0"/>
              <a:t>Il </a:t>
            </a:r>
            <a:r>
              <a:rPr lang="en-US" sz="2800" b="1" dirty="0" err="1" smtClean="0"/>
              <a:t>neige</a:t>
            </a:r>
            <a:r>
              <a:rPr lang="en-US" sz="2800" b="1" dirty="0" smtClean="0"/>
              <a:t> tout le temps</a:t>
            </a:r>
          </a:p>
          <a:p>
            <a:pPr>
              <a:buNone/>
            </a:pPr>
            <a:r>
              <a:rPr lang="en-US" sz="2800" b="1" dirty="0" smtClean="0"/>
              <a:t>Les </a:t>
            </a:r>
            <a:r>
              <a:rPr lang="en-US" sz="2800" b="1" dirty="0" err="1" smtClean="0"/>
              <a:t>feuilles</a:t>
            </a:r>
            <a:r>
              <a:rPr lang="en-US" sz="2800" b="1" dirty="0" smtClean="0"/>
              <a:t> des </a:t>
            </a:r>
            <a:r>
              <a:rPr lang="en-US" sz="2800" b="1" dirty="0" err="1" smtClean="0"/>
              <a:t>arbres</a:t>
            </a:r>
            <a:r>
              <a:rPr lang="en-US" sz="2800" b="1" dirty="0" smtClean="0"/>
              <a:t> </a:t>
            </a:r>
            <a:r>
              <a:rPr lang="en-US" sz="2800" b="1" dirty="0" err="1" smtClean="0"/>
              <a:t>jaunissent</a:t>
            </a:r>
            <a:r>
              <a:rPr lang="en-US" sz="2800" b="1" dirty="0" smtClean="0"/>
              <a:t>.</a:t>
            </a:r>
          </a:p>
          <a:p>
            <a:pPr>
              <a:buNone/>
            </a:pPr>
            <a:r>
              <a:rPr lang="en-US" sz="2800" b="1" dirty="0" smtClean="0"/>
              <a:t>Nous </a:t>
            </a:r>
            <a:r>
              <a:rPr lang="en-US" sz="2800" b="1" dirty="0" err="1" smtClean="0"/>
              <a:t>avons</a:t>
            </a:r>
            <a:r>
              <a:rPr lang="en-US" sz="2800" b="1" dirty="0" smtClean="0"/>
              <a:t> les </a:t>
            </a:r>
            <a:r>
              <a:rPr lang="en-US" sz="2800" b="1" dirty="0" err="1" smtClean="0"/>
              <a:t>grandes</a:t>
            </a:r>
            <a:r>
              <a:rPr lang="en-US" sz="2800" b="1" dirty="0" smtClean="0"/>
              <a:t> </a:t>
            </a:r>
            <a:r>
              <a:rPr lang="en-US" sz="2800" b="1" dirty="0" err="1" smtClean="0"/>
              <a:t>vacances</a:t>
            </a:r>
            <a:r>
              <a:rPr lang="en-US" sz="2800" b="1" dirty="0" smtClean="0"/>
              <a:t>.</a:t>
            </a:r>
          </a:p>
          <a:p>
            <a:pPr>
              <a:buNone/>
            </a:pPr>
            <a:r>
              <a:rPr lang="en-US" sz="2800" b="1" dirty="0" smtClean="0"/>
              <a:t>Nous </a:t>
            </a:r>
            <a:r>
              <a:rPr lang="en-US" sz="2800" b="1" dirty="0" err="1" smtClean="0"/>
              <a:t>fêtons</a:t>
            </a:r>
            <a:r>
              <a:rPr lang="en-US" sz="2800" b="1" dirty="0" smtClean="0"/>
              <a:t> la fête </a:t>
            </a:r>
            <a:r>
              <a:rPr lang="en-US" sz="2800" b="1" dirty="0" smtClean="0"/>
              <a:t>des </a:t>
            </a:r>
            <a:r>
              <a:rPr lang="en-US" sz="2800" b="1" smtClean="0"/>
              <a:t>mères.</a:t>
            </a:r>
            <a:endParaRPr lang="en-US" sz="2800" b="1" dirty="0" smtClean="0"/>
          </a:p>
        </p:txBody>
      </p:sp>
      <p:sp>
        <p:nvSpPr>
          <p:cNvPr id="42" name="Rectangle 41"/>
          <p:cNvSpPr/>
          <p:nvPr/>
        </p:nvSpPr>
        <p:spPr>
          <a:xfrm>
            <a:off x="78486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81800" y="5257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848600" y="4800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48600" y="4343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848600" y="3886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81800" y="3886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81800" y="4343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81800" y="4800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781800" y="5715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848600" y="5257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user\Desktop\download (9).jpg"/>
          <p:cNvPicPr>
            <a:picLocks noChangeAspect="1" noChangeArrowheads="1"/>
          </p:cNvPicPr>
          <p:nvPr/>
        </p:nvPicPr>
        <p:blipFill>
          <a:blip r:embed="rId2"/>
          <a:srcRect/>
          <a:stretch>
            <a:fillRect/>
          </a:stretch>
        </p:blipFill>
        <p:spPr bwMode="auto">
          <a:xfrm>
            <a:off x="1447800" y="152400"/>
            <a:ext cx="6019800" cy="2466975"/>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TotalTime>
  <Words>764</Words>
  <Application>Microsoft Office PowerPoint</Application>
  <PresentationFormat>On-screen Show (4:3)</PresentationFormat>
  <Paragraphs>164</Paragraphs>
  <Slides>24</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0" baseType="lpstr">
      <vt:lpstr>Arial</vt:lpstr>
      <vt:lpstr>Barlow</vt:lpstr>
      <vt:lpstr>Calibri</vt:lpstr>
      <vt:lpstr>Times New Roman</vt:lpstr>
      <vt:lpstr>Office Theme</vt:lpstr>
      <vt:lpstr>Presentation</vt:lpstr>
      <vt:lpstr>PowerPoint Presentation</vt:lpstr>
      <vt:lpstr>TABLE DE MATIERES</vt:lpstr>
      <vt:lpstr>PowerPoint Presentation</vt:lpstr>
      <vt:lpstr>PowerPoint Presentation</vt:lpstr>
      <vt:lpstr>PowerPoint Presentation</vt:lpstr>
      <vt:lpstr>PowerPoint Presentation</vt:lpstr>
      <vt:lpstr> Dossier 8  </vt:lpstr>
      <vt:lpstr>Les douze mois de l’année</vt:lpstr>
      <vt:lpstr>                                                                                                                                                                LE PRINTEMPS                                                                21Mars – 21 Juin                                                                              MARS AVRIL MAI JUIN  </vt:lpstr>
      <vt:lpstr>      les  violettes                             les paquerettes                  les mimosas Remplacez les points par le mot qu’il faut, parmi les mots ci-dessous érits: la nature, arrivée, chaud, soleil, joyeux   A partir du printemps, le ……….brille  et ses rayons réveillent ………..  Les violettes, les pâquerettes et les mimosas  nous annoncent l’……….. de cette belle saison.  Nous aussi nous sommes plus……….,  car il fait plus……….., malgré la pluie qui tombe.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21 décembre -21 mars </vt:lpstr>
      <vt:lpstr>PowerPoint Presentation</vt:lpstr>
      <vt:lpstr>PowerPoint Presentation</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acer_lpt</cp:lastModifiedBy>
  <cp:revision>60</cp:revision>
  <dcterms:created xsi:type="dcterms:W3CDTF">2020-09-22T14:56:22Z</dcterms:created>
  <dcterms:modified xsi:type="dcterms:W3CDTF">2020-09-26T10:45:11Z</dcterms:modified>
</cp:coreProperties>
</file>