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93" r:id="rId2"/>
    <p:sldId id="303" r:id="rId3"/>
    <p:sldId id="291" r:id="rId4"/>
    <p:sldId id="292" r:id="rId5"/>
    <p:sldId id="273" r:id="rId6"/>
    <p:sldId id="295" r:id="rId7"/>
    <p:sldId id="274" r:id="rId8"/>
    <p:sldId id="266" r:id="rId9"/>
    <p:sldId id="296" r:id="rId10"/>
    <p:sldId id="272" r:id="rId11"/>
    <p:sldId id="284" r:id="rId12"/>
    <p:sldId id="271" r:id="rId13"/>
    <p:sldId id="299" r:id="rId14"/>
    <p:sldId id="297" r:id="rId15"/>
    <p:sldId id="301" r:id="rId16"/>
    <p:sldId id="269" r:id="rId17"/>
    <p:sldId id="302" r:id="rId18"/>
    <p:sldId id="280" r:id="rId19"/>
    <p:sldId id="270" r:id="rId20"/>
    <p:sldId id="26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014"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F401E6-AEAC-42EE-AA25-BA1052AF3EF8}" type="datetimeFigureOut">
              <a:rPr lang="en-US" smtClean="0"/>
              <a:pPr/>
              <a:t>9/26/2020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07942B-D6CC-4E9A-83CF-8F00AC526E39}" type="slidenum">
              <a:rPr lang="en-US" smtClean="0"/>
              <a:pPr/>
              <a:t>‹#›</a:t>
            </a:fld>
            <a:endParaRPr lang="en-US" dirty="0"/>
          </a:p>
        </p:txBody>
      </p:sp>
    </p:spTree>
    <p:extLst>
      <p:ext uri="{BB962C8B-B14F-4D97-AF65-F5344CB8AC3E}">
        <p14:creationId xmlns:p14="http://schemas.microsoft.com/office/powerpoint/2010/main" val="3059257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38416CF-FE00-4120-869F-775CA31D5A10}" type="slidenum">
              <a:rPr lang="en-US" smtClean="0"/>
              <a:pPr/>
              <a:t>1</a:t>
            </a:fld>
            <a:endParaRPr lang="en-US" dirty="0"/>
          </a:p>
        </p:txBody>
      </p:sp>
    </p:spTree>
    <p:extLst>
      <p:ext uri="{BB962C8B-B14F-4D97-AF65-F5344CB8AC3E}">
        <p14:creationId xmlns:p14="http://schemas.microsoft.com/office/powerpoint/2010/main" val="427102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07942B-D6CC-4E9A-83CF-8F00AC526E39}" type="slidenum">
              <a:rPr lang="en-US" smtClean="0"/>
              <a:pPr/>
              <a:t>5</a:t>
            </a:fld>
            <a:endParaRPr lang="en-US" dirty="0"/>
          </a:p>
        </p:txBody>
      </p:sp>
    </p:spTree>
    <p:extLst>
      <p:ext uri="{BB962C8B-B14F-4D97-AF65-F5344CB8AC3E}">
        <p14:creationId xmlns:p14="http://schemas.microsoft.com/office/powerpoint/2010/main" val="1177495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07942B-D6CC-4E9A-83CF-8F00AC526E39}" type="slidenum">
              <a:rPr lang="en-US" smtClean="0"/>
              <a:pPr/>
              <a:t>16</a:t>
            </a:fld>
            <a:endParaRPr lang="en-US" dirty="0"/>
          </a:p>
        </p:txBody>
      </p:sp>
    </p:spTree>
    <p:extLst>
      <p:ext uri="{BB962C8B-B14F-4D97-AF65-F5344CB8AC3E}">
        <p14:creationId xmlns:p14="http://schemas.microsoft.com/office/powerpoint/2010/main" val="1561703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C272E2-732C-40B0-A61E-7C34765CF658}" type="datetimeFigureOut">
              <a:rPr lang="en-US" smtClean="0"/>
              <a:pPr/>
              <a:t>9/26/2020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BC49CA-4387-49C7-A347-5B728660865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C272E2-732C-40B0-A61E-7C34765CF658}" type="datetimeFigureOut">
              <a:rPr lang="en-US" smtClean="0"/>
              <a:pPr/>
              <a:t>9/26/2020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BC49CA-4387-49C7-A347-5B728660865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C272E2-732C-40B0-A61E-7C34765CF658}" type="datetimeFigureOut">
              <a:rPr lang="en-US" smtClean="0"/>
              <a:pPr/>
              <a:t>9/26/2020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BC49CA-4387-49C7-A347-5B728660865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C272E2-732C-40B0-A61E-7C34765CF658}" type="datetimeFigureOut">
              <a:rPr lang="en-US" smtClean="0"/>
              <a:pPr/>
              <a:t>9/26/2020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BC49CA-4387-49C7-A347-5B728660865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C272E2-732C-40B0-A61E-7C34765CF658}" type="datetimeFigureOut">
              <a:rPr lang="en-US" smtClean="0"/>
              <a:pPr/>
              <a:t>9/26/2020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FBC49CA-4387-49C7-A347-5B728660865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C272E2-732C-40B0-A61E-7C34765CF658}" type="datetimeFigureOut">
              <a:rPr lang="en-US" smtClean="0"/>
              <a:pPr/>
              <a:t>9/26/2020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FBC49CA-4387-49C7-A347-5B728660865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C272E2-732C-40B0-A61E-7C34765CF658}" type="datetimeFigureOut">
              <a:rPr lang="en-US" smtClean="0"/>
              <a:pPr/>
              <a:t>9/26/2020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FBC49CA-4387-49C7-A347-5B728660865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C272E2-732C-40B0-A61E-7C34765CF658}" type="datetimeFigureOut">
              <a:rPr lang="en-US" smtClean="0"/>
              <a:pPr/>
              <a:t>9/26/2020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BC49CA-4387-49C7-A347-5B728660865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C272E2-732C-40B0-A61E-7C34765CF658}" type="datetimeFigureOut">
              <a:rPr lang="en-US" smtClean="0"/>
              <a:pPr/>
              <a:t>9/26/2020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BC49CA-4387-49C7-A347-5B728660865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C272E2-732C-40B0-A61E-7C34765CF658}" type="datetimeFigureOut">
              <a:rPr lang="en-US" smtClean="0"/>
              <a:pPr/>
              <a:t>9/26/2020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BC49CA-4387-49C7-A347-5B728660865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C272E2-732C-40B0-A61E-7C34765CF658}" type="datetimeFigureOut">
              <a:rPr lang="en-US" smtClean="0"/>
              <a:pPr/>
              <a:t>9/26/2020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BC49CA-4387-49C7-A347-5B728660865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C272E2-732C-40B0-A61E-7C34765CF658}" type="datetimeFigureOut">
              <a:rPr lang="en-US" smtClean="0"/>
              <a:pPr/>
              <a:t>9/26/2020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BC49CA-4387-49C7-A347-5B728660865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package" Target="../embeddings/Microsoft_Office_PowerPoint_Presentation33.pptx"/><Relationship Id="rId3" Type="http://schemas.openxmlformats.org/officeDocument/2006/relationships/notesSlide" Target="../notesSlides/notesSlide1.xml"/><Relationship Id="rId7"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package" Target="../embeddings/Microsoft_Office_PowerPoint_Presentation22.pptx"/><Relationship Id="rId5" Type="http://schemas.openxmlformats.org/officeDocument/2006/relationships/image" Target="../media/image1.emf"/><Relationship Id="rId4" Type="http://schemas.openxmlformats.org/officeDocument/2006/relationships/package" Target="../embeddings/Microsoft_Office_PowerPoint_Presentation11.pptx"/><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graphicFrame>
        <p:nvGraphicFramePr>
          <p:cNvPr id="1027" name="Object 3"/>
          <p:cNvGraphicFramePr>
            <a:graphicFrameLocks noChangeAspect="1"/>
          </p:cNvGraphicFramePr>
          <p:nvPr/>
        </p:nvGraphicFramePr>
        <p:xfrm>
          <a:off x="2286000" y="1714500"/>
          <a:ext cx="4570413" cy="3427413"/>
        </p:xfrm>
        <a:graphic>
          <a:graphicData uri="http://schemas.openxmlformats.org/presentationml/2006/ole">
            <mc:AlternateContent xmlns:mc="http://schemas.openxmlformats.org/markup-compatibility/2006">
              <mc:Choice xmlns:v="urn:schemas-microsoft-com:vml" Requires="v">
                <p:oleObj spid="_x0000_s1032" name="Presentation" r:id="rId4" imgW="4570533" imgH="3427427" progId="PowerPoint.Show.12">
                  <p:embed/>
                </p:oleObj>
              </mc:Choice>
              <mc:Fallback>
                <p:oleObj name="Presentation" r:id="rId4" imgW="4570533" imgH="3427427" progId="PowerPoint.Show.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1714500"/>
                        <a:ext cx="4570413" cy="342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8" name="Object 4"/>
          <p:cNvGraphicFramePr>
            <a:graphicFrameLocks noChangeAspect="1"/>
          </p:cNvGraphicFramePr>
          <p:nvPr/>
        </p:nvGraphicFramePr>
        <p:xfrm>
          <a:off x="0" y="609600"/>
          <a:ext cx="9144000" cy="5713413"/>
        </p:xfrm>
        <a:graphic>
          <a:graphicData uri="http://schemas.openxmlformats.org/presentationml/2006/ole">
            <mc:AlternateContent xmlns:mc="http://schemas.openxmlformats.org/markup-compatibility/2006">
              <mc:Choice xmlns:v="urn:schemas-microsoft-com:vml" Requires="v">
                <p:oleObj spid="_x0000_s1033" name="Presentation" r:id="rId6" imgW="4570533" imgH="3427427" progId="PowerPoint.Show.12">
                  <p:embed/>
                </p:oleObj>
              </mc:Choice>
              <mc:Fallback>
                <p:oleObj name="Presentation" r:id="rId6" imgW="4570533" imgH="3427427" progId="PowerPoint.Show.12">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09600"/>
                        <a:ext cx="9144000" cy="571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0" name="AutoShape 6" descr="Belle main vecteur vintage dessiné main background.vector illustration. éléments de style rétro illustration . élément de visite pour les cartes et cartes de conception . Banque d'images - 9501162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graphicFrame>
        <p:nvGraphicFramePr>
          <p:cNvPr id="10" name="Object 4"/>
          <p:cNvGraphicFramePr>
            <a:graphicFrameLocks noChangeAspect="1"/>
          </p:cNvGraphicFramePr>
          <p:nvPr/>
        </p:nvGraphicFramePr>
        <p:xfrm>
          <a:off x="0" y="457200"/>
          <a:ext cx="9144000" cy="5856248"/>
        </p:xfrm>
        <a:graphic>
          <a:graphicData uri="http://schemas.openxmlformats.org/presentationml/2006/ole">
            <mc:AlternateContent xmlns:mc="http://schemas.openxmlformats.org/markup-compatibility/2006">
              <mc:Choice xmlns:v="urn:schemas-microsoft-com:vml" Requires="v">
                <p:oleObj spid="_x0000_s1034" name="Presentation" r:id="rId8" imgW="4570533" imgH="3427427" progId="PowerPoint.Show.12">
                  <p:embed/>
                </p:oleObj>
              </mc:Choice>
              <mc:Fallback>
                <p:oleObj name="Presentation" r:id="rId8" imgW="4570533" imgH="3427427" progId="PowerPoint.Show.12">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457200"/>
                        <a:ext cx="9144000" cy="5856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36" name="Picture 12" descr="C:\Users\user\Desktop\download (1).jpg"/>
          <p:cNvPicPr>
            <a:picLocks noChangeAspect="1" noChangeArrowheads="1"/>
          </p:cNvPicPr>
          <p:nvPr/>
        </p:nvPicPr>
        <p:blipFill>
          <a:blip r:embed="rId9"/>
          <a:srcRect/>
          <a:stretch>
            <a:fillRect/>
          </a:stretch>
        </p:blipFill>
        <p:spPr bwMode="auto">
          <a:xfrm>
            <a:off x="6172200" y="3886200"/>
            <a:ext cx="2238375" cy="16859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lvl="1">
              <a:buNone/>
            </a:pPr>
            <a:r>
              <a:rPr lang="fr-FR" sz="2400" b="1" dirty="0" smtClean="0">
                <a:solidFill>
                  <a:srgbClr val="FF0000"/>
                </a:solidFill>
              </a:rPr>
              <a:t>Dossier   1.</a:t>
            </a:r>
            <a:r>
              <a:rPr lang="fr-FR" sz="2400" dirty="0" smtClean="0"/>
              <a:t> - </a:t>
            </a:r>
            <a:r>
              <a:rPr lang="fr-FR" sz="2400" b="1" dirty="0" smtClean="0"/>
              <a:t>Les Activités de la Routine Quotidienne.</a:t>
            </a:r>
          </a:p>
          <a:p>
            <a:pPr lvl="1">
              <a:buNone/>
            </a:pPr>
            <a:r>
              <a:rPr lang="fr-FR" sz="2400" b="1" dirty="0" smtClean="0">
                <a:solidFill>
                  <a:srgbClr val="FF0000"/>
                </a:solidFill>
              </a:rPr>
              <a:t>Dossier   2.</a:t>
            </a:r>
            <a:r>
              <a:rPr lang="fr-FR" sz="2400" b="1" dirty="0" smtClean="0"/>
              <a:t> - Le corps humain.</a:t>
            </a:r>
            <a:endParaRPr lang="en-US" sz="2400" b="1" dirty="0" smtClean="0"/>
          </a:p>
          <a:p>
            <a:pPr>
              <a:buNone/>
            </a:pPr>
            <a:r>
              <a:rPr lang="fr-FR" sz="2400" b="1" dirty="0" smtClean="0">
                <a:solidFill>
                  <a:srgbClr val="FF0000"/>
                </a:solidFill>
              </a:rPr>
              <a:t>	  Dossier   3. </a:t>
            </a:r>
            <a:r>
              <a:rPr lang="fr-FR" sz="2400" b="1" dirty="0" smtClean="0"/>
              <a:t>- Les fruits et les légumes.</a:t>
            </a:r>
            <a:endParaRPr lang="en-US" sz="2400" b="1" dirty="0" smtClean="0"/>
          </a:p>
          <a:p>
            <a:pPr>
              <a:buNone/>
            </a:pPr>
            <a:r>
              <a:rPr lang="fr-FR" sz="2400" b="1" dirty="0" smtClean="0">
                <a:solidFill>
                  <a:srgbClr val="FF0000"/>
                </a:solidFill>
              </a:rPr>
              <a:t>	  Dossier   4</a:t>
            </a:r>
            <a:r>
              <a:rPr lang="fr-FR" sz="2400" b="1" dirty="0" smtClean="0"/>
              <a:t>. - Le marché.</a:t>
            </a:r>
          </a:p>
          <a:p>
            <a:pPr>
              <a:buNone/>
            </a:pPr>
            <a:r>
              <a:rPr lang="fr-FR" sz="2400" b="1" dirty="0" smtClean="0">
                <a:solidFill>
                  <a:srgbClr val="FF0000"/>
                </a:solidFill>
              </a:rPr>
              <a:t>	  Dossier   5.</a:t>
            </a:r>
            <a:r>
              <a:rPr lang="fr-FR" sz="2400" b="1" dirty="0" smtClean="0"/>
              <a:t> - Les métiers (Les Professions).</a:t>
            </a:r>
          </a:p>
          <a:p>
            <a:pPr>
              <a:buNone/>
            </a:pPr>
            <a:r>
              <a:rPr lang="fr-FR" sz="2400" b="1" dirty="0" smtClean="0">
                <a:solidFill>
                  <a:srgbClr val="FF0000"/>
                </a:solidFill>
              </a:rPr>
              <a:t>	  Dossier   6.</a:t>
            </a:r>
            <a:r>
              <a:rPr lang="fr-FR" sz="2400" b="1" dirty="0" smtClean="0"/>
              <a:t> - Les mois et les saisons de l’année.</a:t>
            </a:r>
          </a:p>
          <a:p>
            <a:pPr>
              <a:buNone/>
            </a:pPr>
            <a:r>
              <a:rPr lang="fr-FR" sz="2400" b="1" dirty="0" smtClean="0">
                <a:solidFill>
                  <a:srgbClr val="FF0000"/>
                </a:solidFill>
              </a:rPr>
              <a:t>	  Dossier   7.</a:t>
            </a:r>
            <a:r>
              <a:rPr lang="fr-FR" sz="2400" b="1" dirty="0" smtClean="0"/>
              <a:t> - Les sept jours de la semaine.</a:t>
            </a:r>
          </a:p>
          <a:p>
            <a:pPr>
              <a:buNone/>
            </a:pPr>
            <a:r>
              <a:rPr lang="fr-FR" sz="2400" b="1" dirty="0" smtClean="0">
                <a:solidFill>
                  <a:srgbClr val="FF0000"/>
                </a:solidFill>
              </a:rPr>
              <a:t>	  Dossier   8.</a:t>
            </a:r>
            <a:r>
              <a:rPr lang="fr-FR" sz="2400" b="1" dirty="0" smtClean="0"/>
              <a:t> - Les Vêtements et les couleurs.</a:t>
            </a:r>
            <a:endParaRPr lang="en-US" sz="2400" b="1" dirty="0" smtClean="0"/>
          </a:p>
          <a:p>
            <a:pPr>
              <a:buNone/>
            </a:pPr>
            <a:r>
              <a:rPr lang="fr-FR" sz="2400" b="1" dirty="0" smtClean="0">
                <a:solidFill>
                  <a:srgbClr val="FF0000"/>
                </a:solidFill>
              </a:rPr>
              <a:t>	  Dossier   9.</a:t>
            </a:r>
            <a:r>
              <a:rPr lang="fr-FR" sz="2400" b="1" dirty="0" smtClean="0"/>
              <a:t> - Verbes aller et venir,  (les compléments de      </a:t>
            </a:r>
          </a:p>
          <a:p>
            <a:pPr>
              <a:buNone/>
            </a:pPr>
            <a:r>
              <a:rPr lang="fr-FR" sz="2400" b="1" dirty="0" smtClean="0"/>
              <a:t>                             lieu introduits par les prépositions</a:t>
            </a:r>
            <a:r>
              <a:rPr lang="fr-FR" sz="2400" b="1" dirty="0" smtClean="0">
                <a:solidFill>
                  <a:srgbClr val="FF0000"/>
                </a:solidFill>
              </a:rPr>
              <a:t> à </a:t>
            </a:r>
            <a:r>
              <a:rPr lang="fr-FR" sz="2400" b="1" dirty="0" smtClean="0"/>
              <a:t>et </a:t>
            </a:r>
            <a:r>
              <a:rPr lang="fr-FR" sz="2400" b="1" dirty="0" smtClean="0">
                <a:solidFill>
                  <a:srgbClr val="FF0000"/>
                </a:solidFill>
              </a:rPr>
              <a:t>de</a:t>
            </a:r>
            <a:r>
              <a:rPr lang="fr-FR" sz="2400" b="1" dirty="0" smtClean="0"/>
              <a:t>).</a:t>
            </a:r>
          </a:p>
          <a:p>
            <a:pPr>
              <a:buNone/>
            </a:pPr>
            <a:r>
              <a:rPr lang="fr-FR" sz="2400" b="1" dirty="0" smtClean="0">
                <a:solidFill>
                  <a:srgbClr val="FF0000"/>
                </a:solidFill>
              </a:rPr>
              <a:t>	  Dossier 10. </a:t>
            </a:r>
            <a:r>
              <a:rPr lang="fr-FR" sz="2400" b="1" dirty="0" smtClean="0"/>
              <a:t>- Verbes et conjugaisons au présent de l’indicatif.</a:t>
            </a:r>
            <a:endParaRPr lang="en-US" dirty="0" smtClean="0"/>
          </a:p>
          <a:p>
            <a:endParaRPr lang="en-US" dirty="0"/>
          </a:p>
        </p:txBody>
      </p:sp>
      <p:sp>
        <p:nvSpPr>
          <p:cNvPr id="5" name="Title 1"/>
          <p:cNvSpPr>
            <a:spLocks noGrp="1"/>
          </p:cNvSpPr>
          <p:nvPr>
            <p:ph type="title"/>
          </p:nvPr>
        </p:nvSpPr>
        <p:spPr>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solidFill>
                  <a:srgbClr val="00B0F0"/>
                </a:solidFill>
              </a:rPr>
              <a:t>TABLE DE MATIERES</a:t>
            </a:r>
            <a:endParaRPr lang="en-US" sz="3600" b="1" dirty="0">
              <a:solidFill>
                <a:srgbClr val="00B0F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Dossier 7</a:t>
            </a:r>
            <a:r>
              <a:rPr lang="en-US" dirty="0" smtClean="0"/>
              <a:t/>
            </a:r>
            <a:br>
              <a:rPr lang="en-US" dirty="0" smtClean="0"/>
            </a:br>
            <a:r>
              <a:rPr lang="en-US" b="1" dirty="0" smtClean="0">
                <a:solidFill>
                  <a:srgbClr val="FF0000"/>
                </a:solidFill>
              </a:rPr>
              <a:t>LES JOURS DE LA SEMAINE</a:t>
            </a:r>
            <a:endParaRPr lang="en-US" b="1" dirty="0">
              <a:solidFill>
                <a:srgbClr val="FF0000"/>
              </a:solidFill>
            </a:endParaRPr>
          </a:p>
        </p:txBody>
      </p:sp>
      <p:sp>
        <p:nvSpPr>
          <p:cNvPr id="38913" name="Rectangle 1"/>
          <p:cNvSpPr>
            <a:spLocks noChangeArrowheads="1"/>
          </p:cNvSpPr>
          <p:nvPr/>
        </p:nvSpPr>
        <p:spPr bwMode="auto">
          <a:xfrm>
            <a:off x="228600" y="2149018"/>
            <a:ext cx="87630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fr-FR" sz="2400" b="1" dirty="0" smtClean="0">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fr-FR" sz="2400" b="1" dirty="0" smtClean="0">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fr-FR" sz="2400" b="1" dirty="0" smtClean="0">
                <a:latin typeface="Calibri" pitchFamily="34" charset="0"/>
                <a:ea typeface="Calibri" pitchFamily="34" charset="0"/>
                <a:cs typeface="Times New Roman" pitchFamily="18" charset="0"/>
              </a:rPr>
              <a:t>S</a:t>
            </a:r>
            <a:r>
              <a:rPr kumimoji="0" lang="fr-FR"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avoir s’exprimer à l’oral </a:t>
            </a:r>
            <a:r>
              <a:rPr kumimoji="0" lang="fr-FR"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et </a:t>
            </a:r>
            <a:r>
              <a:rPr kumimoji="0" lang="fr-FR"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à l’écrit sur</a:t>
            </a:r>
            <a:r>
              <a:rPr kumimoji="0" lang="fr-FR" sz="2400" b="1" i="0" u="none" strike="noStrike" cap="none" normalizeH="0" dirty="0" smtClean="0">
                <a:ln>
                  <a:noFill/>
                </a:ln>
                <a:solidFill>
                  <a:schemeClr val="tx1"/>
                </a:solidFill>
                <a:effectLst/>
                <a:latin typeface="Calibri" pitchFamily="34" charset="0"/>
                <a:ea typeface="Calibri" pitchFamily="34" charset="0"/>
                <a:cs typeface="Times New Roman" pitchFamily="18" charset="0"/>
              </a:rPr>
              <a:t> les </a:t>
            </a:r>
            <a:r>
              <a:rPr kumimoji="0" lang="fr-FR"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sept jours de la semaine. </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Demander et répondre à des questions sur les loisirs.</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Parler  de ce qu’on fait au cours de la semaine et en  week-end.</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Parler de la famille et des ses proches, des </a:t>
            </a:r>
            <a:r>
              <a:rPr kumimoji="0" lang="fr-FR"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week-ends </a:t>
            </a:r>
            <a:r>
              <a:rPr kumimoji="0" lang="fr-FR" sz="24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familiaux.</a:t>
            </a:r>
            <a:endParaRPr kumimoji="0" lang="fr-FR" sz="2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Conjuguer des verbes au présent de  l’indicatif</a:t>
            </a:r>
            <a:r>
              <a:rPr kumimoji="0" lang="en-US" sz="2400" b="1"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p:txBody>
      </p:sp>
      <p:pic>
        <p:nvPicPr>
          <p:cNvPr id="38917" name="Picture 5" descr="C:\Users\user\Desktop\download (5).jpg"/>
          <p:cNvPicPr>
            <a:picLocks noChangeAspect="1" noChangeArrowheads="1"/>
          </p:cNvPicPr>
          <p:nvPr/>
        </p:nvPicPr>
        <p:blipFill>
          <a:blip r:embed="rId2"/>
          <a:srcRect/>
          <a:stretch>
            <a:fillRect/>
          </a:stretch>
        </p:blipFill>
        <p:spPr bwMode="auto">
          <a:xfrm>
            <a:off x="1371600" y="1981200"/>
            <a:ext cx="5943600" cy="132397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r>
              <a:rPr lang="en-US" dirty="0" smtClean="0">
                <a:solidFill>
                  <a:srgbClr val="FF0000"/>
                </a:solidFill>
              </a:rPr>
              <a:t>LE TRAIN DES SEPT JOURS DE LA SEMAINE</a:t>
            </a:r>
            <a:endParaRPr lang="en-US" dirty="0">
              <a:solidFill>
                <a:srgbClr val="FF0000"/>
              </a:solidFill>
            </a:endParaRPr>
          </a:p>
        </p:txBody>
      </p:sp>
      <p:pic>
        <p:nvPicPr>
          <p:cNvPr id="14340" name="Picture 4" descr="C:\Users\user\Desktop\le-train-de-la-semaine.jpg"/>
          <p:cNvPicPr>
            <a:picLocks noGrp="1" noChangeAspect="1" noChangeArrowheads="1"/>
          </p:cNvPicPr>
          <p:nvPr>
            <p:ph idx="1"/>
          </p:nvPr>
        </p:nvPicPr>
        <p:blipFill>
          <a:blip r:embed="rId2"/>
          <a:srcRect/>
          <a:stretch>
            <a:fillRect/>
          </a:stretch>
        </p:blipFill>
        <p:spPr bwMode="auto">
          <a:xfrm>
            <a:off x="457200" y="1524000"/>
            <a:ext cx="8229600" cy="4953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62200"/>
            <a:ext cx="8305800" cy="4114800"/>
          </a:xfrm>
        </p:spPr>
        <p:txBody>
          <a:bodyPr>
            <a:normAutofit/>
          </a:bodyPr>
          <a:lstStyle/>
          <a:p>
            <a:pPr algn="l"/>
            <a:r>
              <a:rPr lang="fr-FR" sz="2400" dirty="0" smtClean="0"/>
              <a:t/>
            </a:r>
            <a:br>
              <a:rPr lang="fr-FR" sz="2400" dirty="0" smtClean="0"/>
            </a:br>
            <a:r>
              <a:rPr lang="fr-FR" sz="2400" dirty="0" smtClean="0"/>
              <a:t/>
            </a:r>
            <a:br>
              <a:rPr lang="fr-FR" sz="2400" dirty="0" smtClean="0"/>
            </a:br>
            <a:r>
              <a:rPr lang="fr-FR" sz="2400" dirty="0" smtClean="0"/>
              <a:t/>
            </a:r>
            <a:br>
              <a:rPr lang="fr-FR" sz="2400" dirty="0" smtClean="0"/>
            </a:br>
            <a:r>
              <a:rPr lang="fr-FR" sz="2400" dirty="0" smtClean="0"/>
              <a:t/>
            </a:r>
            <a:br>
              <a:rPr lang="fr-FR" sz="2400" dirty="0" smtClean="0"/>
            </a:br>
            <a:r>
              <a:rPr lang="fr-FR" sz="2400" dirty="0" smtClean="0"/>
              <a:t/>
            </a:r>
            <a:br>
              <a:rPr lang="fr-FR" sz="2400" dirty="0" smtClean="0"/>
            </a:br>
            <a:r>
              <a:rPr lang="fr-FR" sz="2400" dirty="0" smtClean="0"/>
              <a:t/>
            </a:r>
            <a:br>
              <a:rPr lang="fr-FR" sz="2400" dirty="0" smtClean="0"/>
            </a:br>
            <a:r>
              <a:rPr lang="fr-FR" sz="2400" dirty="0" smtClean="0"/>
              <a:t>Le lundi est le premier jour de la semaine. Lundi matin mon papa et ma maman travaillent. Moi et ma sœur nous allons heureux à l’école. L’Après-midi  moi j’ai cours de piano et ma sœur, elle va au cours de danse. </a:t>
            </a:r>
            <a:r>
              <a:rPr lang="en-US" sz="2400" dirty="0" smtClean="0"/>
              <a:t/>
            </a:r>
            <a:br>
              <a:rPr lang="en-US" sz="2400" dirty="0" smtClean="0"/>
            </a:br>
            <a:endParaRPr lang="en-US" sz="2400" dirty="0"/>
          </a:p>
        </p:txBody>
      </p:sp>
      <p:pic>
        <p:nvPicPr>
          <p:cNvPr id="25602" name="Picture 2" descr="C:\Users\user\Desktop\8xHEfPSOBl-2x66n8W-xdl_5fy8.png"/>
          <p:cNvPicPr>
            <a:picLocks noGrp="1" noChangeAspect="1" noChangeArrowheads="1"/>
          </p:cNvPicPr>
          <p:nvPr>
            <p:ph idx="1"/>
          </p:nvPr>
        </p:nvPicPr>
        <p:blipFill>
          <a:blip r:embed="rId3"/>
          <a:srcRect/>
          <a:stretch>
            <a:fillRect/>
          </a:stretch>
        </p:blipFill>
        <p:spPr bwMode="auto">
          <a:xfrm>
            <a:off x="990600" y="0"/>
            <a:ext cx="6458397" cy="1828800"/>
          </a:xfrm>
          <a:prstGeom prst="rect">
            <a:avLst/>
          </a:prstGeom>
          <a:noFill/>
        </p:spPr>
      </p:pic>
      <p:pic>
        <p:nvPicPr>
          <p:cNvPr id="6" name="Picture 3" descr="C:\Users\user\Desktop\download (31).jpg"/>
          <p:cNvPicPr>
            <a:picLocks noChangeAspect="1" noChangeArrowheads="1"/>
          </p:cNvPicPr>
          <p:nvPr/>
        </p:nvPicPr>
        <p:blipFill>
          <a:blip r:embed="rId4"/>
          <a:srcRect/>
          <a:stretch>
            <a:fillRect/>
          </a:stretch>
        </p:blipFill>
        <p:spPr bwMode="auto">
          <a:xfrm>
            <a:off x="5791200" y="2590800"/>
            <a:ext cx="2085975" cy="1781175"/>
          </a:xfrm>
          <a:prstGeom prst="rect">
            <a:avLst/>
          </a:prstGeom>
          <a:noFill/>
        </p:spPr>
      </p:pic>
      <p:pic>
        <p:nvPicPr>
          <p:cNvPr id="25603" name="Picture 3" descr="C:\Users\user\Desktop\istockphoto-1051568866-170667a.jpg"/>
          <p:cNvPicPr>
            <a:picLocks noChangeAspect="1" noChangeArrowheads="1"/>
          </p:cNvPicPr>
          <p:nvPr/>
        </p:nvPicPr>
        <p:blipFill>
          <a:blip r:embed="rId5"/>
          <a:srcRect/>
          <a:stretch>
            <a:fillRect/>
          </a:stretch>
        </p:blipFill>
        <p:spPr bwMode="auto">
          <a:xfrm>
            <a:off x="1143000" y="2590800"/>
            <a:ext cx="2514600" cy="1905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382000" cy="4114800"/>
          </a:xfrm>
        </p:spPr>
        <p:txBody>
          <a:bodyPr>
            <a:normAutofit fontScale="90000"/>
          </a:bodyPr>
          <a:lstStyle/>
          <a:p>
            <a:pPr algn="l"/>
            <a:r>
              <a:rPr lang="fr-FR" sz="2400" dirty="0" smtClean="0"/>
              <a:t/>
            </a:r>
            <a:br>
              <a:rPr lang="fr-FR" sz="2400" dirty="0" smtClean="0"/>
            </a:br>
            <a:r>
              <a:rPr lang="fr-FR" sz="2400" dirty="0" smtClean="0"/>
              <a:t/>
            </a:r>
            <a:br>
              <a:rPr lang="fr-FR" sz="2400" dirty="0" smtClean="0"/>
            </a:br>
            <a:r>
              <a:rPr lang="fr-FR" sz="2400" dirty="0" smtClean="0"/>
              <a:t/>
            </a:r>
            <a:br>
              <a:rPr lang="fr-FR" sz="2400" dirty="0" smtClean="0"/>
            </a:br>
            <a:r>
              <a:rPr lang="fr-FR" sz="2400" dirty="0" smtClean="0"/>
              <a:t>Transposez le texte ci-dessous  écrit à la troisième personne du singulier</a:t>
            </a:r>
            <a:r>
              <a:rPr lang="fr-FR" sz="2400" dirty="0"/>
              <a:t>. </a:t>
            </a:r>
            <a:r>
              <a:rPr lang="fr-FR" sz="2400" dirty="0">
                <a:solidFill>
                  <a:srgbClr val="00B050"/>
                </a:solidFill>
              </a:rPr>
              <a:t>Le lundi est le premier jour de la semaine. Lundi matin mon papa et ma maman travaillent. </a:t>
            </a:r>
            <a:r>
              <a:rPr lang="fr-FR" sz="2400" dirty="0" smtClean="0">
                <a:solidFill>
                  <a:srgbClr val="00B050"/>
                </a:solidFill>
              </a:rPr>
              <a:t>………………………</a:t>
            </a:r>
            <a:r>
              <a:rPr lang="fr-FR" sz="2400" dirty="0" smtClean="0">
                <a:solidFill>
                  <a:srgbClr val="00B050"/>
                </a:solidFill>
              </a:rPr>
              <a:t/>
            </a:r>
            <a:br>
              <a:rPr lang="fr-FR" sz="2400" dirty="0" smtClean="0">
                <a:solidFill>
                  <a:srgbClr val="00B050"/>
                </a:solidFill>
              </a:rPr>
            </a:br>
            <a:r>
              <a:rPr lang="fr-FR" sz="2400" dirty="0" smtClean="0"/>
              <a:t/>
            </a:r>
            <a:br>
              <a:rPr lang="fr-FR" sz="2400" dirty="0" smtClean="0"/>
            </a:br>
            <a:r>
              <a:rPr lang="fr-FR" sz="2400" dirty="0" smtClean="0"/>
              <a:t>Le lundi est le premier jour de la semaine. Lundi matin mon papa et ma maman travaillent. Moi et ma sœur nous allons heureux à l’école. L’Après-midi  moi j’ai cours de peinture ma sœur elle va au cours de piano. </a:t>
            </a:r>
            <a:r>
              <a:rPr lang="en-US" sz="2400" dirty="0" smtClean="0"/>
              <a:t/>
            </a:r>
            <a:br>
              <a:rPr lang="en-US" sz="2400" dirty="0" smtClean="0"/>
            </a:br>
            <a:endParaRPr lang="en-US" sz="2400" dirty="0"/>
          </a:p>
        </p:txBody>
      </p:sp>
      <p:pic>
        <p:nvPicPr>
          <p:cNvPr id="25602" name="Picture 2" descr="C:\Users\user\Desktop\8xHEfPSOBl-2x66n8W-xdl_5fy8.png"/>
          <p:cNvPicPr>
            <a:picLocks noGrp="1" noChangeAspect="1" noChangeArrowheads="1"/>
          </p:cNvPicPr>
          <p:nvPr>
            <p:ph idx="1"/>
          </p:nvPr>
        </p:nvPicPr>
        <p:blipFill>
          <a:blip r:embed="rId2"/>
          <a:srcRect/>
          <a:stretch>
            <a:fillRect/>
          </a:stretch>
        </p:blipFill>
        <p:spPr bwMode="auto">
          <a:xfrm>
            <a:off x="990600" y="0"/>
            <a:ext cx="6458397" cy="1828800"/>
          </a:xfrm>
          <a:prstGeom prst="rect">
            <a:avLst/>
          </a:prstGeom>
          <a:noFill/>
        </p:spPr>
      </p:pic>
      <p:pic>
        <p:nvPicPr>
          <p:cNvPr id="6" name="Picture 3" descr="C:\Users\user\Desktop\download (31).jpg"/>
          <p:cNvPicPr>
            <a:picLocks noChangeAspect="1" noChangeArrowheads="1"/>
          </p:cNvPicPr>
          <p:nvPr/>
        </p:nvPicPr>
        <p:blipFill>
          <a:blip r:embed="rId3"/>
          <a:srcRect/>
          <a:stretch>
            <a:fillRect/>
          </a:stretch>
        </p:blipFill>
        <p:spPr bwMode="auto">
          <a:xfrm>
            <a:off x="6705600" y="1447800"/>
            <a:ext cx="2085975" cy="1781175"/>
          </a:xfrm>
          <a:prstGeom prst="rect">
            <a:avLst/>
          </a:prstGeom>
          <a:noFill/>
        </p:spPr>
      </p:pic>
      <p:pic>
        <p:nvPicPr>
          <p:cNvPr id="25603" name="Picture 3" descr="C:\Users\user\Desktop\istockphoto-1051568866-170667a.jpg"/>
          <p:cNvPicPr>
            <a:picLocks noChangeAspect="1" noChangeArrowheads="1"/>
          </p:cNvPicPr>
          <p:nvPr/>
        </p:nvPicPr>
        <p:blipFill>
          <a:blip r:embed="rId4"/>
          <a:srcRect/>
          <a:stretch>
            <a:fillRect/>
          </a:stretch>
        </p:blipFill>
        <p:spPr bwMode="auto">
          <a:xfrm>
            <a:off x="228600" y="1600200"/>
            <a:ext cx="2514600" cy="1905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8153400" cy="5943600"/>
          </a:xfrm>
        </p:spPr>
        <p:txBody>
          <a:bodyPr>
            <a:normAutofit fontScale="62500" lnSpcReduction="20000"/>
          </a:bodyPr>
          <a:lstStyle/>
          <a:p>
            <a:pPr>
              <a:buNone/>
            </a:pPr>
            <a:endParaRPr lang="en-US" sz="3800" b="1" dirty="0" smtClean="0">
              <a:solidFill>
                <a:schemeClr val="tx2">
                  <a:lumMod val="50000"/>
                </a:schemeClr>
              </a:solidFill>
            </a:endParaRPr>
          </a:p>
          <a:p>
            <a:pPr>
              <a:buNone/>
            </a:pPr>
            <a:endParaRPr lang="en-US" sz="3800" b="1" dirty="0">
              <a:solidFill>
                <a:schemeClr val="tx2">
                  <a:lumMod val="50000"/>
                </a:schemeClr>
              </a:solidFill>
            </a:endParaRPr>
          </a:p>
          <a:p>
            <a:pPr>
              <a:buNone/>
            </a:pPr>
            <a:endParaRPr lang="en-US" sz="3800" b="1" dirty="0" smtClean="0">
              <a:solidFill>
                <a:schemeClr val="tx2">
                  <a:lumMod val="50000"/>
                </a:schemeClr>
              </a:solidFill>
            </a:endParaRPr>
          </a:p>
          <a:p>
            <a:pPr>
              <a:buNone/>
            </a:pPr>
            <a:r>
              <a:rPr lang="en-US" sz="3800" b="1" dirty="0" err="1" smtClean="0">
                <a:solidFill>
                  <a:schemeClr val="tx2">
                    <a:lumMod val="50000"/>
                  </a:schemeClr>
                </a:solidFill>
              </a:rPr>
              <a:t>Remplacez</a:t>
            </a:r>
            <a:r>
              <a:rPr lang="en-US" sz="3800" b="1" dirty="0" smtClean="0">
                <a:solidFill>
                  <a:schemeClr val="tx2">
                    <a:lumMod val="50000"/>
                  </a:schemeClr>
                </a:solidFill>
              </a:rPr>
              <a:t> </a:t>
            </a:r>
            <a:r>
              <a:rPr lang="en-US" sz="3800" b="1" dirty="0" smtClean="0">
                <a:solidFill>
                  <a:schemeClr val="tx2">
                    <a:lumMod val="50000"/>
                  </a:schemeClr>
                </a:solidFill>
              </a:rPr>
              <a:t>les points avec les mots </a:t>
            </a:r>
            <a:r>
              <a:rPr lang="en-US" sz="3800" b="1" dirty="0" err="1" smtClean="0">
                <a:solidFill>
                  <a:schemeClr val="tx2">
                    <a:lumMod val="50000"/>
                  </a:schemeClr>
                </a:solidFill>
              </a:rPr>
              <a:t>convenables</a:t>
            </a:r>
            <a:r>
              <a:rPr lang="en-US" sz="3800" b="1" dirty="0" smtClean="0">
                <a:solidFill>
                  <a:schemeClr val="tx2">
                    <a:lumMod val="50000"/>
                  </a:schemeClr>
                </a:solidFill>
              </a:rPr>
              <a:t>,</a:t>
            </a:r>
          </a:p>
          <a:p>
            <a:pPr>
              <a:buNone/>
            </a:pPr>
            <a:r>
              <a:rPr lang="en-US" sz="3800" b="1" dirty="0" err="1" smtClean="0">
                <a:solidFill>
                  <a:schemeClr val="tx2">
                    <a:lumMod val="50000"/>
                  </a:schemeClr>
                </a:solidFill>
              </a:rPr>
              <a:t>parmi</a:t>
            </a:r>
            <a:r>
              <a:rPr lang="en-US" sz="3800" b="1" dirty="0" smtClean="0">
                <a:solidFill>
                  <a:schemeClr val="tx2">
                    <a:lumMod val="50000"/>
                  </a:schemeClr>
                </a:solidFill>
              </a:rPr>
              <a:t> les mots de la </a:t>
            </a:r>
            <a:r>
              <a:rPr lang="en-US" sz="3800" b="1" dirty="0" err="1" smtClean="0">
                <a:solidFill>
                  <a:schemeClr val="tx2">
                    <a:lumMod val="50000"/>
                  </a:schemeClr>
                </a:solidFill>
              </a:rPr>
              <a:t>liste</a:t>
            </a:r>
            <a:r>
              <a:rPr lang="en-US" sz="3800" b="1" dirty="0" smtClean="0">
                <a:solidFill>
                  <a:schemeClr val="tx2">
                    <a:lumMod val="50000"/>
                  </a:schemeClr>
                </a:solidFill>
              </a:rPr>
              <a:t> </a:t>
            </a:r>
            <a:r>
              <a:rPr lang="en-US" sz="3800" b="1" dirty="0" err="1" smtClean="0">
                <a:solidFill>
                  <a:schemeClr val="tx2">
                    <a:lumMod val="50000"/>
                  </a:schemeClr>
                </a:solidFill>
              </a:rPr>
              <a:t>cités</a:t>
            </a:r>
            <a:r>
              <a:rPr lang="en-US" sz="3800" b="1" dirty="0" smtClean="0">
                <a:solidFill>
                  <a:schemeClr val="tx2">
                    <a:lumMod val="50000"/>
                  </a:schemeClr>
                </a:solidFill>
              </a:rPr>
              <a:t> ci </a:t>
            </a:r>
            <a:r>
              <a:rPr lang="en-US" sz="3800" b="1" dirty="0" smtClean="0">
                <a:solidFill>
                  <a:schemeClr val="tx2">
                    <a:lumMod val="50000"/>
                  </a:schemeClr>
                </a:solidFill>
              </a:rPr>
              <a:t>– </a:t>
            </a:r>
            <a:r>
              <a:rPr lang="en-US" sz="3800" b="1" dirty="0" err="1" smtClean="0">
                <a:solidFill>
                  <a:schemeClr val="tx2">
                    <a:lumMod val="50000"/>
                  </a:schemeClr>
                </a:solidFill>
              </a:rPr>
              <a:t>dessous</a:t>
            </a:r>
            <a:r>
              <a:rPr lang="en-US" sz="3800" b="1" dirty="0" smtClean="0">
                <a:solidFill>
                  <a:schemeClr val="tx2">
                    <a:lumMod val="50000"/>
                  </a:schemeClr>
                </a:solidFill>
              </a:rPr>
              <a:t>:</a:t>
            </a:r>
            <a:endParaRPr lang="en-US" sz="4000" b="1" i="1" dirty="0">
              <a:solidFill>
                <a:srgbClr val="0070C0"/>
              </a:solidFill>
            </a:endParaRPr>
          </a:p>
          <a:p>
            <a:pPr>
              <a:buNone/>
            </a:pPr>
            <a:endParaRPr lang="en-US" sz="4000" b="1" dirty="0" smtClean="0">
              <a:solidFill>
                <a:srgbClr val="0070C0"/>
              </a:solidFill>
            </a:endParaRPr>
          </a:p>
          <a:p>
            <a:pPr>
              <a:buNone/>
            </a:pPr>
            <a:r>
              <a:rPr lang="en-US" sz="4000" b="1" dirty="0" smtClean="0">
                <a:solidFill>
                  <a:srgbClr val="0070C0"/>
                </a:solidFill>
              </a:rPr>
              <a:t>(</a:t>
            </a:r>
            <a:r>
              <a:rPr lang="en-US" sz="4000" b="1" dirty="0" err="1" smtClean="0">
                <a:solidFill>
                  <a:srgbClr val="0070C0"/>
                </a:solidFill>
              </a:rPr>
              <a:t>travailler</a:t>
            </a:r>
            <a:r>
              <a:rPr lang="en-US" sz="4000" b="1" dirty="0" smtClean="0">
                <a:solidFill>
                  <a:srgbClr val="0070C0"/>
                </a:solidFill>
              </a:rPr>
              <a:t>, </a:t>
            </a:r>
            <a:r>
              <a:rPr lang="en-US" sz="4000" b="1" dirty="0" err="1" smtClean="0">
                <a:solidFill>
                  <a:srgbClr val="0070C0"/>
                </a:solidFill>
              </a:rPr>
              <a:t>élèves</a:t>
            </a:r>
            <a:r>
              <a:rPr lang="en-US" sz="4000" b="1" dirty="0" smtClean="0">
                <a:solidFill>
                  <a:srgbClr val="0070C0"/>
                </a:solidFill>
              </a:rPr>
              <a:t>, frère, </a:t>
            </a:r>
            <a:r>
              <a:rPr lang="en-US" sz="4000" b="1" dirty="0" err="1" smtClean="0">
                <a:solidFill>
                  <a:srgbClr val="0070C0"/>
                </a:solidFill>
              </a:rPr>
              <a:t>trente</a:t>
            </a:r>
            <a:r>
              <a:rPr lang="en-US" sz="4000" b="1" dirty="0" smtClean="0">
                <a:solidFill>
                  <a:srgbClr val="0070C0"/>
                </a:solidFill>
              </a:rPr>
              <a:t>,  </a:t>
            </a:r>
            <a:r>
              <a:rPr lang="en-US" sz="4000" b="1" dirty="0" err="1" smtClean="0">
                <a:solidFill>
                  <a:srgbClr val="0070C0"/>
                </a:solidFill>
              </a:rPr>
              <a:t>cours</a:t>
            </a:r>
            <a:r>
              <a:rPr lang="en-US" sz="4000" b="1" dirty="0" smtClean="0">
                <a:solidFill>
                  <a:srgbClr val="0070C0"/>
                </a:solidFill>
              </a:rPr>
              <a:t>, </a:t>
            </a:r>
            <a:r>
              <a:rPr lang="en-US" sz="4000" b="1" dirty="0">
                <a:solidFill>
                  <a:srgbClr val="0070C0"/>
                </a:solidFill>
              </a:rPr>
              <a:t>le </a:t>
            </a:r>
            <a:r>
              <a:rPr lang="en-US" sz="4000" b="1" dirty="0" err="1" smtClean="0">
                <a:solidFill>
                  <a:srgbClr val="0070C0"/>
                </a:solidFill>
              </a:rPr>
              <a:t>matin</a:t>
            </a:r>
            <a:r>
              <a:rPr lang="en-US" sz="4000" b="1" dirty="0" smtClean="0">
                <a:solidFill>
                  <a:srgbClr val="0070C0"/>
                </a:solidFill>
              </a:rPr>
              <a:t>,  </a:t>
            </a:r>
            <a:r>
              <a:rPr lang="en-US" sz="4000" b="1" dirty="0" err="1">
                <a:solidFill>
                  <a:srgbClr val="0070C0"/>
                </a:solidFill>
              </a:rPr>
              <a:t>lundi</a:t>
            </a:r>
            <a:r>
              <a:rPr lang="en-US" sz="4000" b="1" dirty="0">
                <a:solidFill>
                  <a:srgbClr val="0070C0"/>
                </a:solidFill>
              </a:rPr>
              <a:t>).</a:t>
            </a:r>
          </a:p>
          <a:p>
            <a:pPr>
              <a:buNone/>
            </a:pPr>
            <a:endParaRPr lang="en-US" sz="3800" b="1" dirty="0" smtClean="0">
              <a:solidFill>
                <a:schemeClr val="tx2">
                  <a:lumMod val="50000"/>
                </a:schemeClr>
              </a:solidFill>
            </a:endParaRPr>
          </a:p>
          <a:p>
            <a:pPr>
              <a:buNone/>
            </a:pPr>
            <a:r>
              <a:rPr lang="en-US" sz="3800" b="1" dirty="0" err="1" smtClean="0">
                <a:solidFill>
                  <a:srgbClr val="0070C0"/>
                </a:solidFill>
              </a:rPr>
              <a:t>Chaque</a:t>
            </a:r>
            <a:r>
              <a:rPr lang="en-US" sz="3800" b="1" dirty="0" smtClean="0">
                <a:solidFill>
                  <a:srgbClr val="0070C0"/>
                </a:solidFill>
              </a:rPr>
              <a:t> jour </a:t>
            </a:r>
            <a:r>
              <a:rPr lang="en-US" sz="3800" b="1" dirty="0" err="1" smtClean="0">
                <a:solidFill>
                  <a:srgbClr val="0070C0"/>
                </a:solidFill>
              </a:rPr>
              <a:t>tôt</a:t>
            </a:r>
            <a:r>
              <a:rPr lang="en-US" sz="3800" b="1" dirty="0" smtClean="0">
                <a:solidFill>
                  <a:srgbClr val="0070C0"/>
                </a:solidFill>
              </a:rPr>
              <a:t>………….., du l……… </a:t>
            </a:r>
            <a:r>
              <a:rPr lang="en-US" sz="3800" b="1" dirty="0" smtClean="0">
                <a:solidFill>
                  <a:srgbClr val="0070C0"/>
                </a:solidFill>
              </a:rPr>
              <a:t> au </a:t>
            </a:r>
            <a:r>
              <a:rPr lang="en-US" sz="3800" b="1" dirty="0" err="1" smtClean="0">
                <a:solidFill>
                  <a:srgbClr val="0070C0"/>
                </a:solidFill>
              </a:rPr>
              <a:t>vendredi</a:t>
            </a:r>
            <a:r>
              <a:rPr lang="en-US" sz="3800" b="1" dirty="0" smtClean="0">
                <a:solidFill>
                  <a:srgbClr val="0070C0"/>
                </a:solidFill>
              </a:rPr>
              <a:t> la </a:t>
            </a:r>
            <a:r>
              <a:rPr lang="en-US" sz="3800" b="1" dirty="0" err="1" smtClean="0">
                <a:solidFill>
                  <a:srgbClr val="0070C0"/>
                </a:solidFill>
              </a:rPr>
              <a:t>m</a:t>
            </a:r>
            <a:r>
              <a:rPr lang="en-US" sz="3800" b="1" dirty="0" err="1" smtClean="0">
                <a:solidFill>
                  <a:srgbClr val="0070C0"/>
                </a:solidFill>
              </a:rPr>
              <a:t>ère</a:t>
            </a:r>
            <a:r>
              <a:rPr lang="en-US" sz="3800" b="1" dirty="0" smtClean="0">
                <a:solidFill>
                  <a:srgbClr val="0070C0"/>
                </a:solidFill>
              </a:rPr>
              <a:t>  et le </a:t>
            </a:r>
          </a:p>
          <a:p>
            <a:pPr>
              <a:buNone/>
            </a:pPr>
            <a:r>
              <a:rPr lang="en-US" sz="3800" b="1" dirty="0" err="1" smtClean="0">
                <a:solidFill>
                  <a:srgbClr val="0070C0"/>
                </a:solidFill>
              </a:rPr>
              <a:t>père</a:t>
            </a:r>
            <a:r>
              <a:rPr lang="en-US" sz="3800" b="1" dirty="0" smtClean="0">
                <a:solidFill>
                  <a:srgbClr val="0070C0"/>
                </a:solidFill>
              </a:rPr>
              <a:t> </a:t>
            </a:r>
            <a:r>
              <a:rPr lang="en-US" sz="3800" b="1" dirty="0" err="1" smtClean="0">
                <a:solidFill>
                  <a:srgbClr val="0070C0"/>
                </a:solidFill>
              </a:rPr>
              <a:t>d’Ilir</a:t>
            </a:r>
            <a:r>
              <a:rPr lang="en-US" sz="3800" b="1" dirty="0" smtClean="0">
                <a:solidFill>
                  <a:srgbClr val="0070C0"/>
                </a:solidFill>
              </a:rPr>
              <a:t> </a:t>
            </a:r>
            <a:r>
              <a:rPr lang="en-US" sz="3800" b="1" dirty="0" err="1" smtClean="0">
                <a:solidFill>
                  <a:srgbClr val="0070C0"/>
                </a:solidFill>
              </a:rPr>
              <a:t>vont</a:t>
            </a:r>
            <a:r>
              <a:rPr lang="en-US" sz="3800" b="1" dirty="0" smtClean="0">
                <a:solidFill>
                  <a:srgbClr val="0070C0"/>
                </a:solidFill>
              </a:rPr>
              <a:t>………</a:t>
            </a:r>
            <a:r>
              <a:rPr lang="en-US" sz="3800" b="1" i="1" dirty="0" smtClean="0">
                <a:solidFill>
                  <a:srgbClr val="0070C0"/>
                </a:solidFill>
              </a:rPr>
              <a:t>.</a:t>
            </a:r>
            <a:r>
              <a:rPr lang="en-US" sz="3800" b="1" dirty="0" smtClean="0">
                <a:solidFill>
                  <a:srgbClr val="0070C0"/>
                </a:solidFill>
              </a:rPr>
              <a:t>  </a:t>
            </a:r>
            <a:r>
              <a:rPr lang="en-US" sz="3800" b="1" dirty="0" smtClean="0">
                <a:solidFill>
                  <a:srgbClr val="0070C0"/>
                </a:solidFill>
              </a:rPr>
              <a:t>.</a:t>
            </a:r>
          </a:p>
          <a:p>
            <a:pPr>
              <a:buNone/>
            </a:pPr>
            <a:r>
              <a:rPr lang="en-US" sz="3800" b="1" dirty="0" err="1" smtClean="0">
                <a:solidFill>
                  <a:srgbClr val="0070C0"/>
                </a:solidFill>
              </a:rPr>
              <a:t>Ilir</a:t>
            </a:r>
            <a:r>
              <a:rPr lang="en-US" sz="3800" b="1" dirty="0" smtClean="0">
                <a:solidFill>
                  <a:srgbClr val="0070C0"/>
                </a:solidFill>
              </a:rPr>
              <a:t> </a:t>
            </a:r>
            <a:r>
              <a:rPr lang="en-US" sz="3800" b="1" dirty="0" smtClean="0">
                <a:solidFill>
                  <a:srgbClr val="0070C0"/>
                </a:solidFill>
              </a:rPr>
              <a:t>et son  </a:t>
            </a:r>
            <a:r>
              <a:rPr lang="en-US" sz="3800" b="1" dirty="0" smtClean="0">
                <a:solidFill>
                  <a:srgbClr val="0070C0"/>
                </a:solidFill>
              </a:rPr>
              <a:t>……….</a:t>
            </a:r>
            <a:r>
              <a:rPr lang="en-US" sz="3800" b="1" dirty="0" err="1" smtClean="0">
                <a:solidFill>
                  <a:srgbClr val="0070C0"/>
                </a:solidFill>
              </a:rPr>
              <a:t>vont</a:t>
            </a:r>
            <a:r>
              <a:rPr lang="en-US" sz="3800" b="1" dirty="0" smtClean="0">
                <a:solidFill>
                  <a:srgbClr val="0070C0"/>
                </a:solidFill>
              </a:rPr>
              <a:t>  </a:t>
            </a:r>
            <a:r>
              <a:rPr lang="en-US" sz="3800" b="1" dirty="0" smtClean="0">
                <a:solidFill>
                  <a:srgbClr val="0070C0"/>
                </a:solidFill>
              </a:rPr>
              <a:t>à </a:t>
            </a:r>
            <a:r>
              <a:rPr lang="en-US" sz="3800" b="1" dirty="0" err="1" smtClean="0">
                <a:solidFill>
                  <a:srgbClr val="0070C0"/>
                </a:solidFill>
              </a:rPr>
              <a:t>l’école</a:t>
            </a:r>
            <a:r>
              <a:rPr lang="en-US" sz="3800" b="1" dirty="0" smtClean="0">
                <a:solidFill>
                  <a:srgbClr val="0070C0"/>
                </a:solidFill>
              </a:rPr>
              <a:t>. </a:t>
            </a:r>
            <a:endParaRPr lang="en-US" sz="3800" b="1" dirty="0" smtClean="0">
              <a:solidFill>
                <a:srgbClr val="0070C0"/>
              </a:solidFill>
            </a:endParaRPr>
          </a:p>
          <a:p>
            <a:pPr>
              <a:buNone/>
            </a:pPr>
            <a:r>
              <a:rPr lang="en-US" sz="3800" b="1" dirty="0" err="1" smtClean="0">
                <a:solidFill>
                  <a:srgbClr val="0070C0"/>
                </a:solidFill>
              </a:rPr>
              <a:t>L’école</a:t>
            </a:r>
            <a:r>
              <a:rPr lang="en-US" sz="3800" b="1" dirty="0" smtClean="0">
                <a:solidFill>
                  <a:srgbClr val="0070C0"/>
                </a:solidFill>
              </a:rPr>
              <a:t> </a:t>
            </a:r>
            <a:r>
              <a:rPr lang="en-US" sz="3800" b="1" dirty="0" err="1" smtClean="0">
                <a:solidFill>
                  <a:srgbClr val="0070C0"/>
                </a:solidFill>
              </a:rPr>
              <a:t>n’est</a:t>
            </a:r>
            <a:r>
              <a:rPr lang="en-US" sz="3800" b="1" dirty="0" smtClean="0">
                <a:solidFill>
                  <a:srgbClr val="0070C0"/>
                </a:solidFill>
              </a:rPr>
              <a:t> pas loin de la </a:t>
            </a:r>
            <a:r>
              <a:rPr lang="en-US" sz="3800" b="1" dirty="0" err="1" smtClean="0">
                <a:solidFill>
                  <a:srgbClr val="0070C0"/>
                </a:solidFill>
              </a:rPr>
              <a:t>maison</a:t>
            </a:r>
            <a:r>
              <a:rPr lang="en-US" sz="3800" b="1" dirty="0" smtClean="0">
                <a:solidFill>
                  <a:srgbClr val="0070C0"/>
                </a:solidFill>
              </a:rPr>
              <a:t>.</a:t>
            </a:r>
          </a:p>
          <a:p>
            <a:pPr>
              <a:buNone/>
            </a:pPr>
            <a:r>
              <a:rPr lang="en-US" sz="3800" b="1" dirty="0" err="1" smtClean="0">
                <a:solidFill>
                  <a:srgbClr val="0070C0"/>
                </a:solidFill>
              </a:rPr>
              <a:t>Ils</a:t>
            </a:r>
            <a:r>
              <a:rPr lang="en-US" sz="3800" b="1" dirty="0" smtClean="0">
                <a:solidFill>
                  <a:srgbClr val="0070C0"/>
                </a:solidFill>
              </a:rPr>
              <a:t> </a:t>
            </a:r>
            <a:r>
              <a:rPr lang="en-US" sz="3800" b="1" dirty="0" err="1" smtClean="0">
                <a:solidFill>
                  <a:srgbClr val="0070C0"/>
                </a:solidFill>
              </a:rPr>
              <a:t>ont</a:t>
            </a:r>
            <a:r>
              <a:rPr lang="en-US" sz="3800" b="1" dirty="0" smtClean="0">
                <a:solidFill>
                  <a:srgbClr val="0070C0"/>
                </a:solidFill>
              </a:rPr>
              <a:t> …….. de 8 </a:t>
            </a:r>
            <a:r>
              <a:rPr lang="en-US" sz="3800" b="1" dirty="0" err="1" smtClean="0">
                <a:solidFill>
                  <a:srgbClr val="0070C0"/>
                </a:solidFill>
              </a:rPr>
              <a:t>heures</a:t>
            </a:r>
            <a:r>
              <a:rPr lang="en-US" sz="3800" b="1" dirty="0" smtClean="0">
                <a:solidFill>
                  <a:srgbClr val="0070C0"/>
                </a:solidFill>
              </a:rPr>
              <a:t> à </a:t>
            </a:r>
            <a:r>
              <a:rPr lang="en-US" sz="3800" b="1" dirty="0" err="1" smtClean="0">
                <a:solidFill>
                  <a:srgbClr val="0070C0"/>
                </a:solidFill>
              </a:rPr>
              <a:t>onze</a:t>
            </a:r>
            <a:r>
              <a:rPr lang="en-US" sz="3800" b="1" dirty="0" smtClean="0">
                <a:solidFill>
                  <a:srgbClr val="0070C0"/>
                </a:solidFill>
              </a:rPr>
              <a:t> </a:t>
            </a:r>
            <a:r>
              <a:rPr lang="en-US" sz="3800" b="1" dirty="0" err="1" smtClean="0">
                <a:solidFill>
                  <a:srgbClr val="0070C0"/>
                </a:solidFill>
              </a:rPr>
              <a:t>heures</a:t>
            </a:r>
            <a:r>
              <a:rPr lang="en-US" sz="3800" b="1" dirty="0" smtClean="0">
                <a:solidFill>
                  <a:srgbClr val="0070C0"/>
                </a:solidFill>
              </a:rPr>
              <a:t> …………</a:t>
            </a:r>
          </a:p>
          <a:p>
            <a:pPr>
              <a:buNone/>
            </a:pPr>
            <a:r>
              <a:rPr lang="en-US" sz="3800" b="1" dirty="0" err="1" smtClean="0">
                <a:solidFill>
                  <a:srgbClr val="0070C0"/>
                </a:solidFill>
              </a:rPr>
              <a:t>Dans</a:t>
            </a:r>
            <a:r>
              <a:rPr lang="en-US" sz="3800" b="1" dirty="0" smtClean="0">
                <a:solidFill>
                  <a:srgbClr val="0070C0"/>
                </a:solidFill>
              </a:rPr>
              <a:t> la </a:t>
            </a:r>
            <a:r>
              <a:rPr lang="en-US" sz="3800" b="1" dirty="0" err="1" smtClean="0">
                <a:solidFill>
                  <a:srgbClr val="0070C0"/>
                </a:solidFill>
              </a:rPr>
              <a:t>classe</a:t>
            </a:r>
            <a:r>
              <a:rPr lang="en-US" sz="3800" b="1" dirty="0" smtClean="0">
                <a:solidFill>
                  <a:srgbClr val="0070C0"/>
                </a:solidFill>
              </a:rPr>
              <a:t> </a:t>
            </a:r>
            <a:r>
              <a:rPr lang="en-US" sz="3800" b="1" dirty="0" err="1" smtClean="0">
                <a:solidFill>
                  <a:srgbClr val="0070C0"/>
                </a:solidFill>
              </a:rPr>
              <a:t>il</a:t>
            </a:r>
            <a:r>
              <a:rPr lang="en-US" sz="3800" b="1" dirty="0" smtClean="0">
                <a:solidFill>
                  <a:srgbClr val="0070C0"/>
                </a:solidFill>
              </a:rPr>
              <a:t> </a:t>
            </a:r>
            <a:r>
              <a:rPr lang="en-US" sz="3800" b="1" dirty="0" err="1" smtClean="0">
                <a:solidFill>
                  <a:srgbClr val="0070C0"/>
                </a:solidFill>
              </a:rPr>
              <a:t>n’y</a:t>
            </a:r>
            <a:r>
              <a:rPr lang="en-US" sz="3800" b="1" dirty="0" smtClean="0">
                <a:solidFill>
                  <a:srgbClr val="0070C0"/>
                </a:solidFill>
              </a:rPr>
              <a:t> a </a:t>
            </a:r>
            <a:r>
              <a:rPr lang="en-US" sz="3800" b="1" dirty="0" err="1" smtClean="0">
                <a:solidFill>
                  <a:srgbClr val="0070C0"/>
                </a:solidFill>
              </a:rPr>
              <a:t>que</a:t>
            </a:r>
            <a:r>
              <a:rPr lang="en-US" sz="3800" b="1" dirty="0" smtClean="0">
                <a:solidFill>
                  <a:srgbClr val="0070C0"/>
                </a:solidFill>
              </a:rPr>
              <a:t> 18 …………… , les </a:t>
            </a:r>
            <a:r>
              <a:rPr lang="en-US" sz="3800" b="1" dirty="0" err="1" smtClean="0">
                <a:solidFill>
                  <a:srgbClr val="0070C0"/>
                </a:solidFill>
              </a:rPr>
              <a:t>autres</a:t>
            </a:r>
            <a:r>
              <a:rPr lang="en-US" sz="3800" b="1" dirty="0" smtClean="0">
                <a:solidFill>
                  <a:srgbClr val="0070C0"/>
                </a:solidFill>
              </a:rPr>
              <a:t> </a:t>
            </a:r>
          </a:p>
          <a:p>
            <a:pPr>
              <a:buNone/>
            </a:pPr>
            <a:r>
              <a:rPr lang="en-US" sz="3800" b="1" dirty="0" err="1" smtClean="0">
                <a:solidFill>
                  <a:srgbClr val="0070C0"/>
                </a:solidFill>
              </a:rPr>
              <a:t>sont</a:t>
            </a:r>
            <a:r>
              <a:rPr lang="en-US" sz="3800" b="1" dirty="0" smtClean="0">
                <a:solidFill>
                  <a:srgbClr val="0070C0"/>
                </a:solidFill>
              </a:rPr>
              <a:t> en </a:t>
            </a:r>
            <a:r>
              <a:rPr lang="en-US" sz="3800" b="1" dirty="0" err="1" smtClean="0">
                <a:solidFill>
                  <a:srgbClr val="0070C0"/>
                </a:solidFill>
              </a:rPr>
              <a:t>deuxième</a:t>
            </a:r>
            <a:r>
              <a:rPr lang="en-US" sz="3800" b="1" dirty="0" smtClean="0">
                <a:solidFill>
                  <a:srgbClr val="0070C0"/>
                </a:solidFill>
              </a:rPr>
              <a:t>  </a:t>
            </a:r>
            <a:r>
              <a:rPr lang="en-US" sz="3800" b="1" dirty="0" err="1" smtClean="0">
                <a:solidFill>
                  <a:srgbClr val="0070C0"/>
                </a:solidFill>
              </a:rPr>
              <a:t>équipe</a:t>
            </a:r>
            <a:r>
              <a:rPr lang="en-US" sz="3800" b="1" dirty="0" smtClean="0">
                <a:solidFill>
                  <a:srgbClr val="0070C0"/>
                </a:solidFill>
              </a:rPr>
              <a:t>  de 12 à 4 </a:t>
            </a:r>
            <a:r>
              <a:rPr lang="en-US" sz="3800" b="1" dirty="0" err="1" smtClean="0">
                <a:solidFill>
                  <a:srgbClr val="0070C0"/>
                </a:solidFill>
              </a:rPr>
              <a:t>heures</a:t>
            </a:r>
            <a:r>
              <a:rPr lang="en-US" sz="3800" b="1" dirty="0" smtClean="0">
                <a:solidFill>
                  <a:srgbClr val="0070C0"/>
                </a:solidFill>
              </a:rPr>
              <a:t>,  </a:t>
            </a:r>
            <a:r>
              <a:rPr lang="en-US" sz="3800" b="1" dirty="0" err="1" smtClean="0">
                <a:solidFill>
                  <a:srgbClr val="0070C0"/>
                </a:solidFill>
              </a:rPr>
              <a:t>ça</a:t>
            </a:r>
            <a:r>
              <a:rPr lang="en-US" sz="3800" b="1" dirty="0" smtClean="0">
                <a:solidFill>
                  <a:srgbClr val="0070C0"/>
                </a:solidFill>
              </a:rPr>
              <a:t> à </a:t>
            </a:r>
          </a:p>
          <a:p>
            <a:pPr>
              <a:buNone/>
            </a:pPr>
            <a:r>
              <a:rPr lang="en-US" sz="3800" b="1" dirty="0" smtClean="0">
                <a:solidFill>
                  <a:srgbClr val="0070C0"/>
                </a:solidFill>
              </a:rPr>
              <a:t>cause du </a:t>
            </a:r>
            <a:r>
              <a:rPr lang="en-US" sz="3800" b="1" dirty="0" err="1" smtClean="0">
                <a:solidFill>
                  <a:srgbClr val="0070C0"/>
                </a:solidFill>
              </a:rPr>
              <a:t>Covid</a:t>
            </a:r>
            <a:r>
              <a:rPr lang="en-US" sz="3800" b="1" dirty="0" smtClean="0">
                <a:solidFill>
                  <a:srgbClr val="0070C0"/>
                </a:solidFill>
              </a:rPr>
              <a:t>.</a:t>
            </a:r>
            <a:r>
              <a:rPr lang="en-US" sz="3800" b="1" i="1" dirty="0" smtClean="0">
                <a:solidFill>
                  <a:srgbClr val="0070C0"/>
                </a:solidFill>
              </a:rPr>
              <a:t> </a:t>
            </a:r>
            <a:endParaRPr lang="en-US" sz="3800" b="1" dirty="0" smtClean="0">
              <a:solidFill>
                <a:srgbClr val="0070C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endParaRPr lang="en-US" dirty="0"/>
          </a:p>
        </p:txBody>
      </p:sp>
      <p:pic>
        <p:nvPicPr>
          <p:cNvPr id="24578" name="Picture 2" descr="C:\Users\user\Desktop\ugxkWniEFGpaIm_j2-YiogfXxvQ.png"/>
          <p:cNvPicPr>
            <a:picLocks noChangeAspect="1" noChangeArrowheads="1"/>
          </p:cNvPicPr>
          <p:nvPr/>
        </p:nvPicPr>
        <p:blipFill>
          <a:blip r:embed="rId2"/>
          <a:srcRect/>
          <a:stretch>
            <a:fillRect/>
          </a:stretch>
        </p:blipFill>
        <p:spPr bwMode="auto">
          <a:xfrm>
            <a:off x="381000" y="228600"/>
            <a:ext cx="7542213" cy="1168400"/>
          </a:xfrm>
          <a:prstGeom prst="rect">
            <a:avLst/>
          </a:prstGeom>
          <a:noFill/>
        </p:spPr>
      </p:pic>
      <p:pic>
        <p:nvPicPr>
          <p:cNvPr id="24580" name="Picture 4" descr="C:\Users\user\Desktop\6c407029255e62e165769cf8c609af94.jpg"/>
          <p:cNvPicPr>
            <a:picLocks noChangeAspect="1" noChangeArrowheads="1"/>
          </p:cNvPicPr>
          <p:nvPr/>
        </p:nvPicPr>
        <p:blipFill>
          <a:blip r:embed="rId3"/>
          <a:srcRect/>
          <a:stretch>
            <a:fillRect/>
          </a:stretch>
        </p:blipFill>
        <p:spPr bwMode="auto">
          <a:xfrm>
            <a:off x="1066800" y="1447800"/>
            <a:ext cx="2997200" cy="2971800"/>
          </a:xfrm>
          <a:prstGeom prst="rect">
            <a:avLst/>
          </a:prstGeom>
          <a:noFill/>
        </p:spPr>
      </p:pic>
      <p:sp>
        <p:nvSpPr>
          <p:cNvPr id="10" name="Content Placeholder 9"/>
          <p:cNvSpPr>
            <a:spLocks noGrp="1"/>
          </p:cNvSpPr>
          <p:nvPr>
            <p:ph idx="1"/>
          </p:nvPr>
        </p:nvSpPr>
        <p:spPr>
          <a:xfrm>
            <a:off x="457200" y="4343400"/>
            <a:ext cx="8229600" cy="2514600"/>
          </a:xfrm>
        </p:spPr>
        <p:txBody>
          <a:bodyPr>
            <a:normAutofit fontScale="25000" lnSpcReduction="20000"/>
          </a:bodyPr>
          <a:lstStyle/>
          <a:p>
            <a:pPr>
              <a:buNone/>
            </a:pPr>
            <a:r>
              <a:rPr lang="fr-FR" sz="9600" dirty="0" smtClean="0"/>
              <a:t> </a:t>
            </a:r>
            <a:endParaRPr lang="en-US" sz="9600" dirty="0" smtClean="0"/>
          </a:p>
          <a:p>
            <a:pPr>
              <a:buNone/>
            </a:pPr>
            <a:r>
              <a:rPr lang="fr-FR" sz="9600" dirty="0" smtClean="0"/>
              <a:t> </a:t>
            </a:r>
            <a:r>
              <a:rPr lang="fr-FR" sz="9600" b="1" dirty="0" smtClean="0">
                <a:solidFill>
                  <a:srgbClr val="0070C0"/>
                </a:solidFill>
              </a:rPr>
              <a:t>Mardi</a:t>
            </a:r>
            <a:r>
              <a:rPr lang="fr-FR" sz="9600" dirty="0" smtClean="0"/>
              <a:t> est le deuxième jour de la semaine.  Je dois beaucoup </a:t>
            </a:r>
          </a:p>
          <a:p>
            <a:pPr>
              <a:buNone/>
            </a:pPr>
            <a:r>
              <a:rPr lang="fr-FR" sz="9600" dirty="0"/>
              <a:t>t</a:t>
            </a:r>
            <a:r>
              <a:rPr lang="fr-FR" sz="9600" dirty="0" smtClean="0"/>
              <a:t>ravailler </a:t>
            </a:r>
            <a:r>
              <a:rPr lang="fr-FR" sz="9600" dirty="0" smtClean="0"/>
              <a:t>car je dois étudier </a:t>
            </a:r>
            <a:r>
              <a:rPr lang="fr-FR" sz="9600" dirty="0" smtClean="0"/>
              <a:t>français, mathématiques, </a:t>
            </a:r>
            <a:r>
              <a:rPr lang="fr-FR" sz="9600" dirty="0" smtClean="0"/>
              <a:t>sciences</a:t>
            </a:r>
          </a:p>
          <a:p>
            <a:pPr>
              <a:buNone/>
            </a:pPr>
            <a:r>
              <a:rPr lang="fr-FR" sz="9600" dirty="0" smtClean="0"/>
              <a:t> et musique. Nous avons beaucoup de devoirs à faire en français</a:t>
            </a:r>
          </a:p>
          <a:p>
            <a:pPr>
              <a:buNone/>
            </a:pPr>
            <a:r>
              <a:rPr lang="fr-FR" sz="9600" dirty="0"/>
              <a:t>e</a:t>
            </a:r>
            <a:r>
              <a:rPr lang="fr-FR" sz="9600" dirty="0" smtClean="0"/>
              <a:t>t en mathématiques</a:t>
            </a:r>
            <a:r>
              <a:rPr lang="fr-FR" sz="9600" dirty="0"/>
              <a:t>.</a:t>
            </a:r>
            <a:r>
              <a:rPr lang="fr-FR" sz="9600" dirty="0" smtClean="0"/>
              <a:t> </a:t>
            </a:r>
            <a:r>
              <a:rPr lang="fr-FR" sz="9600" dirty="0"/>
              <a:t>J</a:t>
            </a:r>
            <a:r>
              <a:rPr lang="fr-FR" sz="9600" dirty="0" smtClean="0"/>
              <a:t>e </a:t>
            </a:r>
            <a:r>
              <a:rPr lang="fr-FR" sz="9600" dirty="0" smtClean="0"/>
              <a:t>les commence le vendredi </a:t>
            </a:r>
            <a:r>
              <a:rPr lang="fr-FR" sz="9600" dirty="0" smtClean="0"/>
              <a:t>après-midi </a:t>
            </a:r>
          </a:p>
          <a:p>
            <a:pPr>
              <a:buNone/>
            </a:pPr>
            <a:r>
              <a:rPr lang="fr-FR" sz="9600" dirty="0" smtClean="0"/>
              <a:t>pour les </a:t>
            </a:r>
            <a:r>
              <a:rPr lang="fr-FR" sz="9600" dirty="0" smtClean="0"/>
              <a:t>finir le samedi.</a:t>
            </a:r>
            <a:endParaRPr lang="en-US" sz="9600" dirty="0" smtClean="0"/>
          </a:p>
          <a:p>
            <a:endParaRPr lang="en-US" sz="7400" dirty="0"/>
          </a:p>
        </p:txBody>
      </p:sp>
      <p:pic>
        <p:nvPicPr>
          <p:cNvPr id="9" name="Picture 2" descr="C:\Users\user\Desktop\images (1).jpg"/>
          <p:cNvPicPr>
            <a:picLocks noChangeAspect="1" noChangeArrowheads="1"/>
          </p:cNvPicPr>
          <p:nvPr/>
        </p:nvPicPr>
        <p:blipFill>
          <a:blip r:embed="rId4"/>
          <a:srcRect/>
          <a:stretch>
            <a:fillRect/>
          </a:stretch>
        </p:blipFill>
        <p:spPr bwMode="auto">
          <a:xfrm>
            <a:off x="4114800" y="1524000"/>
            <a:ext cx="4495800" cy="29718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0"/>
            <a:ext cx="8991600" cy="4114800"/>
          </a:xfrm>
        </p:spPr>
        <p:txBody>
          <a:bodyPr>
            <a:normAutofit lnSpcReduction="10000"/>
          </a:bodyPr>
          <a:lstStyle/>
          <a:p>
            <a:pPr>
              <a:buNone/>
            </a:pPr>
            <a:r>
              <a:rPr lang="en-US" b="1" dirty="0" smtClean="0"/>
              <a:t>                                   </a:t>
            </a:r>
            <a:r>
              <a:rPr lang="en-US" sz="2800" b="1" dirty="0" smtClean="0"/>
              <a:t>VRAI OU FAUX</a:t>
            </a:r>
          </a:p>
          <a:p>
            <a:pPr>
              <a:buNone/>
            </a:pPr>
            <a:r>
              <a:rPr lang="en-US" sz="2800" b="1" dirty="0" smtClean="0"/>
              <a:t>A </a:t>
            </a:r>
            <a:r>
              <a:rPr lang="en-US" sz="2800" b="1" dirty="0" err="1" smtClean="0"/>
              <a:t>l’école</a:t>
            </a:r>
            <a:r>
              <a:rPr lang="en-US" sz="2800" b="1" dirty="0" smtClean="0"/>
              <a:t>                                                                      V          F</a:t>
            </a:r>
          </a:p>
          <a:p>
            <a:pPr>
              <a:buNone/>
            </a:pPr>
            <a:r>
              <a:rPr lang="en-US" sz="2800" b="1" dirty="0" err="1" smtClean="0"/>
              <a:t>Ilir</a:t>
            </a:r>
            <a:r>
              <a:rPr lang="en-US" sz="2800" b="1" dirty="0" smtClean="0"/>
              <a:t> </a:t>
            </a:r>
            <a:r>
              <a:rPr lang="en-US" sz="2800" b="1" dirty="0" err="1" smtClean="0"/>
              <a:t>est</a:t>
            </a:r>
            <a:r>
              <a:rPr lang="en-US" sz="2800" b="1" dirty="0" smtClean="0"/>
              <a:t> </a:t>
            </a:r>
            <a:r>
              <a:rPr lang="en-US" sz="2800" b="1" dirty="0" err="1" smtClean="0"/>
              <a:t>seul</a:t>
            </a:r>
            <a:r>
              <a:rPr lang="en-US" sz="2800" b="1" dirty="0" smtClean="0"/>
              <a:t> sur son </a:t>
            </a:r>
            <a:r>
              <a:rPr lang="en-US" sz="2800" b="1" dirty="0" smtClean="0"/>
              <a:t>banc</a:t>
            </a:r>
            <a:r>
              <a:rPr lang="en-US" sz="2800" b="1" dirty="0" smtClean="0"/>
              <a:t> </a:t>
            </a:r>
            <a:r>
              <a:rPr lang="en-US" sz="2800" b="1" dirty="0"/>
              <a:t>à </a:t>
            </a:r>
            <a:r>
              <a:rPr lang="en-US" sz="2800" b="1" dirty="0" err="1" smtClean="0"/>
              <a:t>l’école</a:t>
            </a:r>
            <a:r>
              <a:rPr lang="en-US" sz="2800" b="1" dirty="0" smtClean="0"/>
              <a:t> </a:t>
            </a:r>
            <a:r>
              <a:rPr lang="en-US" sz="2800" b="1" dirty="0" err="1" smtClean="0"/>
              <a:t>ou</a:t>
            </a:r>
            <a:r>
              <a:rPr lang="en-US" sz="2800" b="1" dirty="0" smtClean="0"/>
              <a:t> à la </a:t>
            </a:r>
            <a:r>
              <a:rPr lang="en-US" sz="2800" b="1" dirty="0" err="1" smtClean="0"/>
              <a:t>maison</a:t>
            </a:r>
            <a:r>
              <a:rPr lang="en-US" sz="2800" b="1" dirty="0" smtClean="0"/>
              <a:t>.</a:t>
            </a:r>
          </a:p>
          <a:p>
            <a:pPr>
              <a:buNone/>
            </a:pPr>
            <a:r>
              <a:rPr lang="en-US" sz="2800" b="1" dirty="0" smtClean="0"/>
              <a:t>Il </a:t>
            </a:r>
            <a:r>
              <a:rPr lang="en-US" sz="2800" b="1" dirty="0" err="1" smtClean="0"/>
              <a:t>va</a:t>
            </a:r>
            <a:r>
              <a:rPr lang="en-US" sz="2800" b="1" dirty="0" smtClean="0"/>
              <a:t> à </a:t>
            </a:r>
            <a:r>
              <a:rPr lang="en-US" sz="2800" b="1" dirty="0" err="1" smtClean="0"/>
              <a:t>l’école</a:t>
            </a:r>
            <a:r>
              <a:rPr lang="en-US" sz="2800" b="1" dirty="0" smtClean="0"/>
              <a:t> du </a:t>
            </a:r>
            <a:r>
              <a:rPr lang="en-US" sz="2800" b="1" dirty="0" err="1" smtClean="0"/>
              <a:t>lundi</a:t>
            </a:r>
            <a:r>
              <a:rPr lang="en-US" sz="2800" b="1" dirty="0" smtClean="0"/>
              <a:t> au </a:t>
            </a:r>
            <a:r>
              <a:rPr lang="en-US" sz="2800" b="1" dirty="0" err="1" smtClean="0"/>
              <a:t>samedi</a:t>
            </a:r>
            <a:endParaRPr lang="en-US" sz="2800" b="1" dirty="0" smtClean="0"/>
          </a:p>
          <a:p>
            <a:pPr>
              <a:buNone/>
            </a:pPr>
            <a:r>
              <a:rPr lang="en-US" sz="2800" b="1" dirty="0" smtClean="0"/>
              <a:t>En </a:t>
            </a:r>
            <a:r>
              <a:rPr lang="en-US" sz="2800" b="1" dirty="0" err="1" smtClean="0"/>
              <a:t>classe</a:t>
            </a:r>
            <a:r>
              <a:rPr lang="en-US" sz="2800" b="1" dirty="0" smtClean="0"/>
              <a:t> </a:t>
            </a:r>
            <a:r>
              <a:rPr lang="en-US" sz="2800" b="1" dirty="0" err="1" smtClean="0"/>
              <a:t>il</a:t>
            </a:r>
            <a:r>
              <a:rPr lang="en-US" sz="2800" b="1" dirty="0" smtClean="0"/>
              <a:t> </a:t>
            </a:r>
            <a:r>
              <a:rPr lang="en-US" sz="2800" b="1" dirty="0" err="1" smtClean="0"/>
              <a:t>est</a:t>
            </a:r>
            <a:r>
              <a:rPr lang="en-US" sz="2800" b="1" dirty="0" smtClean="0"/>
              <a:t> </a:t>
            </a:r>
            <a:r>
              <a:rPr lang="en-US" sz="2800" b="1" dirty="0" err="1" smtClean="0"/>
              <a:t>seul</a:t>
            </a:r>
            <a:r>
              <a:rPr lang="en-US" sz="2800" b="1" dirty="0" smtClean="0"/>
              <a:t> </a:t>
            </a:r>
            <a:r>
              <a:rPr lang="en-US" sz="2800" b="1" dirty="0" err="1" smtClean="0"/>
              <a:t>sur</a:t>
            </a:r>
            <a:r>
              <a:rPr lang="en-US" sz="2800" b="1" dirty="0" smtClean="0"/>
              <a:t> le banc car </a:t>
            </a:r>
            <a:r>
              <a:rPr lang="en-US" sz="2800" b="1" dirty="0" err="1" smtClean="0"/>
              <a:t>c’est</a:t>
            </a:r>
            <a:r>
              <a:rPr lang="en-US" sz="2800" b="1" dirty="0" smtClean="0"/>
              <a:t> le </a:t>
            </a:r>
            <a:r>
              <a:rPr lang="en-US" sz="2800" b="1" dirty="0" err="1" smtClean="0"/>
              <a:t>covid</a:t>
            </a:r>
            <a:endParaRPr lang="en-US" sz="2800" b="1" dirty="0" smtClean="0"/>
          </a:p>
          <a:p>
            <a:pPr>
              <a:buNone/>
            </a:pPr>
            <a:r>
              <a:rPr lang="en-US" sz="2800" b="1" dirty="0" smtClean="0"/>
              <a:t>Nous </a:t>
            </a:r>
            <a:r>
              <a:rPr lang="en-US" sz="2800" b="1" dirty="0" err="1" smtClean="0"/>
              <a:t>fêtons</a:t>
            </a:r>
            <a:r>
              <a:rPr lang="en-US" sz="2800" b="1" dirty="0" smtClean="0"/>
              <a:t> la fête de la </a:t>
            </a:r>
            <a:r>
              <a:rPr lang="en-US" sz="2800" b="1" dirty="0" err="1" smtClean="0"/>
              <a:t>francophonie</a:t>
            </a:r>
            <a:r>
              <a:rPr lang="en-US" sz="2800" b="1" dirty="0" smtClean="0"/>
              <a:t>.</a:t>
            </a:r>
          </a:p>
          <a:p>
            <a:pPr>
              <a:buNone/>
            </a:pPr>
            <a:r>
              <a:rPr lang="en-US" sz="2800" b="1" dirty="0" smtClean="0"/>
              <a:t>Il commence à </a:t>
            </a:r>
            <a:r>
              <a:rPr lang="en-US" sz="2800" b="1" dirty="0" err="1" smtClean="0"/>
              <a:t>préparer</a:t>
            </a:r>
            <a:r>
              <a:rPr lang="en-US" sz="2800" b="1" dirty="0" smtClean="0"/>
              <a:t> </a:t>
            </a:r>
            <a:r>
              <a:rPr lang="en-US" sz="2800" b="1" dirty="0" err="1" smtClean="0"/>
              <a:t>ses</a:t>
            </a:r>
            <a:r>
              <a:rPr lang="en-US" sz="2800" b="1" dirty="0" smtClean="0"/>
              <a:t> </a:t>
            </a:r>
            <a:r>
              <a:rPr lang="en-US" sz="2800" b="1" dirty="0" err="1" smtClean="0"/>
              <a:t>cours</a:t>
            </a:r>
            <a:r>
              <a:rPr lang="en-US" sz="2800" b="1" dirty="0" smtClean="0"/>
              <a:t>  pour le </a:t>
            </a:r>
            <a:r>
              <a:rPr lang="en-US" sz="2800" b="1" dirty="0" err="1" smtClean="0"/>
              <a:t>lundi</a:t>
            </a:r>
            <a:r>
              <a:rPr lang="en-US" sz="2800" b="1" dirty="0" smtClean="0"/>
              <a:t> </a:t>
            </a:r>
          </a:p>
          <a:p>
            <a:pPr>
              <a:buNone/>
            </a:pPr>
            <a:r>
              <a:rPr lang="en-US" sz="2800" b="1" dirty="0" err="1" smtClean="0"/>
              <a:t>dès</a:t>
            </a:r>
            <a:r>
              <a:rPr lang="en-US" sz="2800" b="1" dirty="0" smtClean="0"/>
              <a:t> le </a:t>
            </a:r>
            <a:r>
              <a:rPr lang="en-US" sz="2800" b="1" dirty="0" err="1" smtClean="0"/>
              <a:t>vendredi</a:t>
            </a:r>
            <a:r>
              <a:rPr lang="en-US" sz="2800" b="1" dirty="0" smtClean="0"/>
              <a:t> après- midi.</a:t>
            </a:r>
          </a:p>
        </p:txBody>
      </p:sp>
      <p:sp>
        <p:nvSpPr>
          <p:cNvPr id="12" name="Rectangle 11"/>
          <p:cNvSpPr/>
          <p:nvPr/>
        </p:nvSpPr>
        <p:spPr>
          <a:xfrm>
            <a:off x="7239000" y="3352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216900" y="3352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7239000" y="5181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8242300" y="4724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8229600" y="4267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8242300" y="3810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7239000" y="37719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7239000" y="42418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7239000" y="4724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8242300" y="5181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8" descr="C:\Users\user\Desktop\42794516-vecteur-écolier-illustration-de-bande-dessinée-plat.jpg"/>
          <p:cNvPicPr>
            <a:picLocks noChangeAspect="1" noChangeArrowheads="1"/>
          </p:cNvPicPr>
          <p:nvPr/>
        </p:nvPicPr>
        <p:blipFill>
          <a:blip r:embed="rId2"/>
          <a:srcRect/>
          <a:stretch>
            <a:fillRect/>
          </a:stretch>
        </p:blipFill>
        <p:spPr bwMode="auto">
          <a:xfrm>
            <a:off x="762000" y="0"/>
            <a:ext cx="7543800" cy="22098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user\Desktop\_reobnQY-9Ez3jnd9frCmR3eK0o (1).png"/>
          <p:cNvPicPr>
            <a:picLocks noGrp="1" noChangeAspect="1" noChangeArrowheads="1"/>
          </p:cNvPicPr>
          <p:nvPr>
            <p:ph idx="1"/>
          </p:nvPr>
        </p:nvPicPr>
        <p:blipFill>
          <a:blip r:embed="rId2"/>
          <a:srcRect/>
          <a:stretch>
            <a:fillRect/>
          </a:stretch>
        </p:blipFill>
        <p:spPr bwMode="auto">
          <a:xfrm>
            <a:off x="1371600" y="381000"/>
            <a:ext cx="6353347" cy="1295400"/>
          </a:xfrm>
          <a:prstGeom prst="rect">
            <a:avLst/>
          </a:prstGeom>
          <a:noFill/>
        </p:spPr>
      </p:pic>
      <p:sp>
        <p:nvSpPr>
          <p:cNvPr id="26628" name="Rectangle 4"/>
          <p:cNvSpPr>
            <a:spLocks noChangeArrowheads="1"/>
          </p:cNvSpPr>
          <p:nvPr/>
        </p:nvSpPr>
        <p:spPr bwMode="auto">
          <a:xfrm>
            <a:off x="0" y="4648200"/>
            <a:ext cx="9144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3200" b="1" i="0" u="none" strike="noStrike" cap="none" normalizeH="0" baseline="0" dirty="0" smtClean="0">
                <a:ln>
                  <a:noFill/>
                </a:ln>
                <a:solidFill>
                  <a:schemeClr val="accent2"/>
                </a:solidFill>
                <a:effectLst/>
                <a:latin typeface="Calibri" pitchFamily="34" charset="0"/>
                <a:ea typeface="Calibri" pitchFamily="34" charset="0"/>
                <a:cs typeface="Times New Roman" pitchFamily="18" charset="0"/>
              </a:rPr>
              <a:t>Le  mercredi </a:t>
            </a:r>
            <a:r>
              <a:rPr kumimoji="0" lang="fr-FR"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nous allons joyeux </a:t>
            </a:r>
            <a:r>
              <a:rPr kumimoji="0" lang="fr-FR" sz="3200" b="0" i="0" u="none" strike="noStrike" cap="none" normalizeH="0" baseline="0" dirty="0" smtClean="0">
                <a:ln>
                  <a:noFill/>
                </a:ln>
                <a:solidFill>
                  <a:schemeClr val="tx1"/>
                </a:solidFill>
                <a:effectLst/>
                <a:latin typeface="Calibri"/>
                <a:ea typeface="Calibri" pitchFamily="34" charset="0"/>
                <a:cs typeface="Times New Roman" pitchFamily="18" charset="0"/>
              </a:rPr>
              <a:t>à</a:t>
            </a:r>
            <a:r>
              <a:rPr kumimoji="0" lang="fr-FR"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l’école car nous avons des cours plus </a:t>
            </a:r>
            <a:r>
              <a:rPr kumimoji="0" lang="fr-FR"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joyeux, </a:t>
            </a:r>
            <a:r>
              <a:rPr kumimoji="0" lang="fr-FR"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on va faire du chant et de la dance avec  les copains et </a:t>
            </a:r>
            <a:r>
              <a:rPr kumimoji="0" lang="fr-FR"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ça </a:t>
            </a:r>
            <a:r>
              <a:rPr kumimoji="0" lang="fr-FR"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c’est super. On oublie le </a:t>
            </a:r>
            <a:r>
              <a:rPr kumimoji="0" lang="fr-FR" sz="32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Covid</a:t>
            </a:r>
            <a:r>
              <a:rPr kumimoji="0" lang="fr-FR"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pour quelques moments.</a:t>
            </a:r>
            <a:endParaRPr kumimoji="0" lang="fr-FR" sz="3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6629" name="Picture 5" descr="C:\Users\user\Desktop\images (16).jpg"/>
          <p:cNvPicPr>
            <a:picLocks noChangeAspect="1" noChangeArrowheads="1"/>
          </p:cNvPicPr>
          <p:nvPr/>
        </p:nvPicPr>
        <p:blipFill>
          <a:blip r:embed="rId3"/>
          <a:srcRect/>
          <a:stretch>
            <a:fillRect/>
          </a:stretch>
        </p:blipFill>
        <p:spPr bwMode="auto">
          <a:xfrm>
            <a:off x="1219200" y="1981200"/>
            <a:ext cx="6629400" cy="230505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user\Desktop\dessin-anime-enfants-heureux-porter-masque-protection-contre-virus-illustration_162786-55.jpg"/>
          <p:cNvPicPr>
            <a:picLocks noChangeAspect="1" noChangeArrowheads="1"/>
          </p:cNvPicPr>
          <p:nvPr/>
        </p:nvPicPr>
        <p:blipFill>
          <a:blip r:embed="rId2"/>
          <a:srcRect/>
          <a:stretch>
            <a:fillRect/>
          </a:stretch>
        </p:blipFill>
        <p:spPr bwMode="auto">
          <a:xfrm>
            <a:off x="457201" y="152400"/>
            <a:ext cx="8229599" cy="4648200"/>
          </a:xfrm>
          <a:prstGeom prst="rect">
            <a:avLst/>
          </a:prstGeom>
          <a:noFill/>
        </p:spPr>
      </p:pic>
      <p:sp>
        <p:nvSpPr>
          <p:cNvPr id="5" name="Rectangle 4"/>
          <p:cNvSpPr/>
          <p:nvPr/>
        </p:nvSpPr>
        <p:spPr>
          <a:xfrm>
            <a:off x="304800" y="4495800"/>
            <a:ext cx="8458200" cy="2062103"/>
          </a:xfrm>
          <a:prstGeom prst="rect">
            <a:avLst/>
          </a:prstGeom>
        </p:spPr>
        <p:txBody>
          <a:bodyPr wrap="square">
            <a:spAutoFit/>
          </a:bodyPr>
          <a:lstStyle/>
          <a:p>
            <a:r>
              <a:rPr lang="en-US" sz="3200" b="1" dirty="0" err="1" smtClean="0">
                <a:solidFill>
                  <a:srgbClr val="0070C0"/>
                </a:solidFill>
              </a:rPr>
              <a:t>Répondez</a:t>
            </a:r>
            <a:r>
              <a:rPr lang="en-US" sz="3200" b="1" dirty="0" smtClean="0">
                <a:solidFill>
                  <a:srgbClr val="0070C0"/>
                </a:solidFill>
              </a:rPr>
              <a:t>  </a:t>
            </a:r>
            <a:r>
              <a:rPr lang="en-US" sz="3200" b="1" dirty="0" smtClean="0">
                <a:solidFill>
                  <a:srgbClr val="0070C0"/>
                </a:solidFill>
              </a:rPr>
              <a:t>aux questions.</a:t>
            </a:r>
          </a:p>
          <a:p>
            <a:r>
              <a:rPr lang="en-US" sz="3200" b="1" dirty="0" err="1" smtClean="0">
                <a:solidFill>
                  <a:srgbClr val="0070C0"/>
                </a:solidFill>
              </a:rPr>
              <a:t>Pourquoi</a:t>
            </a:r>
            <a:r>
              <a:rPr lang="en-US" sz="3200" b="1" dirty="0" smtClean="0">
                <a:solidFill>
                  <a:srgbClr val="0070C0"/>
                </a:solidFill>
              </a:rPr>
              <a:t> </a:t>
            </a:r>
            <a:r>
              <a:rPr lang="en-US" sz="3200" b="1" dirty="0" err="1" smtClean="0">
                <a:solidFill>
                  <a:srgbClr val="0070C0"/>
                </a:solidFill>
              </a:rPr>
              <a:t>nos</a:t>
            </a:r>
            <a:r>
              <a:rPr lang="en-US" sz="3200" b="1" dirty="0" smtClean="0">
                <a:solidFill>
                  <a:srgbClr val="0070C0"/>
                </a:solidFill>
              </a:rPr>
              <a:t> </a:t>
            </a:r>
            <a:r>
              <a:rPr lang="en-US" sz="3200" b="1" dirty="0" err="1" smtClean="0">
                <a:solidFill>
                  <a:srgbClr val="0070C0"/>
                </a:solidFill>
              </a:rPr>
              <a:t>amis</a:t>
            </a:r>
            <a:r>
              <a:rPr lang="en-US" sz="3200" b="1" dirty="0" smtClean="0">
                <a:solidFill>
                  <a:srgbClr val="0070C0"/>
                </a:solidFill>
              </a:rPr>
              <a:t>  </a:t>
            </a:r>
            <a:r>
              <a:rPr lang="en-US" sz="3200" b="1" dirty="0" err="1" smtClean="0">
                <a:solidFill>
                  <a:srgbClr val="0070C0"/>
                </a:solidFill>
              </a:rPr>
              <a:t>vont-ils</a:t>
            </a:r>
            <a:r>
              <a:rPr lang="en-US" sz="3200" b="1" dirty="0" smtClean="0">
                <a:solidFill>
                  <a:srgbClr val="0070C0"/>
                </a:solidFill>
              </a:rPr>
              <a:t> </a:t>
            </a:r>
            <a:r>
              <a:rPr lang="en-US" sz="3200" b="1" dirty="0" err="1" smtClean="0">
                <a:solidFill>
                  <a:srgbClr val="0070C0"/>
                </a:solidFill>
              </a:rPr>
              <a:t>joyeux</a:t>
            </a:r>
            <a:r>
              <a:rPr lang="en-US" sz="3200" b="1" dirty="0" smtClean="0">
                <a:solidFill>
                  <a:srgbClr val="0070C0"/>
                </a:solidFill>
              </a:rPr>
              <a:t> à </a:t>
            </a:r>
            <a:r>
              <a:rPr lang="en-US" sz="3200" b="1" dirty="0" err="1" smtClean="0">
                <a:solidFill>
                  <a:srgbClr val="0070C0"/>
                </a:solidFill>
              </a:rPr>
              <a:t>l’école</a:t>
            </a:r>
            <a:r>
              <a:rPr lang="en-US" sz="3200" b="1" dirty="0" smtClean="0">
                <a:solidFill>
                  <a:srgbClr val="0070C0"/>
                </a:solidFill>
              </a:rPr>
              <a:t>, le </a:t>
            </a:r>
            <a:r>
              <a:rPr lang="en-US" sz="3200" b="1" dirty="0" err="1" smtClean="0">
                <a:solidFill>
                  <a:srgbClr val="0070C0"/>
                </a:solidFill>
              </a:rPr>
              <a:t>mercredi</a:t>
            </a:r>
            <a:r>
              <a:rPr lang="en-US" sz="3200" b="1" dirty="0" smtClean="0">
                <a:solidFill>
                  <a:srgbClr val="0070C0"/>
                </a:solidFill>
              </a:rPr>
              <a:t>. </a:t>
            </a:r>
            <a:endParaRPr lang="en-US" sz="3200" b="1" dirty="0" smtClean="0">
              <a:solidFill>
                <a:srgbClr val="0070C0"/>
              </a:solidFill>
            </a:endParaRPr>
          </a:p>
          <a:p>
            <a:r>
              <a:rPr lang="en-US" sz="3200" b="1" dirty="0" smtClean="0">
                <a:solidFill>
                  <a:srgbClr val="0070C0"/>
                </a:solidFill>
              </a:rPr>
              <a:t>Et  </a:t>
            </a:r>
            <a:r>
              <a:rPr lang="en-US" sz="3200" b="1" dirty="0" err="1" smtClean="0">
                <a:solidFill>
                  <a:srgbClr val="0070C0"/>
                </a:solidFill>
              </a:rPr>
              <a:t>vous</a:t>
            </a:r>
            <a:r>
              <a:rPr lang="en-US" sz="3200" b="1" dirty="0" smtClean="0">
                <a:solidFill>
                  <a:srgbClr val="0070C0"/>
                </a:solidFill>
              </a:rPr>
              <a:t> </a:t>
            </a:r>
            <a:r>
              <a:rPr lang="en-US" sz="3200" b="1" dirty="0" err="1" smtClean="0">
                <a:solidFill>
                  <a:srgbClr val="0070C0"/>
                </a:solidFill>
              </a:rPr>
              <a:t>vous</a:t>
            </a:r>
            <a:r>
              <a:rPr lang="en-US" sz="3200" b="1" dirty="0" smtClean="0">
                <a:solidFill>
                  <a:srgbClr val="0070C0"/>
                </a:solidFill>
              </a:rPr>
              <a:t> </a:t>
            </a:r>
            <a:r>
              <a:rPr lang="en-US" sz="3200" b="1" dirty="0" err="1" smtClean="0">
                <a:solidFill>
                  <a:srgbClr val="0070C0"/>
                </a:solidFill>
              </a:rPr>
              <a:t>avez</a:t>
            </a:r>
            <a:r>
              <a:rPr lang="en-US" sz="3200" b="1" dirty="0" smtClean="0">
                <a:solidFill>
                  <a:srgbClr val="0070C0"/>
                </a:solidFill>
              </a:rPr>
              <a:t> un jour special à </a:t>
            </a:r>
            <a:r>
              <a:rPr lang="en-US" sz="3200" b="1" dirty="0" err="1" smtClean="0">
                <a:solidFill>
                  <a:srgbClr val="0070C0"/>
                </a:solidFill>
              </a:rPr>
              <a:t>l’école</a:t>
            </a:r>
            <a:r>
              <a:rPr lang="en-US" sz="3200" b="1" dirty="0" smtClean="0">
                <a:solidFill>
                  <a:srgbClr val="0070C0"/>
                </a:solidFill>
              </a:rPr>
              <a:t>.</a:t>
            </a:r>
            <a:endParaRPr lang="en-US" sz="3200" b="1" dirty="0">
              <a:solidFill>
                <a:srgbClr val="0070C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5181600"/>
            <a:ext cx="9144000" cy="1447800"/>
          </a:xfrm>
        </p:spPr>
        <p:txBody>
          <a:bodyPr>
            <a:normAutofit fontScale="25000" lnSpcReduction="20000"/>
          </a:bodyPr>
          <a:lstStyle/>
          <a:p>
            <a:pPr>
              <a:buNone/>
            </a:pPr>
            <a:endParaRPr lang="fr-FR" sz="2400" b="1" dirty="0" smtClean="0"/>
          </a:p>
          <a:p>
            <a:pPr>
              <a:buNone/>
            </a:pPr>
            <a:endParaRPr lang="fr-FR" sz="2400" b="1" dirty="0" smtClean="0"/>
          </a:p>
          <a:p>
            <a:pPr>
              <a:buNone/>
            </a:pPr>
            <a:r>
              <a:rPr lang="fr-FR" sz="9600" b="1" dirty="0" smtClean="0">
                <a:solidFill>
                  <a:srgbClr val="92D050"/>
                </a:solidFill>
              </a:rPr>
              <a:t> Le </a:t>
            </a:r>
            <a:r>
              <a:rPr lang="fr-FR" sz="9600" b="1" dirty="0" smtClean="0">
                <a:solidFill>
                  <a:srgbClr val="92D050"/>
                </a:solidFill>
              </a:rPr>
              <a:t>jeudi  </a:t>
            </a:r>
            <a:r>
              <a:rPr lang="fr-FR" sz="9600" b="1" dirty="0" smtClean="0"/>
              <a:t>les cours finissent plus tôt, avec mon ami </a:t>
            </a:r>
            <a:r>
              <a:rPr lang="fr-FR" sz="9600" b="1" dirty="0" err="1" smtClean="0"/>
              <a:t>Edlir</a:t>
            </a:r>
            <a:r>
              <a:rPr lang="fr-FR" sz="9600" b="1" dirty="0" smtClean="0"/>
              <a:t> nous  </a:t>
            </a:r>
            <a:r>
              <a:rPr lang="fr-FR" sz="9600" b="1" dirty="0" smtClean="0"/>
              <a:t>révisons</a:t>
            </a:r>
          </a:p>
          <a:p>
            <a:pPr>
              <a:buNone/>
            </a:pPr>
            <a:r>
              <a:rPr lang="fr-FR" sz="9600" b="1" dirty="0" smtClean="0"/>
              <a:t> t</a:t>
            </a:r>
            <a:r>
              <a:rPr lang="fr-FR" sz="9600" b="1" dirty="0" smtClean="0"/>
              <a:t>out  petit </a:t>
            </a:r>
            <a:r>
              <a:rPr lang="fr-FR" sz="9600" b="1" dirty="0" smtClean="0"/>
              <a:t>peu ensemble ce que les professeurs nous ont expliqué </a:t>
            </a:r>
            <a:r>
              <a:rPr lang="fr-FR" sz="9600" b="1" dirty="0" smtClean="0"/>
              <a:t>.</a:t>
            </a:r>
          </a:p>
          <a:p>
            <a:pPr>
              <a:buNone/>
            </a:pPr>
            <a:r>
              <a:rPr lang="fr-FR" sz="9600" b="1" dirty="0" smtClean="0"/>
              <a:t>  A</a:t>
            </a:r>
            <a:r>
              <a:rPr lang="fr-FR" sz="9600" b="1" dirty="0" smtClean="0"/>
              <a:t>près  nous jouons </a:t>
            </a:r>
            <a:r>
              <a:rPr lang="fr-FR" sz="9600" b="1" dirty="0" smtClean="0"/>
              <a:t>au ballon, au foot avec mon copain. </a:t>
            </a:r>
          </a:p>
          <a:p>
            <a:pPr>
              <a:buNone/>
            </a:pPr>
            <a:r>
              <a:rPr lang="fr-FR" sz="9600" dirty="0" smtClean="0"/>
              <a:t> </a:t>
            </a:r>
            <a:endParaRPr lang="en-US" sz="9600" dirty="0"/>
          </a:p>
        </p:txBody>
      </p:sp>
      <p:pic>
        <p:nvPicPr>
          <p:cNvPr id="27650" name="Picture 2" descr="C:\Users\user\Desktop\images (2).jpg"/>
          <p:cNvPicPr>
            <a:picLocks noChangeAspect="1" noChangeArrowheads="1"/>
          </p:cNvPicPr>
          <p:nvPr/>
        </p:nvPicPr>
        <p:blipFill>
          <a:blip r:embed="rId2"/>
          <a:srcRect/>
          <a:stretch>
            <a:fillRect/>
          </a:stretch>
        </p:blipFill>
        <p:spPr bwMode="auto">
          <a:xfrm>
            <a:off x="533400" y="152400"/>
            <a:ext cx="8305800" cy="1790700"/>
          </a:xfrm>
          <a:prstGeom prst="rect">
            <a:avLst/>
          </a:prstGeom>
          <a:noFill/>
        </p:spPr>
      </p:pic>
      <p:pic>
        <p:nvPicPr>
          <p:cNvPr id="27653" name="Picture 5" descr="Deux Petits Garçons Avec Des Masques Médicaux Jouant Au Football.  Protection Contre Les Virus, Allergies Consept. Enfants Sur Le Terrain De  Football. Illustration Plate, Personnage De Dessin Animé. Sport Et Loisirs |"/>
          <p:cNvPicPr>
            <a:picLocks noChangeAspect="1" noChangeArrowheads="1"/>
          </p:cNvPicPr>
          <p:nvPr/>
        </p:nvPicPr>
        <p:blipFill>
          <a:blip r:embed="rId3"/>
          <a:srcRect/>
          <a:stretch>
            <a:fillRect/>
          </a:stretch>
        </p:blipFill>
        <p:spPr bwMode="auto">
          <a:xfrm>
            <a:off x="1676400" y="2514600"/>
            <a:ext cx="5962650" cy="24384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514600"/>
            <a:ext cx="9144000" cy="4114800"/>
          </a:xfrm>
        </p:spPr>
        <p:txBody>
          <a:bodyPr>
            <a:normAutofit fontScale="40000" lnSpcReduction="20000"/>
          </a:bodyPr>
          <a:lstStyle/>
          <a:p>
            <a:pPr>
              <a:buNone/>
            </a:pPr>
            <a:endParaRPr lang="fr-FR" sz="2400" b="1" dirty="0" smtClean="0"/>
          </a:p>
          <a:p>
            <a:pPr>
              <a:buNone/>
            </a:pPr>
            <a:endParaRPr lang="fr-FR" sz="2400" b="1" dirty="0" smtClean="0"/>
          </a:p>
          <a:p>
            <a:pPr>
              <a:buNone/>
            </a:pPr>
            <a:r>
              <a:rPr lang="fr-FR" sz="8600" b="1" dirty="0" smtClean="0"/>
              <a:t>    </a:t>
            </a:r>
          </a:p>
          <a:p>
            <a:pPr>
              <a:buNone/>
            </a:pPr>
            <a:endParaRPr lang="fr-FR" sz="8600" b="1" dirty="0" smtClean="0"/>
          </a:p>
          <a:p>
            <a:pPr>
              <a:buNone/>
            </a:pPr>
            <a:r>
              <a:rPr lang="fr-FR" sz="8600" b="1" dirty="0" smtClean="0"/>
              <a:t>    </a:t>
            </a:r>
            <a:r>
              <a:rPr lang="fr-FR" sz="8600" b="1" dirty="0" smtClean="0">
                <a:solidFill>
                  <a:schemeClr val="tx2">
                    <a:lumMod val="60000"/>
                    <a:lumOff val="40000"/>
                  </a:schemeClr>
                </a:solidFill>
              </a:rPr>
              <a:t>Le jeudi  …... finissent plus tôt, avec mon …….</a:t>
            </a:r>
          </a:p>
          <a:p>
            <a:pPr>
              <a:buNone/>
            </a:pPr>
            <a:r>
              <a:rPr lang="fr-FR" sz="8600" b="1" dirty="0" smtClean="0">
                <a:solidFill>
                  <a:schemeClr val="tx2">
                    <a:lumMod val="60000"/>
                    <a:lumOff val="40000"/>
                  </a:schemeClr>
                </a:solidFill>
              </a:rPr>
              <a:t>    </a:t>
            </a:r>
            <a:r>
              <a:rPr lang="fr-FR" sz="8600" b="1" dirty="0" err="1" smtClean="0">
                <a:solidFill>
                  <a:schemeClr val="tx2">
                    <a:lumMod val="60000"/>
                    <a:lumOff val="40000"/>
                  </a:schemeClr>
                </a:solidFill>
              </a:rPr>
              <a:t>Edlir</a:t>
            </a:r>
            <a:r>
              <a:rPr lang="fr-FR" sz="8600" b="1" dirty="0" smtClean="0">
                <a:solidFill>
                  <a:schemeClr val="tx2">
                    <a:lumMod val="60000"/>
                    <a:lumOff val="40000"/>
                  </a:schemeClr>
                </a:solidFill>
              </a:rPr>
              <a:t> nous  révisons tout petit peu ensemble </a:t>
            </a:r>
          </a:p>
          <a:p>
            <a:pPr>
              <a:buNone/>
            </a:pPr>
            <a:r>
              <a:rPr lang="fr-FR" sz="8600" b="1" dirty="0" smtClean="0">
                <a:solidFill>
                  <a:schemeClr val="tx2">
                    <a:lumMod val="60000"/>
                    <a:lumOff val="40000"/>
                  </a:schemeClr>
                </a:solidFill>
              </a:rPr>
              <a:t>    ce  que…… nous  ont  expliqué  et  après nous jouons, …….. au foot avec mon ……. </a:t>
            </a:r>
          </a:p>
          <a:p>
            <a:pPr>
              <a:buNone/>
            </a:pPr>
            <a:r>
              <a:rPr lang="fr-FR" sz="8600" b="1" dirty="0" smtClean="0">
                <a:solidFill>
                  <a:schemeClr val="tx2">
                    <a:lumMod val="60000"/>
                    <a:lumOff val="40000"/>
                  </a:schemeClr>
                </a:solidFill>
              </a:rPr>
              <a:t>   (ami les cours au ballon copain les professeurs</a:t>
            </a:r>
            <a:r>
              <a:rPr lang="fr-FR" sz="8600" b="1" dirty="0" smtClean="0"/>
              <a:t>) </a:t>
            </a:r>
            <a:endParaRPr lang="en-US" sz="8600" dirty="0"/>
          </a:p>
        </p:txBody>
      </p:sp>
      <p:pic>
        <p:nvPicPr>
          <p:cNvPr id="27653" name="Picture 5" descr="Deux Petits Garçons Avec Des Masques Médicaux Jouant Au Football.  Protection Contre Les Virus, Allergies Consept. Enfants Sur Le Terrain De  Football. Illustration Plate, Personnage De Dessin Animé. Sport Et Loisirs |"/>
          <p:cNvPicPr>
            <a:picLocks noChangeAspect="1" noChangeArrowheads="1"/>
          </p:cNvPicPr>
          <p:nvPr/>
        </p:nvPicPr>
        <p:blipFill>
          <a:blip r:embed="rId2"/>
          <a:srcRect/>
          <a:stretch>
            <a:fillRect/>
          </a:stretch>
        </p:blipFill>
        <p:spPr bwMode="auto">
          <a:xfrm>
            <a:off x="1371600" y="1219200"/>
            <a:ext cx="5962650" cy="2438400"/>
          </a:xfrm>
          <a:prstGeom prst="rect">
            <a:avLst/>
          </a:prstGeom>
          <a:noFill/>
        </p:spPr>
      </p:pic>
      <p:sp>
        <p:nvSpPr>
          <p:cNvPr id="6" name="Rectangle 5"/>
          <p:cNvSpPr/>
          <p:nvPr/>
        </p:nvSpPr>
        <p:spPr>
          <a:xfrm>
            <a:off x="4162048" y="3244334"/>
            <a:ext cx="819904" cy="369332"/>
          </a:xfrm>
          <a:prstGeom prst="rect">
            <a:avLst/>
          </a:prstGeom>
        </p:spPr>
        <p:txBody>
          <a:bodyPr wrap="none">
            <a:spAutoFit/>
          </a:bodyPr>
          <a:lstStyle/>
          <a:p>
            <a:r>
              <a:rPr lang="fr-FR" b="1" dirty="0" smtClean="0"/>
              <a:t>copain</a:t>
            </a:r>
            <a:endParaRPr lang="en-US" dirty="0"/>
          </a:p>
        </p:txBody>
      </p:sp>
      <p:sp>
        <p:nvSpPr>
          <p:cNvPr id="7" name="Rectangle 6"/>
          <p:cNvSpPr/>
          <p:nvPr/>
        </p:nvSpPr>
        <p:spPr>
          <a:xfrm>
            <a:off x="152400" y="0"/>
            <a:ext cx="8763000" cy="1384995"/>
          </a:xfrm>
          <a:prstGeom prst="rect">
            <a:avLst/>
          </a:prstGeom>
        </p:spPr>
        <p:txBody>
          <a:bodyPr wrap="square">
            <a:spAutoFit/>
          </a:bodyPr>
          <a:lstStyle/>
          <a:p>
            <a:pPr>
              <a:buNone/>
            </a:pPr>
            <a:endParaRPr lang="en-US" sz="2800" b="1" dirty="0" smtClean="0">
              <a:solidFill>
                <a:srgbClr val="0070C0"/>
              </a:solidFill>
            </a:endParaRPr>
          </a:p>
          <a:p>
            <a:pPr>
              <a:buNone/>
            </a:pPr>
            <a:r>
              <a:rPr lang="en-US" sz="2800" b="1" dirty="0" err="1" smtClean="0">
                <a:solidFill>
                  <a:srgbClr val="0070C0"/>
                </a:solidFill>
              </a:rPr>
              <a:t>Remplacez</a:t>
            </a:r>
            <a:r>
              <a:rPr lang="en-US" sz="2800" b="1" dirty="0" smtClean="0">
                <a:solidFill>
                  <a:srgbClr val="0070C0"/>
                </a:solidFill>
              </a:rPr>
              <a:t> les points avec les </a:t>
            </a:r>
            <a:r>
              <a:rPr lang="en-US" sz="2800" b="1" dirty="0" err="1" smtClean="0">
                <a:solidFill>
                  <a:srgbClr val="0070C0"/>
                </a:solidFill>
              </a:rPr>
              <a:t>mots</a:t>
            </a:r>
            <a:r>
              <a:rPr lang="en-US" sz="2800" b="1" dirty="0" smtClean="0">
                <a:solidFill>
                  <a:srgbClr val="0070C0"/>
                </a:solidFill>
              </a:rPr>
              <a:t> </a:t>
            </a:r>
            <a:r>
              <a:rPr lang="en-US" sz="2800" b="1" dirty="0" err="1" smtClean="0">
                <a:solidFill>
                  <a:srgbClr val="0070C0"/>
                </a:solidFill>
              </a:rPr>
              <a:t>convenables</a:t>
            </a:r>
            <a:r>
              <a:rPr lang="en-US" sz="2800" b="1" dirty="0" smtClean="0">
                <a:solidFill>
                  <a:srgbClr val="0070C0"/>
                </a:solidFill>
              </a:rPr>
              <a:t>,</a:t>
            </a:r>
          </a:p>
          <a:p>
            <a:pPr>
              <a:buNone/>
            </a:pPr>
            <a:r>
              <a:rPr lang="en-US" sz="2800" b="1" dirty="0" err="1" smtClean="0">
                <a:solidFill>
                  <a:srgbClr val="0070C0"/>
                </a:solidFill>
              </a:rPr>
              <a:t>parmi</a:t>
            </a:r>
            <a:r>
              <a:rPr lang="en-US" sz="2800" b="1" dirty="0" smtClean="0">
                <a:solidFill>
                  <a:srgbClr val="0070C0"/>
                </a:solidFill>
              </a:rPr>
              <a:t> les </a:t>
            </a:r>
            <a:r>
              <a:rPr lang="en-US" sz="2800" b="1" dirty="0" err="1" smtClean="0">
                <a:solidFill>
                  <a:srgbClr val="0070C0"/>
                </a:solidFill>
              </a:rPr>
              <a:t>mots</a:t>
            </a:r>
            <a:r>
              <a:rPr lang="en-US" sz="2800" b="1" dirty="0" smtClean="0">
                <a:solidFill>
                  <a:srgbClr val="0070C0"/>
                </a:solidFill>
              </a:rPr>
              <a:t> de la </a:t>
            </a:r>
            <a:r>
              <a:rPr lang="en-US" sz="2800" b="1" dirty="0" err="1" smtClean="0">
                <a:solidFill>
                  <a:srgbClr val="0070C0"/>
                </a:solidFill>
              </a:rPr>
              <a:t>liste</a:t>
            </a:r>
            <a:r>
              <a:rPr lang="en-US" sz="2800" b="1" dirty="0" smtClean="0">
                <a:solidFill>
                  <a:srgbClr val="0070C0"/>
                </a:solidFill>
              </a:rPr>
              <a:t> </a:t>
            </a:r>
            <a:r>
              <a:rPr lang="en-US" sz="2800" b="1" dirty="0" err="1" smtClean="0">
                <a:solidFill>
                  <a:srgbClr val="0070C0"/>
                </a:solidFill>
              </a:rPr>
              <a:t>cités</a:t>
            </a:r>
            <a:r>
              <a:rPr lang="en-US" sz="2800" b="1" dirty="0" smtClean="0">
                <a:solidFill>
                  <a:srgbClr val="0070C0"/>
                </a:solidFill>
              </a:rPr>
              <a:t> </a:t>
            </a:r>
            <a:r>
              <a:rPr lang="en-US" sz="2800" b="1" dirty="0" err="1" smtClean="0">
                <a:solidFill>
                  <a:srgbClr val="0070C0"/>
                </a:solidFill>
              </a:rPr>
              <a:t>ci</a:t>
            </a:r>
            <a:r>
              <a:rPr lang="en-US" sz="2800" b="1" dirty="0" smtClean="0">
                <a:solidFill>
                  <a:srgbClr val="0070C0"/>
                </a:solidFill>
              </a:rPr>
              <a:t> –</a:t>
            </a:r>
            <a:r>
              <a:rPr lang="en-US" sz="2800" b="1" dirty="0" err="1" smtClean="0">
                <a:solidFill>
                  <a:srgbClr val="0070C0"/>
                </a:solidFill>
              </a:rPr>
              <a:t>dessous</a:t>
            </a:r>
            <a:r>
              <a:rPr lang="en-US" sz="2800" b="1" dirty="0" smtClean="0">
                <a:solidFill>
                  <a:srgbClr val="0070C0"/>
                </a:solidFill>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8674" name="Picture 2" descr="C:\Users\user\Desktop\images (2).png"/>
          <p:cNvPicPr>
            <a:picLocks noGrp="1" noChangeAspect="1" noChangeArrowheads="1"/>
          </p:cNvPicPr>
          <p:nvPr>
            <p:ph idx="1"/>
          </p:nvPr>
        </p:nvPicPr>
        <p:blipFill>
          <a:blip r:embed="rId2"/>
          <a:srcRect/>
          <a:stretch>
            <a:fillRect/>
          </a:stretch>
        </p:blipFill>
        <p:spPr bwMode="auto">
          <a:xfrm>
            <a:off x="0" y="152400"/>
            <a:ext cx="9144000" cy="1790700"/>
          </a:xfrm>
          <a:prstGeom prst="rect">
            <a:avLst/>
          </a:prstGeom>
          <a:noFill/>
        </p:spPr>
      </p:pic>
      <p:sp>
        <p:nvSpPr>
          <p:cNvPr id="5" name="Rectangle 4"/>
          <p:cNvSpPr/>
          <p:nvPr/>
        </p:nvSpPr>
        <p:spPr>
          <a:xfrm>
            <a:off x="304800" y="4495800"/>
            <a:ext cx="8458200" cy="1938992"/>
          </a:xfrm>
          <a:prstGeom prst="rect">
            <a:avLst/>
          </a:prstGeom>
        </p:spPr>
        <p:txBody>
          <a:bodyPr wrap="square">
            <a:spAutoFit/>
          </a:bodyPr>
          <a:lstStyle/>
          <a:p>
            <a:pPr>
              <a:buNone/>
            </a:pPr>
            <a:r>
              <a:rPr lang="fr-FR" sz="2400" b="1" dirty="0">
                <a:solidFill>
                  <a:srgbClr val="00B050"/>
                </a:solidFill>
              </a:rPr>
              <a:t>L</a:t>
            </a:r>
            <a:r>
              <a:rPr lang="fr-FR" sz="2400" b="1" dirty="0" smtClean="0">
                <a:solidFill>
                  <a:srgbClr val="00B050"/>
                </a:solidFill>
              </a:rPr>
              <a:t>e vendredi </a:t>
            </a:r>
            <a:r>
              <a:rPr lang="fr-FR" sz="2400" dirty="0" smtClean="0"/>
              <a:t>après-midi,  </a:t>
            </a:r>
            <a:r>
              <a:rPr lang="fr-FR" sz="2400" dirty="0"/>
              <a:t>je peux aller voir ma </a:t>
            </a:r>
            <a:r>
              <a:rPr lang="fr-FR" sz="2400" dirty="0" smtClean="0"/>
              <a:t>grand-mère, car samedi </a:t>
            </a:r>
            <a:r>
              <a:rPr lang="fr-FR" sz="2400" dirty="0" smtClean="0"/>
              <a:t>je n’ai pas </a:t>
            </a:r>
            <a:r>
              <a:rPr lang="fr-FR" sz="2400" dirty="0" smtClean="0"/>
              <a:t>cours.  </a:t>
            </a:r>
            <a:r>
              <a:rPr lang="fr-FR" sz="2400" dirty="0" smtClean="0"/>
              <a:t>Elle est très contente quand je vais chez elle. Nous sortons un peu ensemble. Je l’aide à faire le marché et après je mange avec un  grand plaisir la tarte aux pommes faite par la grande qui est la meilleure tarte au monde.</a:t>
            </a:r>
            <a:endParaRPr lang="en-US" sz="2400" dirty="0" smtClean="0"/>
          </a:p>
        </p:txBody>
      </p:sp>
      <p:pic>
        <p:nvPicPr>
          <p:cNvPr id="6" name="Picture 3" descr="C:\Users\user\Desktop\41685733-illustration-d-un-petit-garçon-aider-une-femme-de-la-croix-de-la-rue.jpg"/>
          <p:cNvPicPr>
            <a:picLocks noChangeAspect="1" noChangeArrowheads="1"/>
          </p:cNvPicPr>
          <p:nvPr/>
        </p:nvPicPr>
        <p:blipFill>
          <a:blip r:embed="rId3" cstate="print"/>
          <a:srcRect/>
          <a:stretch>
            <a:fillRect/>
          </a:stretch>
        </p:blipFill>
        <p:spPr bwMode="auto">
          <a:xfrm>
            <a:off x="3124200" y="1905000"/>
            <a:ext cx="2914650" cy="25908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286000"/>
            <a:ext cx="8153400" cy="4114800"/>
          </a:xfrm>
        </p:spPr>
        <p:txBody>
          <a:bodyPr>
            <a:normAutofit fontScale="92500"/>
          </a:bodyPr>
          <a:lstStyle/>
          <a:p>
            <a:pPr>
              <a:buNone/>
            </a:pPr>
            <a:r>
              <a:rPr lang="en-US" b="1" dirty="0" smtClean="0"/>
              <a:t>                                   </a:t>
            </a:r>
            <a:r>
              <a:rPr lang="en-US" sz="2800" b="1" dirty="0" smtClean="0"/>
              <a:t>VRAI OU FAUX</a:t>
            </a:r>
          </a:p>
          <a:p>
            <a:pPr>
              <a:buNone/>
            </a:pPr>
            <a:r>
              <a:rPr lang="en-US" sz="2800" b="1" dirty="0" smtClean="0"/>
              <a:t>     Chez  la grand-</a:t>
            </a:r>
            <a:r>
              <a:rPr lang="en-US" sz="2800" b="1" dirty="0" err="1" smtClean="0"/>
              <a:t>mère</a:t>
            </a:r>
            <a:r>
              <a:rPr lang="en-US" sz="2800" b="1" dirty="0" smtClean="0"/>
              <a:t>                                            V          F</a:t>
            </a:r>
          </a:p>
          <a:p>
            <a:pPr>
              <a:buNone/>
            </a:pPr>
            <a:r>
              <a:rPr lang="en-US" sz="2800" b="1" dirty="0" err="1" smtClean="0"/>
              <a:t>Est-ce</a:t>
            </a:r>
            <a:r>
              <a:rPr lang="en-US" sz="2800" b="1" dirty="0" smtClean="0"/>
              <a:t> un jour de </a:t>
            </a:r>
            <a:r>
              <a:rPr lang="en-US" sz="2800" b="1" dirty="0" err="1" smtClean="0"/>
              <a:t>cours</a:t>
            </a:r>
            <a:r>
              <a:rPr lang="en-US" sz="2800" b="1" dirty="0" smtClean="0"/>
              <a:t> à </a:t>
            </a:r>
            <a:r>
              <a:rPr lang="en-US" sz="2800" b="1" dirty="0" err="1" smtClean="0"/>
              <a:t>l’école</a:t>
            </a:r>
            <a:r>
              <a:rPr lang="en-US" sz="2800" b="1" dirty="0" smtClean="0"/>
              <a:t>?</a:t>
            </a:r>
          </a:p>
          <a:p>
            <a:pPr>
              <a:buNone/>
            </a:pPr>
            <a:r>
              <a:rPr lang="en-US" sz="2800" b="1" dirty="0" smtClean="0"/>
              <a:t>Les </a:t>
            </a:r>
            <a:r>
              <a:rPr lang="en-US" sz="2800" b="1" dirty="0" err="1" smtClean="0"/>
              <a:t>deux</a:t>
            </a:r>
            <a:r>
              <a:rPr lang="en-US" sz="2800" b="1" dirty="0" smtClean="0"/>
              <a:t> </a:t>
            </a:r>
            <a:r>
              <a:rPr lang="en-US" sz="2800" b="1" dirty="0" err="1" smtClean="0"/>
              <a:t>filles</a:t>
            </a:r>
            <a:r>
              <a:rPr lang="en-US" sz="2800" b="1" dirty="0" smtClean="0"/>
              <a:t> </a:t>
            </a:r>
            <a:r>
              <a:rPr lang="en-US" sz="2800" b="1" dirty="0" err="1" smtClean="0"/>
              <a:t>sont</a:t>
            </a:r>
            <a:r>
              <a:rPr lang="en-US" sz="2800" b="1" dirty="0" smtClean="0"/>
              <a:t> avec </a:t>
            </a:r>
            <a:r>
              <a:rPr lang="en-US" sz="2800" b="1" dirty="0" err="1" smtClean="0"/>
              <a:t>leur</a:t>
            </a:r>
            <a:r>
              <a:rPr lang="en-US" sz="2800" b="1" dirty="0" smtClean="0"/>
              <a:t> grand-</a:t>
            </a:r>
            <a:r>
              <a:rPr lang="en-US" sz="2800" b="1" dirty="0" err="1" smtClean="0"/>
              <a:t>mère</a:t>
            </a:r>
            <a:r>
              <a:rPr lang="en-US" sz="2800" b="1" dirty="0" smtClean="0"/>
              <a:t>?</a:t>
            </a:r>
          </a:p>
          <a:p>
            <a:pPr>
              <a:buNone/>
            </a:pPr>
            <a:r>
              <a:rPr lang="en-US" sz="2800" b="1" dirty="0" err="1" smtClean="0"/>
              <a:t>Elles</a:t>
            </a:r>
            <a:r>
              <a:rPr lang="en-US" sz="2800" b="1" dirty="0" smtClean="0"/>
              <a:t> </a:t>
            </a:r>
            <a:r>
              <a:rPr lang="en-US" sz="2800" b="1" dirty="0" err="1" smtClean="0"/>
              <a:t>sont</a:t>
            </a:r>
            <a:r>
              <a:rPr lang="en-US" sz="2800" b="1" dirty="0" smtClean="0"/>
              <a:t> en train de </a:t>
            </a:r>
            <a:r>
              <a:rPr lang="en-US" sz="2800" b="1" dirty="0" err="1" smtClean="0"/>
              <a:t>préparer</a:t>
            </a:r>
            <a:r>
              <a:rPr lang="en-US" sz="2800" b="1" dirty="0" smtClean="0"/>
              <a:t> </a:t>
            </a:r>
            <a:r>
              <a:rPr lang="en-US" sz="2800" b="1" dirty="0" err="1" smtClean="0"/>
              <a:t>une</a:t>
            </a:r>
            <a:r>
              <a:rPr lang="en-US" sz="2800" b="1" dirty="0" smtClean="0"/>
              <a:t> </a:t>
            </a:r>
            <a:r>
              <a:rPr lang="en-US" sz="2800" b="1" dirty="0" err="1" smtClean="0"/>
              <a:t>soupe</a:t>
            </a:r>
            <a:r>
              <a:rPr lang="en-US" sz="2800" b="1" dirty="0" smtClean="0"/>
              <a:t>?</a:t>
            </a:r>
          </a:p>
          <a:p>
            <a:pPr>
              <a:buNone/>
            </a:pPr>
            <a:r>
              <a:rPr lang="en-US" sz="2800" b="1" dirty="0" smtClean="0"/>
              <a:t>Le gateau </a:t>
            </a:r>
            <a:r>
              <a:rPr lang="en-US" sz="2800" b="1" dirty="0" err="1" smtClean="0"/>
              <a:t>s’appelle</a:t>
            </a:r>
            <a:r>
              <a:rPr lang="en-US" sz="2800" b="1" dirty="0" smtClean="0"/>
              <a:t> crème caramel?</a:t>
            </a:r>
          </a:p>
          <a:p>
            <a:pPr>
              <a:buNone/>
            </a:pPr>
            <a:r>
              <a:rPr lang="en-US" sz="2800" b="1" dirty="0" err="1" smtClean="0"/>
              <a:t>C’est</a:t>
            </a:r>
            <a:r>
              <a:rPr lang="en-US" sz="2800" b="1" dirty="0" smtClean="0"/>
              <a:t> un gateau avec des </a:t>
            </a:r>
            <a:r>
              <a:rPr lang="en-US" sz="2800" b="1" dirty="0" err="1" smtClean="0"/>
              <a:t>cerises</a:t>
            </a:r>
            <a:r>
              <a:rPr lang="en-US" sz="2800" b="1" dirty="0" smtClean="0"/>
              <a:t>?</a:t>
            </a:r>
          </a:p>
          <a:p>
            <a:pPr>
              <a:buNone/>
            </a:pPr>
            <a:r>
              <a:rPr lang="en-US" sz="2800" b="1" dirty="0" err="1"/>
              <a:t>C’est</a:t>
            </a:r>
            <a:r>
              <a:rPr lang="en-US" sz="2800" b="1" dirty="0"/>
              <a:t> un gateau avec des </a:t>
            </a:r>
            <a:r>
              <a:rPr lang="en-US" sz="2800" b="1" dirty="0" err="1"/>
              <a:t>cerises</a:t>
            </a:r>
            <a:r>
              <a:rPr lang="en-US" sz="2800" b="1" dirty="0"/>
              <a:t>?</a:t>
            </a:r>
          </a:p>
          <a:p>
            <a:pPr>
              <a:buNone/>
            </a:pPr>
            <a:endParaRPr lang="en-US" sz="2800" b="1" dirty="0" smtClean="0"/>
          </a:p>
        </p:txBody>
      </p:sp>
      <p:sp>
        <p:nvSpPr>
          <p:cNvPr id="12" name="Rectangle 11"/>
          <p:cNvSpPr/>
          <p:nvPr/>
        </p:nvSpPr>
        <p:spPr>
          <a:xfrm>
            <a:off x="6705600" y="34163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772400" y="34163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6705600" y="53340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7772400" y="48514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7772400" y="43815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7772400" y="38989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6705600" y="3911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6705600" y="43815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6705600" y="48387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7772400" y="5308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7" name="Picture 3" descr="C:\Users\user\Desktop\grand-mère-et-enfants-cuisine-dans-clipart__k49034063.jpg"/>
          <p:cNvPicPr>
            <a:picLocks noChangeAspect="1" noChangeArrowheads="1"/>
          </p:cNvPicPr>
          <p:nvPr/>
        </p:nvPicPr>
        <p:blipFill>
          <a:blip r:embed="rId2"/>
          <a:srcRect/>
          <a:stretch>
            <a:fillRect/>
          </a:stretch>
        </p:blipFill>
        <p:spPr bwMode="auto">
          <a:xfrm>
            <a:off x="2971800" y="228600"/>
            <a:ext cx="3124200" cy="2057400"/>
          </a:xfrm>
          <a:prstGeom prst="rect">
            <a:avLst/>
          </a:prstGeom>
          <a:noFill/>
        </p:spPr>
      </p:pic>
      <p:sp>
        <p:nvSpPr>
          <p:cNvPr id="14" name="Rectangle 13"/>
          <p:cNvSpPr/>
          <p:nvPr/>
        </p:nvSpPr>
        <p:spPr>
          <a:xfrm>
            <a:off x="7772400" y="57785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705600" y="5791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53000"/>
            <a:ext cx="9144000" cy="1905000"/>
          </a:xfrm>
        </p:spPr>
        <p:txBody>
          <a:bodyPr>
            <a:normAutofit/>
          </a:bodyPr>
          <a:lstStyle/>
          <a:p>
            <a:pPr algn="l"/>
            <a:r>
              <a:rPr lang="fr-FR" sz="2400" b="1" dirty="0" smtClean="0">
                <a:solidFill>
                  <a:srgbClr val="FF0000"/>
                </a:solidFill>
              </a:rPr>
              <a:t>Le samedi </a:t>
            </a:r>
            <a:r>
              <a:rPr lang="fr-FR" sz="2400" dirty="0" smtClean="0"/>
              <a:t>,le sixième jour de la semaine est très joyeux chez moi.  Mon oncle et ma tante viennent avec leurs deux enfants  et nous déjeunons tous ensemble. L’oncle et la tante discutent avec papa et maman et nous</a:t>
            </a:r>
            <a:br>
              <a:rPr lang="fr-FR" sz="2400" dirty="0" smtClean="0"/>
            </a:br>
            <a:r>
              <a:rPr lang="fr-FR" sz="2400" dirty="0" smtClean="0"/>
              <a:t>les cousins, </a:t>
            </a:r>
            <a:r>
              <a:rPr lang="fr-FR" sz="2400" dirty="0" smtClean="0"/>
              <a:t>nous jouons très heureux dans la cour.</a:t>
            </a:r>
            <a:endParaRPr lang="en-US" sz="2400" dirty="0"/>
          </a:p>
        </p:txBody>
      </p:sp>
      <p:pic>
        <p:nvPicPr>
          <p:cNvPr id="29698" name="Picture 2" descr="C:\Users\user\Desktop\download (3).png"/>
          <p:cNvPicPr>
            <a:picLocks noGrp="1" noChangeAspect="1" noChangeArrowheads="1"/>
          </p:cNvPicPr>
          <p:nvPr>
            <p:ph idx="1"/>
          </p:nvPr>
        </p:nvPicPr>
        <p:blipFill>
          <a:blip r:embed="rId3"/>
          <a:srcRect/>
          <a:stretch>
            <a:fillRect/>
          </a:stretch>
        </p:blipFill>
        <p:spPr bwMode="auto">
          <a:xfrm>
            <a:off x="0" y="152400"/>
            <a:ext cx="9144000" cy="1781175"/>
          </a:xfrm>
          <a:prstGeom prst="rect">
            <a:avLst/>
          </a:prstGeom>
          <a:noFill/>
        </p:spPr>
      </p:pic>
      <p:pic>
        <p:nvPicPr>
          <p:cNvPr id="29699" name="Picture 3" descr="C:\Users\user\Desktop\images (4).jpg"/>
          <p:cNvPicPr>
            <a:picLocks noChangeAspect="1" noChangeArrowheads="1"/>
          </p:cNvPicPr>
          <p:nvPr/>
        </p:nvPicPr>
        <p:blipFill>
          <a:blip r:embed="rId4"/>
          <a:srcRect/>
          <a:stretch>
            <a:fillRect/>
          </a:stretch>
        </p:blipFill>
        <p:spPr bwMode="auto">
          <a:xfrm flipH="1">
            <a:off x="2057400" y="2209800"/>
            <a:ext cx="5334000" cy="22860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362200"/>
            <a:ext cx="8991600" cy="4114800"/>
          </a:xfrm>
        </p:spPr>
        <p:txBody>
          <a:bodyPr>
            <a:normAutofit lnSpcReduction="10000"/>
          </a:bodyPr>
          <a:lstStyle/>
          <a:p>
            <a:pPr marL="0" indent="0">
              <a:spcBef>
                <a:spcPts val="0"/>
              </a:spcBef>
              <a:buNone/>
            </a:pPr>
            <a:r>
              <a:rPr lang="en-US" b="1" dirty="0" smtClean="0"/>
              <a:t>                                                                                                                         VRAI OU FAUX                                              V          F       </a:t>
            </a:r>
          </a:p>
          <a:p>
            <a:pPr marL="0" indent="0">
              <a:spcBef>
                <a:spcPts val="0"/>
              </a:spcBef>
              <a:buNone/>
            </a:pPr>
            <a:endParaRPr lang="en-US" sz="2800" b="1" dirty="0" smtClean="0"/>
          </a:p>
          <a:p>
            <a:pPr marL="0" indent="0">
              <a:spcBef>
                <a:spcPts val="0"/>
              </a:spcBef>
              <a:buNone/>
            </a:pPr>
            <a:r>
              <a:rPr lang="en-US" sz="2800" b="1" dirty="0" smtClean="0"/>
              <a:t>Le </a:t>
            </a:r>
            <a:r>
              <a:rPr lang="en-US" sz="2800" b="1" dirty="0" err="1" smtClean="0"/>
              <a:t>déjeuner</a:t>
            </a:r>
            <a:r>
              <a:rPr lang="en-US" sz="2800" b="1" dirty="0" smtClean="0"/>
              <a:t>  avec les cousins                             </a:t>
            </a:r>
          </a:p>
          <a:p>
            <a:pPr marL="0" indent="0">
              <a:spcBef>
                <a:spcPts val="0"/>
              </a:spcBef>
              <a:buNone/>
            </a:pPr>
            <a:r>
              <a:rPr lang="fr-FR" sz="2400" dirty="0" smtClean="0"/>
              <a:t>Le samedi est-il le cinquième jour de la semaine ?</a:t>
            </a:r>
          </a:p>
          <a:p>
            <a:pPr>
              <a:spcBef>
                <a:spcPts val="0"/>
              </a:spcBef>
              <a:buNone/>
            </a:pPr>
            <a:r>
              <a:rPr lang="fr-FR" sz="2400" dirty="0" smtClean="0"/>
              <a:t>L’oncle et la tante viennent-ils déjeuner le samedi ?</a:t>
            </a:r>
            <a:endParaRPr lang="en-US" sz="2400" dirty="0" smtClean="0"/>
          </a:p>
          <a:p>
            <a:pPr>
              <a:spcBef>
                <a:spcPts val="0"/>
              </a:spcBef>
              <a:buNone/>
            </a:pPr>
            <a:r>
              <a:rPr lang="fr-FR" sz="2400" dirty="0" smtClean="0"/>
              <a:t>Est-ce que papa et maman jouent au volley avec</a:t>
            </a:r>
          </a:p>
          <a:p>
            <a:pPr>
              <a:spcBef>
                <a:spcPts val="0"/>
              </a:spcBef>
              <a:buNone/>
            </a:pPr>
            <a:r>
              <a:rPr lang="fr-FR" sz="2400" dirty="0" smtClean="0"/>
              <a:t> l’oncle et la tante ?</a:t>
            </a:r>
            <a:endParaRPr lang="en-US" sz="2400" dirty="0" smtClean="0"/>
          </a:p>
          <a:p>
            <a:pPr>
              <a:buNone/>
            </a:pPr>
            <a:r>
              <a:rPr lang="fr-FR" sz="2400" dirty="0" smtClean="0"/>
              <a:t>Est-ce que les cousins jouent-ils dans la chambre ?</a:t>
            </a:r>
          </a:p>
          <a:p>
            <a:pPr>
              <a:buNone/>
            </a:pPr>
            <a:r>
              <a:rPr lang="fr-FR" sz="2400" dirty="0" smtClean="0"/>
              <a:t>Est-ce qu’ils boivent du vin au déjeuner</a:t>
            </a:r>
            <a:endParaRPr lang="en-US" sz="2400" b="1" dirty="0" smtClean="0"/>
          </a:p>
        </p:txBody>
      </p:sp>
      <p:sp>
        <p:nvSpPr>
          <p:cNvPr id="12" name="Rectangle 11"/>
          <p:cNvSpPr/>
          <p:nvPr/>
        </p:nvSpPr>
        <p:spPr>
          <a:xfrm>
            <a:off x="8077200" y="4800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077200" y="5791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7086600" y="4800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7086600" y="5791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8077200" y="4038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7086600" y="4419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8077200" y="4419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7086600" y="40386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7086600" y="5410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8077200" y="5410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410200" y="-457200"/>
            <a:ext cx="6477000" cy="1200329"/>
          </a:xfrm>
          <a:prstGeom prst="rect">
            <a:avLst/>
          </a:prstGeom>
        </p:spPr>
        <p:txBody>
          <a:bodyPr wrap="square">
            <a:spAutoFit/>
          </a:bodyPr>
          <a:lstStyle/>
          <a:p>
            <a:r>
              <a:rPr lang="fr-FR" sz="2400" dirty="0" smtClean="0"/>
              <a:t>Les?</a:t>
            </a:r>
          </a:p>
          <a:p>
            <a:endParaRPr lang="fr-FR" sz="2400" dirty="0" smtClean="0"/>
          </a:p>
          <a:p>
            <a:endParaRPr lang="en-US" sz="2400" dirty="0"/>
          </a:p>
        </p:txBody>
      </p:sp>
      <p:pic>
        <p:nvPicPr>
          <p:cNvPr id="15" name="Picture 3" descr="C:\Users\user\Desktop\images (4).jpg"/>
          <p:cNvPicPr>
            <a:picLocks noChangeAspect="1" noChangeArrowheads="1"/>
          </p:cNvPicPr>
          <p:nvPr/>
        </p:nvPicPr>
        <p:blipFill>
          <a:blip r:embed="rId2"/>
          <a:srcRect/>
          <a:stretch>
            <a:fillRect/>
          </a:stretch>
        </p:blipFill>
        <p:spPr bwMode="auto">
          <a:xfrm flipH="1">
            <a:off x="1905000" y="228600"/>
            <a:ext cx="5334000" cy="22860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686800" cy="1143000"/>
          </a:xfrm>
        </p:spPr>
        <p:txBody>
          <a:bodyPr>
            <a:normAutofit/>
          </a:bodyPr>
          <a:lstStyle/>
          <a:p>
            <a:r>
              <a:rPr lang="en-US" sz="3200" b="1" dirty="0" err="1" smtClean="0"/>
              <a:t>Copiez</a:t>
            </a:r>
            <a:r>
              <a:rPr lang="en-US" sz="3200" b="1" dirty="0" smtClean="0"/>
              <a:t> en </a:t>
            </a:r>
            <a:r>
              <a:rPr lang="en-US" sz="3200" b="1" dirty="0" err="1" smtClean="0"/>
              <a:t>deux</a:t>
            </a:r>
            <a:r>
              <a:rPr lang="en-US" sz="3200" b="1" dirty="0" smtClean="0"/>
              <a:t> </a:t>
            </a:r>
            <a:r>
              <a:rPr lang="en-US" sz="3200" b="1" dirty="0" err="1" smtClean="0"/>
              <a:t>colonnes</a:t>
            </a:r>
            <a:r>
              <a:rPr lang="en-US" sz="3200" b="1" dirty="0" smtClean="0"/>
              <a:t> les </a:t>
            </a:r>
            <a:r>
              <a:rPr lang="en-US" sz="3200" b="1" dirty="0" err="1" smtClean="0"/>
              <a:t>noms</a:t>
            </a:r>
            <a:r>
              <a:rPr lang="en-US" sz="3200" b="1" dirty="0" smtClean="0"/>
              <a:t> des </a:t>
            </a:r>
            <a:r>
              <a:rPr lang="en-US" sz="3200" b="1" dirty="0" err="1" smtClean="0"/>
              <a:t>jours</a:t>
            </a:r>
            <a:r>
              <a:rPr lang="en-US" sz="3200" b="1" dirty="0" smtClean="0"/>
              <a:t> de la </a:t>
            </a:r>
            <a:r>
              <a:rPr lang="en-US" sz="3200" b="1" dirty="0" err="1" smtClean="0"/>
              <a:t>semaine</a:t>
            </a:r>
            <a:r>
              <a:rPr lang="en-US" sz="3200" b="1" dirty="0" smtClean="0"/>
              <a:t> et les </a:t>
            </a:r>
            <a:r>
              <a:rPr lang="en-US" sz="3200" b="1" dirty="0" err="1" smtClean="0"/>
              <a:t>noms</a:t>
            </a:r>
            <a:r>
              <a:rPr lang="en-US" sz="3200" b="1" dirty="0" smtClean="0"/>
              <a:t> des </a:t>
            </a:r>
            <a:r>
              <a:rPr lang="en-US" sz="3200" b="1" dirty="0" err="1" smtClean="0"/>
              <a:t>planètes</a:t>
            </a:r>
            <a:r>
              <a:rPr lang="en-US" sz="3200" b="1" dirty="0" smtClean="0"/>
              <a:t> </a:t>
            </a:r>
            <a:endParaRPr lang="en-US" sz="3200" b="1" dirty="0"/>
          </a:p>
        </p:txBody>
      </p:sp>
      <p:pic>
        <p:nvPicPr>
          <p:cNvPr id="17410" name="Picture 2" descr="C:\Users\user\Desktop\download (1).jpg"/>
          <p:cNvPicPr>
            <a:picLocks noGrp="1" noChangeAspect="1" noChangeArrowheads="1"/>
          </p:cNvPicPr>
          <p:nvPr>
            <p:ph idx="1"/>
          </p:nvPr>
        </p:nvPicPr>
        <p:blipFill>
          <a:blip r:embed="rId2"/>
          <a:srcRect/>
          <a:stretch>
            <a:fillRect/>
          </a:stretch>
        </p:blipFill>
        <p:spPr bwMode="auto">
          <a:xfrm>
            <a:off x="533400" y="1371600"/>
            <a:ext cx="8077200" cy="54864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22" name="Picture 2" descr="C:\Users\user\Desktop\images.png"/>
          <p:cNvPicPr>
            <a:picLocks noChangeAspect="1" noChangeArrowheads="1"/>
          </p:cNvPicPr>
          <p:nvPr/>
        </p:nvPicPr>
        <p:blipFill>
          <a:blip r:embed="rId2"/>
          <a:srcRect/>
          <a:stretch>
            <a:fillRect/>
          </a:stretch>
        </p:blipFill>
        <p:spPr bwMode="auto">
          <a:xfrm>
            <a:off x="304800" y="228600"/>
            <a:ext cx="8610600" cy="1357312"/>
          </a:xfrm>
          <a:prstGeom prst="rect">
            <a:avLst/>
          </a:prstGeom>
          <a:noFill/>
        </p:spPr>
      </p:pic>
      <p:pic>
        <p:nvPicPr>
          <p:cNvPr id="5" name="Content Placeholder 4" descr="C:\Users\user\Desktop\images (5).jpg"/>
          <p:cNvPicPr>
            <a:picLocks noGrp="1" noChangeAspect="1" noChangeArrowheads="1"/>
          </p:cNvPicPr>
          <p:nvPr>
            <p:ph idx="1"/>
          </p:nvPr>
        </p:nvPicPr>
        <p:blipFill>
          <a:blip r:embed="rId3"/>
          <a:srcRect/>
          <a:stretch>
            <a:fillRect/>
          </a:stretch>
        </p:blipFill>
        <p:spPr bwMode="auto">
          <a:xfrm>
            <a:off x="685800" y="1676400"/>
            <a:ext cx="8077200" cy="2133600"/>
          </a:xfrm>
          <a:prstGeom prst="rect">
            <a:avLst/>
          </a:prstGeom>
          <a:noFill/>
        </p:spPr>
      </p:pic>
      <p:sp>
        <p:nvSpPr>
          <p:cNvPr id="6" name="Rectangle 5"/>
          <p:cNvSpPr/>
          <p:nvPr/>
        </p:nvSpPr>
        <p:spPr>
          <a:xfrm>
            <a:off x="685800" y="3810000"/>
            <a:ext cx="8077200" cy="2677656"/>
          </a:xfrm>
          <a:prstGeom prst="rect">
            <a:avLst/>
          </a:prstGeom>
        </p:spPr>
        <p:txBody>
          <a:bodyPr wrap="square">
            <a:spAutoFit/>
          </a:bodyPr>
          <a:lstStyle/>
          <a:p>
            <a:r>
              <a:rPr lang="fr-FR" sz="2400" b="1" dirty="0" smtClean="0">
                <a:solidFill>
                  <a:schemeClr val="accent4"/>
                </a:solidFill>
              </a:rPr>
              <a:t>Le dimanche </a:t>
            </a:r>
            <a:r>
              <a:rPr lang="fr-FR" sz="2400" b="1" dirty="0" smtClean="0">
                <a:solidFill>
                  <a:srgbClr val="00B0F0"/>
                </a:solidFill>
              </a:rPr>
              <a:t>toute la famille </a:t>
            </a:r>
            <a:r>
              <a:rPr lang="fr-FR" sz="2400" b="1" dirty="0" smtClean="0">
                <a:solidFill>
                  <a:srgbClr val="00B0F0"/>
                </a:solidFill>
              </a:rPr>
              <a:t>papa, </a:t>
            </a:r>
            <a:r>
              <a:rPr lang="fr-FR" sz="2400" b="1" dirty="0" smtClean="0">
                <a:solidFill>
                  <a:srgbClr val="00B0F0"/>
                </a:solidFill>
              </a:rPr>
              <a:t>maman, le grand-père et la grand- mère  nous allons pique-niquer à la montagne ou au bord de la mer. Nous jouons tout le temps sans jamais sentir la fatigue. Maman prépare des sandwiches et des plats </a:t>
            </a:r>
            <a:r>
              <a:rPr lang="fr-FR" sz="2400" b="1" dirty="0" smtClean="0">
                <a:solidFill>
                  <a:srgbClr val="00B0F0"/>
                </a:solidFill>
              </a:rPr>
              <a:t>prêts à </a:t>
            </a:r>
            <a:r>
              <a:rPr lang="fr-FR" sz="2400" b="1" dirty="0" smtClean="0">
                <a:solidFill>
                  <a:srgbClr val="00B0F0"/>
                </a:solidFill>
              </a:rPr>
              <a:t>porter. Elle sait bien combiner le fastfood avec notre cuisine traditionnelle. </a:t>
            </a:r>
            <a:r>
              <a:rPr lang="fr-FR" sz="2400" b="1" dirty="0" smtClean="0">
                <a:solidFill>
                  <a:srgbClr val="00B0F0"/>
                </a:solidFill>
              </a:rPr>
              <a:t>M</a:t>
            </a:r>
            <a:r>
              <a:rPr lang="fr-FR" sz="2400" b="1" dirty="0" smtClean="0">
                <a:solidFill>
                  <a:srgbClr val="00B0F0"/>
                </a:solidFill>
              </a:rPr>
              <a:t>a maman, </a:t>
            </a:r>
            <a:r>
              <a:rPr lang="fr-FR" sz="2400" b="1" dirty="0" smtClean="0">
                <a:solidFill>
                  <a:srgbClr val="00B0F0"/>
                </a:solidFill>
              </a:rPr>
              <a:t>elle est </a:t>
            </a:r>
            <a:r>
              <a:rPr lang="fr-FR" sz="2400" b="1" dirty="0">
                <a:solidFill>
                  <a:srgbClr val="00B0F0"/>
                </a:solidFill>
              </a:rPr>
              <a:t>super pour </a:t>
            </a:r>
            <a:r>
              <a:rPr lang="fr-FR" sz="2400" b="1" dirty="0" smtClean="0">
                <a:solidFill>
                  <a:srgbClr val="00B0F0"/>
                </a:solidFill>
              </a:rPr>
              <a:t>organiser les beaux </a:t>
            </a:r>
            <a:r>
              <a:rPr lang="fr-FR" sz="2400" b="1" dirty="0" smtClean="0">
                <a:solidFill>
                  <a:srgbClr val="00B0F0"/>
                </a:solidFill>
              </a:rPr>
              <a:t>weekends </a:t>
            </a:r>
            <a:r>
              <a:rPr lang="fr-FR" sz="2400" b="1" dirty="0" smtClean="0">
                <a:solidFill>
                  <a:srgbClr val="00B0F0"/>
                </a:solidFill>
              </a:rPr>
              <a:t>de famille</a:t>
            </a:r>
            <a:r>
              <a:rPr lang="fr-FR" sz="2400" b="1" dirty="0" smtClean="0">
                <a:solidFill>
                  <a:srgbClr val="00B0F0"/>
                </a:solidFill>
              </a:rPr>
              <a:t>.</a:t>
            </a:r>
            <a:endParaRPr lang="fr-FR" sz="2400" b="1" dirty="0" smtClean="0">
              <a:solidFill>
                <a:srgbClr val="00B0F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143000"/>
          </a:xfrm>
        </p:spPr>
        <p:txBody>
          <a:bodyPr>
            <a:noAutofit/>
          </a:bodyPr>
          <a:lstStyle/>
          <a:p>
            <a:r>
              <a:rPr lang="fr-FR" sz="2400" dirty="0" smtClean="0"/>
              <a:t>Apprenez par  Cœur le poème</a:t>
            </a:r>
            <a:br>
              <a:rPr lang="fr-FR" sz="2400" dirty="0" smtClean="0"/>
            </a:br>
            <a:r>
              <a:rPr lang="fr-FR" sz="2400" dirty="0" smtClean="0"/>
              <a:t>groupe a  bonjour Lundi</a:t>
            </a:r>
            <a:br>
              <a:rPr lang="fr-FR" sz="2400" dirty="0" smtClean="0"/>
            </a:br>
            <a:r>
              <a:rPr lang="fr-FR" sz="2400" dirty="0" smtClean="0"/>
              <a:t>groupes b.c. sept petits enfants</a:t>
            </a:r>
            <a:endParaRPr lang="fr-FR" sz="2400" dirty="0"/>
          </a:p>
        </p:txBody>
      </p:sp>
      <p:pic>
        <p:nvPicPr>
          <p:cNvPr id="15363" name="Picture 3" descr="C:\Users\user\Desktop\590d121b7286df8a2c99ee37179d1f8c (1).jpg"/>
          <p:cNvPicPr>
            <a:picLocks noGrp="1" noChangeAspect="1" noChangeArrowheads="1"/>
          </p:cNvPicPr>
          <p:nvPr>
            <p:ph idx="1"/>
          </p:nvPr>
        </p:nvPicPr>
        <p:blipFill>
          <a:blip r:embed="rId2"/>
          <a:srcRect/>
          <a:stretch>
            <a:fillRect/>
          </a:stretch>
        </p:blipFill>
        <p:spPr bwMode="auto">
          <a:xfrm>
            <a:off x="381000" y="1676400"/>
            <a:ext cx="8382000" cy="4690269"/>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489</TotalTime>
  <Words>712</Words>
  <Application>Microsoft Office PowerPoint</Application>
  <PresentationFormat>On-screen Show (4:3)</PresentationFormat>
  <Paragraphs>104</Paragraphs>
  <Slides>20</Slides>
  <Notes>3</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5" baseType="lpstr">
      <vt:lpstr>Arial</vt:lpstr>
      <vt:lpstr>Calibri</vt:lpstr>
      <vt:lpstr>Times New Roman</vt:lpstr>
      <vt:lpstr>Office Theme</vt:lpstr>
      <vt:lpstr>Presentation</vt:lpstr>
      <vt:lpstr>PowerPoint Presentation</vt:lpstr>
      <vt:lpstr>TABLE DE MATIERES</vt:lpstr>
      <vt:lpstr>Dossier 7 LES JOURS DE LA SEMAINE</vt:lpstr>
      <vt:lpstr> LE TRAIN DES SEPT JOURS DE LA SEMAINE</vt:lpstr>
      <vt:lpstr>      Le lundi est le premier jour de la semaine. Lundi matin mon papa et ma maman travaillent. Moi et ma sœur nous allons heureux à l’école. L’Après-midi  moi j’ai cours de piano et ma sœur, elle va au cours de danse.  </vt:lpstr>
      <vt:lpstr>   Transposez le texte ci-dessous  écrit à la troisième personne du singulier. Le lundi est le premier jour de la semaine. Lundi matin mon papa et ma maman travaillent. ………………………  Le lundi est le premier jour de la semaine. Lundi matin mon papa et ma maman travaillent. Moi et ma sœur nous allons heureux à l’école. L’Après-midi  moi j’ai cours de peinture ma sœur elle va au cours de piano.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 samedi ,le sixième jour de la semaine est très joyeux chez moi.  Mon oncle et ma tante viennent avec leurs deux enfants  et nous déjeunons tous ensemble. L’oncle et la tante discutent avec papa et maman et nous les cousins, nous jouons très heureux dans la cour.</vt:lpstr>
      <vt:lpstr>PowerPoint Presentation</vt:lpstr>
      <vt:lpstr>Copiez en deux colonnes les noms des jours de la semaine et les noms des planètes </vt:lpstr>
      <vt:lpstr>PowerPoint Presentation</vt:lpstr>
      <vt:lpstr>Apprenez par  Cœur le poème groupe a  bonjour Lundi groupes b.c. sept petits enfants</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acer_lpt</cp:lastModifiedBy>
  <cp:revision>62</cp:revision>
  <dcterms:created xsi:type="dcterms:W3CDTF">2020-09-23T04:38:48Z</dcterms:created>
  <dcterms:modified xsi:type="dcterms:W3CDTF">2020-09-26T11:04:17Z</dcterms:modified>
</cp:coreProperties>
</file>