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91" r:id="rId2"/>
    <p:sldId id="292" r:id="rId3"/>
    <p:sldId id="284" r:id="rId4"/>
    <p:sldId id="285" r:id="rId5"/>
    <p:sldId id="286" r:id="rId6"/>
    <p:sldId id="275" r:id="rId7"/>
    <p:sldId id="258" r:id="rId8"/>
    <p:sldId id="270" r:id="rId9"/>
    <p:sldId id="272" r:id="rId10"/>
    <p:sldId id="269" r:id="rId11"/>
    <p:sldId id="268" r:id="rId12"/>
    <p:sldId id="265" r:id="rId13"/>
    <p:sldId id="264" r:id="rId14"/>
    <p:sldId id="263" r:id="rId15"/>
    <p:sldId id="262" r:id="rId16"/>
    <p:sldId id="259" r:id="rId17"/>
    <p:sldId id="261" r:id="rId18"/>
    <p:sldId id="260" r:id="rId19"/>
    <p:sldId id="289" r:id="rId20"/>
    <p:sldId id="288" r:id="rId21"/>
    <p:sldId id="278" r:id="rId22"/>
    <p:sldId id="277" r:id="rId23"/>
    <p:sldId id="279" r:id="rId24"/>
    <p:sldId id="28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48" autoAdjust="0"/>
    <p:restoredTop sz="77778" autoAdjust="0"/>
  </p:normalViewPr>
  <p:slideViewPr>
    <p:cSldViewPr>
      <p:cViewPr varScale="1">
        <p:scale>
          <a:sx n="61" d="100"/>
          <a:sy n="61" d="100"/>
        </p:scale>
        <p:origin x="14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1F3B0C-07A9-4B56-BDA9-2D03A0F029AB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890F1D-0E57-44D2-B3E2-27B19F9CDE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313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90F1D-0E57-44D2-B3E2-27B19F9CDE1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84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Précisant</a:t>
            </a:r>
            <a:r>
              <a:rPr lang="en-US" dirty="0" smtClean="0"/>
              <a:t>  la </a:t>
            </a:r>
            <a:r>
              <a:rPr lang="en-US" dirty="0" err="1" smtClean="0"/>
              <a:t>couleur</a:t>
            </a:r>
            <a:r>
              <a:rPr lang="en-US" dirty="0" smtClean="0"/>
              <a:t>   </a:t>
            </a:r>
            <a:r>
              <a:rPr lang="en-US" dirty="0" err="1" smtClean="0"/>
              <a:t>présenté</a:t>
            </a:r>
            <a:r>
              <a:rPr lang="en-US" dirty="0" smtClean="0"/>
              <a:t>  la </a:t>
            </a:r>
            <a:r>
              <a:rPr lang="en-US" dirty="0" err="1" smtClean="0"/>
              <a:t>couleur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90F1D-0E57-44D2-B3E2-27B19F9CDE1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36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90F1D-0E57-44D2-B3E2-27B19F9CDE1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4227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90F1D-0E57-44D2-B3E2-27B19F9CDE1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7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90F1D-0E57-44D2-B3E2-27B19F9CDE1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176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90F1D-0E57-44D2-B3E2-27B19F9CDE1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012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64900-5AC9-4218-9F0B-3628B5ED3BA4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8F03C-95D1-43AE-9524-437685905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64900-5AC9-4218-9F0B-3628B5ED3BA4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8F03C-95D1-43AE-9524-437685905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64900-5AC9-4218-9F0B-3628B5ED3BA4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8F03C-95D1-43AE-9524-437685905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64900-5AC9-4218-9F0B-3628B5ED3BA4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8F03C-95D1-43AE-9524-437685905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64900-5AC9-4218-9F0B-3628B5ED3BA4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8F03C-95D1-43AE-9524-437685905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64900-5AC9-4218-9F0B-3628B5ED3BA4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8F03C-95D1-43AE-9524-437685905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64900-5AC9-4218-9F0B-3628B5ED3BA4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8F03C-95D1-43AE-9524-437685905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64900-5AC9-4218-9F0B-3628B5ED3BA4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8F03C-95D1-43AE-9524-437685905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64900-5AC9-4218-9F0B-3628B5ED3BA4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8F03C-95D1-43AE-9524-437685905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64900-5AC9-4218-9F0B-3628B5ED3BA4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8F03C-95D1-43AE-9524-437685905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64900-5AC9-4218-9F0B-3628B5ED3BA4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8F03C-95D1-43AE-9524-437685905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64900-5AC9-4218-9F0B-3628B5ED3BA4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8F03C-95D1-43AE-9524-437685905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oleObject" Target="../embeddings/oleObject1.bin"/><Relationship Id="rId7" Type="http://schemas.openxmlformats.org/officeDocument/2006/relationships/package" Target="../embeddings/Microsoft_Office_PowerPoint_Presentation22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3.jpeg"/><Relationship Id="rId5" Type="http://schemas.openxmlformats.org/officeDocument/2006/relationships/image" Target="../media/image1.emf"/><Relationship Id="rId10" Type="http://schemas.openxmlformats.org/officeDocument/2006/relationships/package" Target="../embeddings/Microsoft_Office_PowerPoint_Presentation33.pptx"/><Relationship Id="rId4" Type="http://schemas.openxmlformats.org/officeDocument/2006/relationships/package" Target="../embeddings/Microsoft_Office_PowerPoint_Presentation11.pptx"/><Relationship Id="rId9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4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5.jpeg"/><Relationship Id="rId9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2.jpeg"/><Relationship Id="rId7" Type="http://schemas.openxmlformats.org/officeDocument/2006/relationships/image" Target="../media/image25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6.png"/><Relationship Id="rId9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5.jpeg"/><Relationship Id="rId7" Type="http://schemas.openxmlformats.org/officeDocument/2006/relationships/image" Target="../media/image30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9.png"/><Relationship Id="rId4" Type="http://schemas.openxmlformats.org/officeDocument/2006/relationships/image" Target="../media/image9.jpeg"/><Relationship Id="rId9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2.jpeg"/><Relationship Id="rId7" Type="http://schemas.openxmlformats.org/officeDocument/2006/relationships/image" Target="../media/image19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3.jpeg"/><Relationship Id="rId4" Type="http://schemas.openxmlformats.org/officeDocument/2006/relationships/image" Target="../media/image33.jpeg"/><Relationship Id="rId9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6.png"/><Relationship Id="rId7" Type="http://schemas.openxmlformats.org/officeDocument/2006/relationships/image" Target="../media/image3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8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40.jpeg"/><Relationship Id="rId10" Type="http://schemas.openxmlformats.org/officeDocument/2006/relationships/image" Target="../media/image27.jpeg"/><Relationship Id="rId4" Type="http://schemas.openxmlformats.org/officeDocument/2006/relationships/image" Target="../media/image39.png"/><Relationship Id="rId9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43.png"/><Relationship Id="rId7" Type="http://schemas.openxmlformats.org/officeDocument/2006/relationships/image" Target="../media/image25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23.jpeg"/><Relationship Id="rId4" Type="http://schemas.openxmlformats.org/officeDocument/2006/relationships/image" Target="../media/image44.jpeg"/><Relationship Id="rId9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6.png"/><Relationship Id="rId7" Type="http://schemas.openxmlformats.org/officeDocument/2006/relationships/image" Target="../media/image3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23.jpeg"/><Relationship Id="rId9" Type="http://schemas.openxmlformats.org/officeDocument/2006/relationships/image" Target="../media/image5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52.png"/><Relationship Id="rId7" Type="http://schemas.openxmlformats.org/officeDocument/2006/relationships/image" Target="../media/image55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eg"/><Relationship Id="rId5" Type="http://schemas.openxmlformats.org/officeDocument/2006/relationships/image" Target="../media/image47.jpeg"/><Relationship Id="rId4" Type="http://schemas.openxmlformats.org/officeDocument/2006/relationships/image" Target="../media/image53.png"/><Relationship Id="rId9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21.png"/><Relationship Id="rId7" Type="http://schemas.openxmlformats.org/officeDocument/2006/relationships/image" Target="../media/image1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5" Type="http://schemas.openxmlformats.org/officeDocument/2006/relationships/image" Target="../media/image56.png"/><Relationship Id="rId4" Type="http://schemas.openxmlformats.org/officeDocument/2006/relationships/image" Target="../media/image44.jpeg"/><Relationship Id="rId9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8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eg"/><Relationship Id="rId5" Type="http://schemas.openxmlformats.org/officeDocument/2006/relationships/image" Target="../media/image59.jpeg"/><Relationship Id="rId10" Type="http://schemas.openxmlformats.org/officeDocument/2006/relationships/image" Target="../media/image27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51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52.png"/><Relationship Id="rId9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4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63.jpeg"/><Relationship Id="rId10" Type="http://schemas.openxmlformats.org/officeDocument/2006/relationships/image" Target="../media/image20.jpeg"/><Relationship Id="rId4" Type="http://schemas.openxmlformats.org/officeDocument/2006/relationships/image" Target="../media/image28.jpeg"/><Relationship Id="rId9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2286000" y="1714500"/>
          <a:ext cx="4570413" cy="342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resentation" r:id="rId4" imgW="4570533" imgH="3427427" progId="PowerPoint.Show.12">
                  <p:embed/>
                </p:oleObj>
              </mc:Choice>
              <mc:Fallback>
                <p:oleObj name="Presentation" r:id="rId4" imgW="4570533" imgH="3427427" progId="PowerPoint.Show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714500"/>
                        <a:ext cx="4570413" cy="3427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0" y="609600"/>
          <a:ext cx="9144000" cy="571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Presentation" r:id="rId7" imgW="4570533" imgH="3427427" progId="PowerPoint.Show.12">
                  <p:embed/>
                </p:oleObj>
              </mc:Choice>
              <mc:Fallback>
                <p:oleObj name="Presentation" r:id="rId7" imgW="4570533" imgH="3427427" progId="PowerPoint.Show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09600"/>
                        <a:ext cx="9144000" cy="571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AutoShape 6" descr="Belle main vecteur vintage dessiné main background.vector illustration. éléments de style rétro illustration . élément de visite pour les cartes et cartes de conception . Banque d'images - 9501162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0" y="685800"/>
          <a:ext cx="9144000" cy="5856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Presentation" r:id="rId10" imgW="4570533" imgH="3427427" progId="PowerPoint.Show.12">
                  <p:embed/>
                </p:oleObj>
              </mc:Choice>
              <mc:Fallback>
                <p:oleObj name="Presentation" r:id="rId10" imgW="4570533" imgH="3427427" progId="PowerPoint.Show.1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85800"/>
                        <a:ext cx="9144000" cy="58562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9" name="Picture 5" descr="C:\Users\user\Desktop\download (1)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324600" y="4254459"/>
            <a:ext cx="2184400" cy="15906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Dossier   1.</a:t>
            </a:r>
            <a:r>
              <a:rPr lang="fr-FR" sz="2400" dirty="0" smtClean="0"/>
              <a:t> - </a:t>
            </a:r>
            <a:r>
              <a:rPr lang="fr-FR" sz="2400" b="1" dirty="0" smtClean="0"/>
              <a:t>Les Activités de la Routine Quotidienne.</a:t>
            </a:r>
          </a:p>
          <a:p>
            <a:pPr lvl="1"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Dossier   2.</a:t>
            </a:r>
            <a:r>
              <a:rPr lang="fr-FR" sz="2400" b="1" dirty="0" smtClean="0"/>
              <a:t> - Le corps humain.</a:t>
            </a:r>
            <a:endParaRPr lang="en-US" sz="2400" b="1" dirty="0" smtClean="0"/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3. </a:t>
            </a:r>
            <a:r>
              <a:rPr lang="fr-FR" sz="2400" b="1" dirty="0" smtClean="0"/>
              <a:t>- Les fruits et les légumes.</a:t>
            </a:r>
            <a:endParaRPr lang="en-US" sz="2400" b="1" dirty="0" smtClean="0"/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4</a:t>
            </a:r>
            <a:r>
              <a:rPr lang="fr-FR" sz="2400" b="1" dirty="0" smtClean="0"/>
              <a:t>. - Le marché.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5.</a:t>
            </a:r>
            <a:r>
              <a:rPr lang="fr-FR" sz="2400" b="1" dirty="0" smtClean="0"/>
              <a:t> - Les métiers (Les Professions).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6.</a:t>
            </a:r>
            <a:r>
              <a:rPr lang="fr-FR" sz="2400" b="1" dirty="0" smtClean="0"/>
              <a:t> - Les mois et les saisons de l’année.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7.</a:t>
            </a:r>
            <a:r>
              <a:rPr lang="fr-FR" sz="2400" b="1" dirty="0" smtClean="0"/>
              <a:t> - Les sept jours de la semaine.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8.</a:t>
            </a:r>
            <a:r>
              <a:rPr lang="fr-FR" sz="2400" b="1" dirty="0" smtClean="0"/>
              <a:t> - Les Vêtements et les couleurs.</a:t>
            </a:r>
            <a:endParaRPr lang="en-US" sz="2400" b="1" dirty="0" smtClean="0"/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9.</a:t>
            </a:r>
            <a:r>
              <a:rPr lang="fr-FR" sz="2400" b="1" dirty="0" smtClean="0"/>
              <a:t> - Verbes aller et venir,  (les compléments de      </a:t>
            </a:r>
          </a:p>
          <a:p>
            <a:pPr>
              <a:buNone/>
            </a:pPr>
            <a:r>
              <a:rPr lang="fr-FR" sz="2400" b="1" dirty="0" smtClean="0"/>
              <a:t>                             lieu introduits par les prépositions</a:t>
            </a:r>
            <a:r>
              <a:rPr lang="fr-FR" sz="2400" b="1" dirty="0" smtClean="0">
                <a:solidFill>
                  <a:srgbClr val="FF0000"/>
                </a:solidFill>
              </a:rPr>
              <a:t> à </a:t>
            </a:r>
            <a:r>
              <a:rPr lang="fr-FR" sz="2400" b="1" dirty="0" smtClean="0"/>
              <a:t>et </a:t>
            </a:r>
            <a:r>
              <a:rPr lang="fr-FR" sz="2400" b="1" dirty="0" smtClean="0">
                <a:solidFill>
                  <a:srgbClr val="FF0000"/>
                </a:solidFill>
              </a:rPr>
              <a:t>de</a:t>
            </a:r>
            <a:r>
              <a:rPr lang="fr-FR" sz="2400" b="1" dirty="0" smtClean="0"/>
              <a:t>).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10. </a:t>
            </a:r>
            <a:r>
              <a:rPr lang="fr-FR" sz="2400" b="1" smtClean="0"/>
              <a:t>- Verbes et conjugaisons au présent de l’indicatif.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B0F0"/>
                </a:solidFill>
              </a:rPr>
              <a:t>TABLE DE MATIERES</a:t>
            </a:r>
            <a:endParaRPr lang="en-US" sz="36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1600" y="457200"/>
            <a:ext cx="6324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b="1" dirty="0" smtClean="0"/>
              <a:t>Dossier 8</a:t>
            </a:r>
            <a:r>
              <a:rPr lang="fr-FR" sz="3200" dirty="0" smtClean="0"/>
              <a:t/>
            </a:r>
            <a:br>
              <a:rPr lang="fr-FR" sz="3200" dirty="0" smtClean="0"/>
            </a:br>
            <a:r>
              <a:rPr lang="fr-FR" sz="3600" b="1" dirty="0" smtClean="0">
                <a:solidFill>
                  <a:srgbClr val="FF0000"/>
                </a:solidFill>
              </a:rPr>
              <a:t>VÊTEMENTS ET COULEURS</a:t>
            </a:r>
            <a:endParaRPr lang="en-US" sz="3600" dirty="0"/>
          </a:p>
        </p:txBody>
      </p:sp>
      <p:pic>
        <p:nvPicPr>
          <p:cNvPr id="1026" name="Picture 2" descr="C:\Users\user\Desktop\43334548-la-tenue-d-été-de-la-femme-robe-et-les-accessoires-la-main-dessin-illustratio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881980"/>
            <a:ext cx="7924800" cy="45188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sz="3600" b="1" smtClean="0"/>
              <a:t>Dossier 8</a:t>
            </a: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b="1" dirty="0" smtClean="0">
                <a:solidFill>
                  <a:srgbClr val="FF0000"/>
                </a:solidFill>
              </a:rPr>
              <a:t>VÊTEMENTS ET COULEURS</a:t>
            </a:r>
            <a:r>
              <a:rPr lang="fr-FR" b="1" dirty="0" smtClean="0">
                <a:solidFill>
                  <a:srgbClr val="FF0000"/>
                </a:solidFill>
              </a:rPr>
              <a:t>.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4525963"/>
          </a:xfrm>
        </p:spPr>
        <p:txBody>
          <a:bodyPr>
            <a:normAutofit fontScale="92500" lnSpcReduction="20000"/>
          </a:bodyPr>
          <a:lstStyle/>
          <a:p>
            <a:pPr lvl="1">
              <a:buNone/>
            </a:pPr>
            <a:r>
              <a:rPr lang="fr-FR" dirty="0" smtClean="0"/>
              <a:t>  </a:t>
            </a:r>
            <a:r>
              <a:rPr lang="fr-FR" b="1" dirty="0" smtClean="0"/>
              <a:t>Différencier  les couleurs </a:t>
            </a:r>
          </a:p>
          <a:p>
            <a:pPr lvl="1">
              <a:buNone/>
            </a:pPr>
            <a:r>
              <a:rPr lang="fr-FR" b="1" dirty="0" smtClean="0"/>
              <a:t>  Savoir  demander et répondre à des questions simples  </a:t>
            </a:r>
          </a:p>
          <a:p>
            <a:pPr lvl="1">
              <a:buNone/>
            </a:pPr>
            <a:r>
              <a:rPr lang="fr-FR" b="1" dirty="0" smtClean="0"/>
              <a:t>  sur les couleurs.</a:t>
            </a:r>
          </a:p>
          <a:p>
            <a:pPr lvl="1">
              <a:buNone/>
            </a:pPr>
            <a:r>
              <a:rPr lang="fr-FR" b="1" dirty="0" smtClean="0"/>
              <a:t>  Dire la couleur des objets personnels et de ceux qui </a:t>
            </a:r>
          </a:p>
          <a:p>
            <a:pPr lvl="1">
              <a:buNone/>
            </a:pPr>
            <a:r>
              <a:rPr lang="fr-FR" b="1" dirty="0" smtClean="0"/>
              <a:t>  entourent  les </a:t>
            </a:r>
            <a:r>
              <a:rPr lang="en-US" b="1" dirty="0" err="1" smtClean="0"/>
              <a:t>élèves</a:t>
            </a:r>
            <a:r>
              <a:rPr lang="en-US" b="1" dirty="0" smtClean="0"/>
              <a:t> en </a:t>
            </a:r>
            <a:r>
              <a:rPr lang="en-US" b="1" dirty="0" err="1" smtClean="0"/>
              <a:t>classe</a:t>
            </a:r>
            <a:r>
              <a:rPr lang="en-US" b="1" dirty="0" smtClean="0"/>
              <a:t> </a:t>
            </a:r>
            <a:r>
              <a:rPr lang="en-US" b="1" dirty="0" err="1" smtClean="0"/>
              <a:t>ou</a:t>
            </a:r>
            <a:r>
              <a:rPr lang="en-US" b="1" dirty="0" smtClean="0"/>
              <a:t> </a:t>
            </a:r>
            <a:r>
              <a:rPr lang="en-US" b="1" dirty="0" err="1" smtClean="0"/>
              <a:t>ailleurs</a:t>
            </a:r>
            <a:r>
              <a:rPr lang="en-US" b="1" dirty="0" smtClean="0"/>
              <a:t>.</a:t>
            </a:r>
          </a:p>
          <a:p>
            <a:pPr lvl="1">
              <a:buNone/>
            </a:pPr>
            <a:r>
              <a:rPr lang="fr-FR" b="1" dirty="0" smtClean="0"/>
              <a:t>  Adapter les adjectifs de couleurs aux noms qu’ils</a:t>
            </a:r>
          </a:p>
          <a:p>
            <a:pPr lvl="1">
              <a:buNone/>
            </a:pPr>
            <a:r>
              <a:rPr lang="fr-FR" b="1" dirty="0" smtClean="0"/>
              <a:t>  déterminent.</a:t>
            </a:r>
          </a:p>
          <a:p>
            <a:pPr lvl="1">
              <a:buNone/>
            </a:pPr>
            <a:r>
              <a:rPr lang="fr-FR" b="1" dirty="0" smtClean="0"/>
              <a:t>  Répondre à des questions simples sur les vêtements et</a:t>
            </a:r>
          </a:p>
          <a:p>
            <a:pPr lvl="1">
              <a:buNone/>
            </a:pPr>
            <a:r>
              <a:rPr lang="fr-FR" b="1" dirty="0" smtClean="0"/>
              <a:t>  les couleurs.  </a:t>
            </a:r>
          </a:p>
          <a:p>
            <a:pPr lvl="1">
              <a:buNone/>
            </a:pPr>
            <a:r>
              <a:rPr lang="fr-FR" b="1" dirty="0" smtClean="0"/>
              <a:t>  S’exprimer  à l’oral sur les vêtements et les couleurs. </a:t>
            </a:r>
          </a:p>
          <a:p>
            <a:pPr lvl="1">
              <a:buNone/>
            </a:pPr>
            <a:r>
              <a:rPr lang="fr-FR" b="1" dirty="0" smtClean="0"/>
              <a:t>  Dire ce que l’</a:t>
            </a:r>
            <a:r>
              <a:rPr lang="en-US" b="1" dirty="0" err="1" smtClean="0"/>
              <a:t>élève</a:t>
            </a:r>
            <a:r>
              <a:rPr lang="fr-FR" b="1" dirty="0" smtClean="0"/>
              <a:t> porte lui </a:t>
            </a:r>
            <a:r>
              <a:rPr lang="en-US" b="1" dirty="0" err="1" smtClean="0"/>
              <a:t>même</a:t>
            </a:r>
            <a:r>
              <a:rPr lang="en-US" b="1" dirty="0" smtClean="0"/>
              <a:t>, son </a:t>
            </a:r>
            <a:r>
              <a:rPr lang="en-US" b="1" dirty="0" err="1" smtClean="0"/>
              <a:t>copain</a:t>
            </a:r>
            <a:r>
              <a:rPr lang="en-US" b="1" dirty="0" smtClean="0"/>
              <a:t>…..</a:t>
            </a:r>
            <a:r>
              <a:rPr lang="fr-FR" b="1" dirty="0" smtClean="0"/>
              <a:t>, etc.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user\Desktop\images (1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514600"/>
            <a:ext cx="1066800" cy="914400"/>
          </a:xfrm>
          <a:prstGeom prst="rect">
            <a:avLst/>
          </a:prstGeom>
          <a:noFill/>
        </p:spPr>
      </p:pic>
      <p:pic>
        <p:nvPicPr>
          <p:cNvPr id="3077" name="Picture 5" descr="C:\Users\user\Desktop\download (2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4343400"/>
            <a:ext cx="914400" cy="838200"/>
          </a:xfrm>
          <a:prstGeom prst="rect">
            <a:avLst/>
          </a:prstGeom>
          <a:noFill/>
        </p:spPr>
      </p:pic>
      <p:pic>
        <p:nvPicPr>
          <p:cNvPr id="3078" name="Picture 6" descr="C:\Users\user\Desktop\images (2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334000"/>
            <a:ext cx="1609725" cy="1066800"/>
          </a:xfrm>
          <a:prstGeom prst="rect">
            <a:avLst/>
          </a:prstGeom>
          <a:noFill/>
        </p:spPr>
      </p:pic>
      <p:pic>
        <p:nvPicPr>
          <p:cNvPr id="3080" name="Picture 8" descr="Dessin De Robe Png, vecteurs, PSD et icônes pour téléchargement gratuit |  pngtre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" y="1524000"/>
            <a:ext cx="990600" cy="1142999"/>
          </a:xfrm>
          <a:prstGeom prst="rect">
            <a:avLst/>
          </a:prstGeom>
          <a:noFill/>
        </p:spPr>
      </p:pic>
      <p:pic>
        <p:nvPicPr>
          <p:cNvPr id="3081" name="Picture 9" descr="C:\Users\user\Desktop\images (16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" y="3581400"/>
            <a:ext cx="762000" cy="609600"/>
          </a:xfrm>
          <a:prstGeom prst="rect">
            <a:avLst/>
          </a:prstGeom>
          <a:noFill/>
        </p:spPr>
      </p:pic>
      <p:pic>
        <p:nvPicPr>
          <p:cNvPr id="9218" name="Picture 2" descr="C:\Users\user\Desktop\download (8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81000" y="304800"/>
            <a:ext cx="1095375" cy="990600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7086600" y="533400"/>
            <a:ext cx="17526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bleue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7162800" y="1828800"/>
            <a:ext cx="17526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violet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7162800" y="3124200"/>
            <a:ext cx="17526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brun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7162800" y="4267200"/>
            <a:ext cx="17526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rose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7162800" y="5486400"/>
            <a:ext cx="17526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bleu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5105400" y="457200"/>
            <a:ext cx="17526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violet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3352800" y="457200"/>
            <a:ext cx="1676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jaune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1447800" y="457200"/>
            <a:ext cx="17526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blanche</a:t>
            </a:r>
            <a:endParaRPr lang="en-US" dirty="0"/>
          </a:p>
        </p:txBody>
      </p:sp>
      <p:pic>
        <p:nvPicPr>
          <p:cNvPr id="16" name="Picture 3" descr="C:\Users\user\Desktop\images (1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590800"/>
            <a:ext cx="1066800" cy="914400"/>
          </a:xfrm>
          <a:prstGeom prst="rect">
            <a:avLst/>
          </a:prstGeom>
          <a:noFill/>
        </p:spPr>
      </p:pic>
      <p:pic>
        <p:nvPicPr>
          <p:cNvPr id="18" name="Picture 3" descr="C:\Users\user\Desktop\images (1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667000"/>
            <a:ext cx="1066800" cy="914400"/>
          </a:xfrm>
          <a:prstGeom prst="rect">
            <a:avLst/>
          </a:prstGeom>
          <a:noFill/>
        </p:spPr>
      </p:pic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1828800" y="1524000"/>
          <a:ext cx="4953000" cy="36423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953000"/>
              </a:tblGrid>
              <a:tr h="36423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Identifiez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les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objets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en  </a:t>
                      </a:r>
                      <a:r>
                        <a:rPr lang="en-US" sz="18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dirty="0" err="1" smtClean="0"/>
                        <a:t>récisant</a:t>
                      </a:r>
                      <a:r>
                        <a:rPr lang="en-US" dirty="0" smtClean="0"/>
                        <a:t>  la </a:t>
                      </a:r>
                      <a:r>
                        <a:rPr lang="en-US" dirty="0" err="1" smtClean="0"/>
                        <a:t>couleur</a:t>
                      </a:r>
                      <a:r>
                        <a:rPr lang="en-US" dirty="0" smtClean="0"/>
                        <a:t>.          </a:t>
                      </a:r>
                      <a:r>
                        <a:rPr lang="en-US" dirty="0" err="1" smtClean="0"/>
                        <a:t>Faites</a:t>
                      </a:r>
                      <a:r>
                        <a:rPr lang="en-US" baseline="0" dirty="0" smtClean="0"/>
                        <a:t> attention au genre et au </a:t>
                      </a:r>
                      <a:r>
                        <a:rPr lang="en-US" baseline="0" dirty="0" err="1" smtClean="0"/>
                        <a:t>nombre</a:t>
                      </a:r>
                      <a:r>
                        <a:rPr lang="en-US" baseline="0" dirty="0" smtClean="0"/>
                        <a:t> de </a:t>
                      </a:r>
                      <a:r>
                        <a:rPr lang="en-US" baseline="0" dirty="0" err="1" smtClean="0"/>
                        <a:t>chaque</a:t>
                      </a:r>
                      <a:r>
                        <a:rPr lang="en-US" baseline="0" dirty="0" smtClean="0"/>
                        <a:t> objet </a:t>
                      </a:r>
                      <a:r>
                        <a:rPr lang="en-US" baseline="0" dirty="0" err="1" smtClean="0"/>
                        <a:t>pr</a:t>
                      </a:r>
                      <a:r>
                        <a:rPr lang="en-US" dirty="0" err="1" smtClean="0"/>
                        <a:t>ésenté</a:t>
                      </a:r>
                      <a:r>
                        <a:rPr lang="en-US" baseline="0" dirty="0" smtClean="0"/>
                        <a:t>.</a:t>
                      </a:r>
                      <a:endParaRPr lang="en-US" dirty="0" smtClean="0"/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LA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ROBE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                     LE PULLOVER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LE TE-SHIRT                     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LE  COSTUME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DE PLUIE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 PULLOVER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LES BASCETS(M)  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  LA CEINTURE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LE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PORTEFEUILLE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C:\Users\user\Desktop\images (24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676400" y="5181600"/>
            <a:ext cx="1524000" cy="1295400"/>
          </a:xfrm>
          <a:prstGeom prst="rect">
            <a:avLst/>
          </a:prstGeom>
          <a:noFill/>
        </p:spPr>
      </p:pic>
      <p:pic>
        <p:nvPicPr>
          <p:cNvPr id="1027" name="Picture 3" descr="C:\Users\user\Desktop\download (21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76600" y="5257800"/>
            <a:ext cx="1524000" cy="1142999"/>
          </a:xfrm>
          <a:prstGeom prst="rect">
            <a:avLst/>
          </a:prstGeom>
          <a:noFill/>
        </p:spPr>
      </p:pic>
      <p:pic>
        <p:nvPicPr>
          <p:cNvPr id="1028" name="Picture 4" descr="C:\Users\user\Desktop\images (16)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105400" y="5562600"/>
            <a:ext cx="1828801" cy="1000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images (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562600"/>
            <a:ext cx="1600200" cy="1295400"/>
          </a:xfrm>
          <a:prstGeom prst="rect">
            <a:avLst/>
          </a:prstGeom>
          <a:noFill/>
        </p:spPr>
      </p:pic>
      <p:pic>
        <p:nvPicPr>
          <p:cNvPr id="1030" name="Picture 6" descr="C:\Users\user\Desktop\images (1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524000"/>
            <a:ext cx="1371600" cy="1371600"/>
          </a:xfrm>
          <a:prstGeom prst="rect">
            <a:avLst/>
          </a:prstGeom>
          <a:noFill/>
        </p:spPr>
      </p:pic>
      <p:pic>
        <p:nvPicPr>
          <p:cNvPr id="1031" name="Picture 7" descr="C:\Users\user\Desktop\download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200400"/>
            <a:ext cx="1219200" cy="990600"/>
          </a:xfrm>
          <a:prstGeom prst="rect">
            <a:avLst/>
          </a:prstGeom>
          <a:noFill/>
        </p:spPr>
      </p:pic>
      <p:pic>
        <p:nvPicPr>
          <p:cNvPr id="1033" name="Picture 9" descr="C:\Users\user\Desktop\images (5)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191000"/>
            <a:ext cx="1143000" cy="1295400"/>
          </a:xfrm>
          <a:prstGeom prst="rect">
            <a:avLst/>
          </a:prstGeom>
          <a:noFill/>
        </p:spPr>
      </p:pic>
      <p:pic>
        <p:nvPicPr>
          <p:cNvPr id="10242" name="Picture 2" descr="C:\Users\user\Desktop\856f7ca4c625166ca5f87cb1f459e908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1219200" cy="1371600"/>
          </a:xfrm>
          <a:prstGeom prst="rect">
            <a:avLst/>
          </a:prstGeom>
          <a:noFill/>
        </p:spPr>
      </p:pic>
      <p:sp>
        <p:nvSpPr>
          <p:cNvPr id="9" name="Oval 8"/>
          <p:cNvSpPr/>
          <p:nvPr/>
        </p:nvSpPr>
        <p:spPr>
          <a:xfrm>
            <a:off x="2971800" y="381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blanc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4876800" y="381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brune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6858000" y="4572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bleue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6934200" y="16764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blanc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6934200" y="28956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vert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6934200" y="4191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brun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6934200" y="5334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jaune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1143000" y="381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roses</a:t>
            </a:r>
            <a:endParaRPr lang="en-US" dirty="0"/>
          </a:p>
        </p:txBody>
      </p:sp>
      <p:pic>
        <p:nvPicPr>
          <p:cNvPr id="2052" name="Picture 4" descr="C:\Users\user\Desktop\download (10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00201" y="5553075"/>
            <a:ext cx="1676399" cy="1304925"/>
          </a:xfrm>
          <a:prstGeom prst="rect">
            <a:avLst/>
          </a:prstGeom>
          <a:noFill/>
        </p:spPr>
      </p:pic>
      <p:pic>
        <p:nvPicPr>
          <p:cNvPr id="2054" name="Picture 6" descr="C:\Users\user\Desktop\download (11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029200" y="5715000"/>
            <a:ext cx="1762125" cy="914400"/>
          </a:xfrm>
          <a:prstGeom prst="rect">
            <a:avLst/>
          </a:prstGeom>
          <a:noFill/>
        </p:spPr>
      </p:pic>
      <p:pic>
        <p:nvPicPr>
          <p:cNvPr id="2055" name="Picture 7" descr="C:\Users\user\Desktop\download (18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429000" y="5486400"/>
            <a:ext cx="1190625" cy="1190625"/>
          </a:xfrm>
          <a:prstGeom prst="rect">
            <a:avLst/>
          </a:prstGeom>
          <a:noFill/>
        </p:spPr>
      </p:pic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1600200" y="1676400"/>
          <a:ext cx="5105400" cy="37795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105400"/>
              </a:tblGrid>
              <a:tr h="37795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Identifiez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les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objets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en  </a:t>
                      </a:r>
                      <a:r>
                        <a:rPr lang="en-US" sz="18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dirty="0" err="1" smtClean="0"/>
                        <a:t>récisant</a:t>
                      </a:r>
                      <a:r>
                        <a:rPr lang="en-US" dirty="0" smtClean="0"/>
                        <a:t>  la </a:t>
                      </a:r>
                      <a:r>
                        <a:rPr lang="en-US" dirty="0" err="1" smtClean="0"/>
                        <a:t>couleur</a:t>
                      </a:r>
                      <a:r>
                        <a:rPr lang="en-US" dirty="0" smtClean="0"/>
                        <a:t>.          </a:t>
                      </a:r>
                      <a:r>
                        <a:rPr lang="en-US" dirty="0" err="1" smtClean="0"/>
                        <a:t>Faites</a:t>
                      </a:r>
                      <a:r>
                        <a:rPr lang="en-US" baseline="0" dirty="0" smtClean="0"/>
                        <a:t> attention au genre et au </a:t>
                      </a:r>
                      <a:r>
                        <a:rPr lang="en-US" baseline="0" dirty="0" err="1" smtClean="0"/>
                        <a:t>nombre</a:t>
                      </a:r>
                      <a:r>
                        <a:rPr lang="en-US" baseline="0" dirty="0" smtClean="0"/>
                        <a:t> de </a:t>
                      </a:r>
                      <a:r>
                        <a:rPr lang="en-US" baseline="0" dirty="0" err="1" smtClean="0"/>
                        <a:t>chaque</a:t>
                      </a:r>
                      <a:r>
                        <a:rPr lang="en-US" baseline="0" dirty="0" smtClean="0"/>
                        <a:t> objet </a:t>
                      </a:r>
                      <a:r>
                        <a:rPr lang="en-US" baseline="0" dirty="0" err="1" smtClean="0"/>
                        <a:t>pr</a:t>
                      </a:r>
                      <a:r>
                        <a:rPr lang="en-US" dirty="0" err="1" smtClean="0"/>
                        <a:t>ésenté</a:t>
                      </a:r>
                      <a:r>
                        <a:rPr lang="en-US" baseline="0" dirty="0" smtClean="0"/>
                        <a:t>.</a:t>
                      </a:r>
                      <a:endParaRPr lang="en-US" dirty="0" smtClean="0"/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LES BASCETS(F) 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                         LE PULLOVER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LA JUPE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LE TE-SHIRT                    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LE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COSTUME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DE PLUIE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LE PULLOVER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LE  CHAPEAU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      LE CHEMISIER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LA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R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OBE 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C:\Users\user\Desktop\download (3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733800"/>
            <a:ext cx="1143000" cy="1295400"/>
          </a:xfrm>
          <a:prstGeom prst="rect">
            <a:avLst/>
          </a:prstGeom>
          <a:noFill/>
        </p:spPr>
      </p:pic>
      <p:pic>
        <p:nvPicPr>
          <p:cNvPr id="7176" name="Picture 8" descr="C:\Users\user\Desktop\images (3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90600"/>
            <a:ext cx="990600" cy="1828800"/>
          </a:xfrm>
          <a:prstGeom prst="rect">
            <a:avLst/>
          </a:prstGeom>
          <a:noFill/>
        </p:spPr>
      </p:pic>
      <p:pic>
        <p:nvPicPr>
          <p:cNvPr id="7177" name="Picture 9" descr="C:\Users\user\Desktop\download (2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04800"/>
            <a:ext cx="838200" cy="914400"/>
          </a:xfrm>
          <a:prstGeom prst="rect">
            <a:avLst/>
          </a:prstGeom>
          <a:noFill/>
        </p:spPr>
      </p:pic>
      <p:pic>
        <p:nvPicPr>
          <p:cNvPr id="8" name="Picture 3" descr="C:\Users\user\Desktop\images (24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743200"/>
            <a:ext cx="1295400" cy="1295400"/>
          </a:xfrm>
          <a:prstGeom prst="rect">
            <a:avLst/>
          </a:prstGeom>
          <a:noFill/>
        </p:spPr>
      </p:pic>
      <p:pic>
        <p:nvPicPr>
          <p:cNvPr id="11267" name="Picture 3" descr="C:\Users\user\Desktop\image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724400"/>
            <a:ext cx="1152525" cy="1828800"/>
          </a:xfrm>
          <a:prstGeom prst="rect">
            <a:avLst/>
          </a:prstGeom>
          <a:noFill/>
        </p:spPr>
      </p:pic>
      <p:sp>
        <p:nvSpPr>
          <p:cNvPr id="7" name="Oval 6"/>
          <p:cNvSpPr/>
          <p:nvPr/>
        </p:nvSpPr>
        <p:spPr>
          <a:xfrm>
            <a:off x="1066800" y="381000"/>
            <a:ext cx="17526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grise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2971800" y="381000"/>
            <a:ext cx="17526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blanche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5105400" y="381000"/>
            <a:ext cx="17526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noire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7086600" y="457200"/>
            <a:ext cx="17526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vert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7162800" y="1676400"/>
            <a:ext cx="17526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bleu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7162800" y="2971800"/>
            <a:ext cx="17526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rouge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7162800" y="4114800"/>
            <a:ext cx="17526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rouge et noir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7162800" y="5334000"/>
            <a:ext cx="17526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rosse</a:t>
            </a:r>
            <a:endParaRPr lang="en-US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1600200" y="1600200"/>
          <a:ext cx="5257800" cy="3429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257800"/>
              </a:tblGrid>
              <a:tr h="342900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Identifiez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les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objets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en  </a:t>
                      </a:r>
                      <a:r>
                        <a:rPr lang="en-US" sz="18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dirty="0" err="1" smtClean="0"/>
                        <a:t>récisant</a:t>
                      </a:r>
                      <a:r>
                        <a:rPr lang="en-US" dirty="0" smtClean="0"/>
                        <a:t>  la </a:t>
                      </a:r>
                      <a:r>
                        <a:rPr lang="en-US" dirty="0" err="1" smtClean="0"/>
                        <a:t>couleur</a:t>
                      </a:r>
                      <a:r>
                        <a:rPr lang="en-US" dirty="0" smtClean="0"/>
                        <a:t>.          </a:t>
                      </a:r>
                      <a:r>
                        <a:rPr lang="en-US" dirty="0" err="1" smtClean="0"/>
                        <a:t>Faites</a:t>
                      </a:r>
                      <a:r>
                        <a:rPr lang="en-US" baseline="0" dirty="0" smtClean="0"/>
                        <a:t> attention au genre et au </a:t>
                      </a:r>
                      <a:r>
                        <a:rPr lang="en-US" baseline="0" dirty="0" err="1" smtClean="0"/>
                        <a:t>nombre</a:t>
                      </a:r>
                      <a:r>
                        <a:rPr lang="en-US" baseline="0" dirty="0" smtClean="0"/>
                        <a:t> de </a:t>
                      </a:r>
                      <a:r>
                        <a:rPr lang="en-US" baseline="0" dirty="0" err="1" smtClean="0"/>
                        <a:t>chaque</a:t>
                      </a:r>
                      <a:r>
                        <a:rPr lang="en-US" baseline="0" dirty="0" smtClean="0"/>
                        <a:t> objet </a:t>
                      </a:r>
                      <a:r>
                        <a:rPr lang="en-US" baseline="0" dirty="0" err="1" smtClean="0"/>
                        <a:t>pr</a:t>
                      </a:r>
                      <a:r>
                        <a:rPr lang="en-US" dirty="0" err="1" smtClean="0"/>
                        <a:t>ésenté</a:t>
                      </a:r>
                      <a:r>
                        <a:rPr lang="en-US" baseline="0" dirty="0" smtClean="0"/>
                        <a:t>.</a:t>
                      </a:r>
                      <a:endParaRPr lang="en-US" dirty="0" smtClean="0"/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LA ROBE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                     LA BLOUSE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LE TE-SHIRT                                 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LA VESTE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LE MANTEAU          LE PORTEFEUILLE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LES BASKETS(M)                 LE CHAPEAU                           LE SAC</a:t>
                      </a:r>
                    </a:p>
                    <a:p>
                      <a:endParaRPr lang="en-US" sz="1800" b="1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 descr="C:\Users\user\Desktop\images (23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95600" y="5105400"/>
            <a:ext cx="2171700" cy="1219200"/>
          </a:xfrm>
          <a:prstGeom prst="rect">
            <a:avLst/>
          </a:prstGeom>
          <a:noFill/>
        </p:spPr>
      </p:pic>
      <p:pic>
        <p:nvPicPr>
          <p:cNvPr id="3076" name="Picture 4" descr="C:\Users\user\Desktop\download (9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00600" y="5029200"/>
            <a:ext cx="2238375" cy="1428750"/>
          </a:xfrm>
          <a:prstGeom prst="rect">
            <a:avLst/>
          </a:prstGeom>
          <a:noFill/>
        </p:spPr>
      </p:pic>
      <p:pic>
        <p:nvPicPr>
          <p:cNvPr id="1026" name="Picture 2" descr="C:\Users\user\Desktop\images (2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524000" y="5181600"/>
            <a:ext cx="1524000" cy="129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 descr="C:\Users\user\Desktop\images (3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09800"/>
            <a:ext cx="1219200" cy="1371600"/>
          </a:xfrm>
          <a:prstGeom prst="rect">
            <a:avLst/>
          </a:prstGeom>
          <a:noFill/>
        </p:spPr>
      </p:pic>
      <p:pic>
        <p:nvPicPr>
          <p:cNvPr id="21506" name="Picture 2" descr="C:\Users\user\Desktop\images (12) - Cop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38200"/>
            <a:ext cx="1524000" cy="1447800"/>
          </a:xfrm>
          <a:prstGeom prst="rect">
            <a:avLst/>
          </a:prstGeom>
          <a:noFill/>
        </p:spPr>
      </p:pic>
      <p:pic>
        <p:nvPicPr>
          <p:cNvPr id="21507" name="Picture 3" descr="C:\Users\user\Desktop\images (16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371600" cy="981075"/>
          </a:xfrm>
          <a:prstGeom prst="rect">
            <a:avLst/>
          </a:prstGeom>
          <a:noFill/>
        </p:spPr>
      </p:pic>
      <p:pic>
        <p:nvPicPr>
          <p:cNvPr id="1026" name="Picture 2" descr="C:\Users\user\Desktop\images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429000"/>
            <a:ext cx="1371600" cy="1447800"/>
          </a:xfrm>
          <a:prstGeom prst="rect">
            <a:avLst/>
          </a:prstGeom>
          <a:noFill/>
        </p:spPr>
      </p:pic>
      <p:pic>
        <p:nvPicPr>
          <p:cNvPr id="7" name="Picture 5" descr="C:\Users\user\Desktop\images (24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019675"/>
            <a:ext cx="1685925" cy="1838325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1524000" y="3048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blanc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5257800" y="3048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brun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7162800" y="3048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noire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7162800" y="14478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violet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7162800" y="2667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vert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7162800" y="40386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rose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7162800" y="54102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bleu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429000" y="3048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roses</a:t>
            </a:r>
            <a:endParaRPr lang="en-US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1828800" y="1600200"/>
          <a:ext cx="5105400" cy="35661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105400"/>
              </a:tblGrid>
              <a:tr h="35661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Identifiez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les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objets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en  </a:t>
                      </a:r>
                      <a:r>
                        <a:rPr lang="en-US" sz="18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dirty="0" err="1" smtClean="0"/>
                        <a:t>récisant</a:t>
                      </a:r>
                      <a:r>
                        <a:rPr lang="en-US" dirty="0" smtClean="0"/>
                        <a:t>  la </a:t>
                      </a:r>
                      <a:r>
                        <a:rPr lang="en-US" dirty="0" err="1" smtClean="0"/>
                        <a:t>couleur</a:t>
                      </a:r>
                      <a:r>
                        <a:rPr lang="en-US" dirty="0" smtClean="0"/>
                        <a:t>.          </a:t>
                      </a:r>
                      <a:r>
                        <a:rPr lang="en-US" dirty="0" err="1" smtClean="0"/>
                        <a:t>Faites</a:t>
                      </a:r>
                      <a:r>
                        <a:rPr lang="en-US" baseline="0" dirty="0" smtClean="0"/>
                        <a:t> attention au genre et au </a:t>
                      </a:r>
                      <a:r>
                        <a:rPr lang="en-US" baseline="0" dirty="0" err="1" smtClean="0"/>
                        <a:t>nombre</a:t>
                      </a:r>
                      <a:r>
                        <a:rPr lang="en-US" baseline="0" dirty="0" smtClean="0"/>
                        <a:t> de </a:t>
                      </a:r>
                      <a:r>
                        <a:rPr lang="en-US" baseline="0" dirty="0" err="1" smtClean="0"/>
                        <a:t>chaque</a:t>
                      </a:r>
                      <a:r>
                        <a:rPr lang="en-US" baseline="0" dirty="0" smtClean="0"/>
                        <a:t> objet </a:t>
                      </a:r>
                      <a:r>
                        <a:rPr lang="en-US" baseline="0" dirty="0" err="1" smtClean="0"/>
                        <a:t>pr</a:t>
                      </a:r>
                      <a:r>
                        <a:rPr lang="en-US" dirty="0" err="1" smtClean="0"/>
                        <a:t>ésenté</a:t>
                      </a:r>
                      <a:r>
                        <a:rPr lang="en-US" baseline="0" dirty="0" smtClean="0"/>
                        <a:t>.</a:t>
                      </a:r>
                      <a:endParaRPr lang="en-US" dirty="0" smtClean="0"/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                    LE PULLOVER</a:t>
                      </a:r>
                      <a:endParaRPr lang="en-US" sz="1800" b="1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        LE MANTEAU  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LA J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UPE               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LE  SAC                                                                                 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 CHAPEAU                       LA VESTE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LES BASCETS (F)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  LA ROBE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 descr="C:\Users\user\Desktop\download (5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24000" y="5486400"/>
            <a:ext cx="1752600" cy="1076325"/>
          </a:xfrm>
          <a:prstGeom prst="rect">
            <a:avLst/>
          </a:prstGeom>
          <a:noFill/>
        </p:spPr>
      </p:pic>
      <p:pic>
        <p:nvPicPr>
          <p:cNvPr id="5123" name="Picture 3" descr="C:\Users\user\Desktop\download (7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05200" y="5486400"/>
            <a:ext cx="1495425" cy="1181100"/>
          </a:xfrm>
          <a:prstGeom prst="rect">
            <a:avLst/>
          </a:prstGeom>
          <a:noFill/>
        </p:spPr>
      </p:pic>
      <p:pic>
        <p:nvPicPr>
          <p:cNvPr id="5125" name="Picture 5" descr="C:\Users\user\Desktop\download (18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257800" y="5562600"/>
            <a:ext cx="1371600" cy="10382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download (3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14600"/>
            <a:ext cx="1219200" cy="1295400"/>
          </a:xfrm>
          <a:prstGeom prst="rect">
            <a:avLst/>
          </a:prstGeom>
          <a:noFill/>
        </p:spPr>
      </p:pic>
      <p:pic>
        <p:nvPicPr>
          <p:cNvPr id="5123" name="Picture 3" descr="C:\Users\user\Desktop\download (10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" cy="1371600"/>
          </a:xfrm>
          <a:prstGeom prst="rect">
            <a:avLst/>
          </a:prstGeom>
          <a:noFill/>
        </p:spPr>
      </p:pic>
      <p:pic>
        <p:nvPicPr>
          <p:cNvPr id="5" name="Picture 6" descr="C:\Users\user\Desktop\images (15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562600"/>
            <a:ext cx="1304925" cy="1295400"/>
          </a:xfrm>
          <a:prstGeom prst="rect">
            <a:avLst/>
          </a:prstGeom>
          <a:noFill/>
        </p:spPr>
      </p:pic>
      <p:pic>
        <p:nvPicPr>
          <p:cNvPr id="7" name="Picture 3" descr="C:\Users\user\Desktop\images (24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505200"/>
            <a:ext cx="1219200" cy="1752600"/>
          </a:xfrm>
          <a:prstGeom prst="rect">
            <a:avLst/>
          </a:prstGeom>
          <a:noFill/>
        </p:spPr>
      </p:pic>
      <p:pic>
        <p:nvPicPr>
          <p:cNvPr id="8" name="Picture 3" descr="C:\Users\user\Desktop\download (2)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447800"/>
            <a:ext cx="1143000" cy="990600"/>
          </a:xfrm>
          <a:prstGeom prst="rect">
            <a:avLst/>
          </a:prstGeom>
          <a:noFill/>
        </p:spPr>
      </p:pic>
      <p:sp>
        <p:nvSpPr>
          <p:cNvPr id="9" name="Oval 8"/>
          <p:cNvSpPr/>
          <p:nvPr/>
        </p:nvSpPr>
        <p:spPr>
          <a:xfrm>
            <a:off x="1143000" y="381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gris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3048000" y="381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brune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029200" y="381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grise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7086600" y="4572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rouge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7086600" y="17526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rose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7086600" y="3048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bleu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7086600" y="43434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vert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7162800" y="54102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vert</a:t>
            </a:r>
            <a:endParaRPr lang="en-US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1600200" y="1676400"/>
          <a:ext cx="5105400" cy="33832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105400"/>
              </a:tblGrid>
              <a:tr h="3368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Identifiez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les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objets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en  </a:t>
                      </a:r>
                      <a:r>
                        <a:rPr lang="en-US" sz="18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dirty="0" err="1" smtClean="0"/>
                        <a:t>récisant</a:t>
                      </a:r>
                      <a:r>
                        <a:rPr lang="en-US" dirty="0" smtClean="0"/>
                        <a:t>  la </a:t>
                      </a:r>
                      <a:r>
                        <a:rPr lang="en-US" dirty="0" err="1" smtClean="0"/>
                        <a:t>couleur</a:t>
                      </a:r>
                      <a:r>
                        <a:rPr lang="en-US" dirty="0" smtClean="0"/>
                        <a:t>.          </a:t>
                      </a:r>
                      <a:r>
                        <a:rPr lang="en-US" dirty="0" err="1" smtClean="0"/>
                        <a:t>Faites</a:t>
                      </a:r>
                      <a:r>
                        <a:rPr lang="en-US" baseline="0" dirty="0" smtClean="0"/>
                        <a:t> attention au genre et au </a:t>
                      </a:r>
                      <a:r>
                        <a:rPr lang="en-US" baseline="0" dirty="0" err="1" smtClean="0"/>
                        <a:t>nombre</a:t>
                      </a:r>
                      <a:r>
                        <a:rPr lang="en-US" baseline="0" dirty="0" smtClean="0"/>
                        <a:t> de </a:t>
                      </a:r>
                      <a:r>
                        <a:rPr lang="en-US" baseline="0" dirty="0" err="1" smtClean="0"/>
                        <a:t>chaque</a:t>
                      </a:r>
                      <a:r>
                        <a:rPr lang="en-US" baseline="0" dirty="0" smtClean="0"/>
                        <a:t> objet </a:t>
                      </a:r>
                      <a:r>
                        <a:rPr lang="en-US" baseline="0" dirty="0" err="1" smtClean="0"/>
                        <a:t>pr</a:t>
                      </a:r>
                      <a:r>
                        <a:rPr lang="en-US" dirty="0" err="1" smtClean="0"/>
                        <a:t>ésenté</a:t>
                      </a:r>
                      <a:r>
                        <a:rPr lang="en-US" baseline="0" dirty="0" smtClean="0"/>
                        <a:t>.</a:t>
                      </a:r>
                      <a:endParaRPr lang="en-US" dirty="0" smtClean="0"/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LA ROBE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                       LE PULLOVER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LE TE-SHIRT                     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    LE MANTEAU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PANTALON-COURT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LE SAC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LA  CEINTURE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    LES BASCETS(f)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 descr="C:\Users\user\Desktop\download (11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9001" y="5410200"/>
            <a:ext cx="2057400" cy="1143001"/>
          </a:xfrm>
          <a:prstGeom prst="rect">
            <a:avLst/>
          </a:prstGeom>
          <a:noFill/>
        </p:spPr>
      </p:pic>
      <p:pic>
        <p:nvPicPr>
          <p:cNvPr id="4100" name="Picture 4" descr="C:\Users\user\Desktop\download (4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371600" y="5486400"/>
            <a:ext cx="2143125" cy="1066800"/>
          </a:xfrm>
          <a:prstGeom prst="rect">
            <a:avLst/>
          </a:prstGeom>
          <a:noFill/>
        </p:spPr>
      </p:pic>
      <p:pic>
        <p:nvPicPr>
          <p:cNvPr id="2050" name="Picture 2" descr="C:\Users\user\Desktop\images (2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486400" y="5181600"/>
            <a:ext cx="1676400" cy="152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 descr="C:\Users\user\Desktop\images (3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838325" cy="2143125"/>
          </a:xfrm>
          <a:prstGeom prst="rect">
            <a:avLst/>
          </a:prstGeom>
          <a:noFill/>
        </p:spPr>
      </p:pic>
      <p:pic>
        <p:nvPicPr>
          <p:cNvPr id="5" name="Picture 3" descr="C:\Users\user\Desktop\download (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81200"/>
            <a:ext cx="1962150" cy="1608137"/>
          </a:xfrm>
          <a:prstGeom prst="rect">
            <a:avLst/>
          </a:prstGeom>
          <a:noFill/>
        </p:spPr>
      </p:pic>
      <p:pic>
        <p:nvPicPr>
          <p:cNvPr id="6" name="Picture 4" descr="C:\Users\user\Desktop\images (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3581400"/>
            <a:ext cx="1524000" cy="1219200"/>
          </a:xfrm>
          <a:prstGeom prst="rect">
            <a:avLst/>
          </a:prstGeom>
          <a:noFill/>
        </p:spPr>
      </p:pic>
      <p:pic>
        <p:nvPicPr>
          <p:cNvPr id="2050" name="Picture 2" descr="C:\Users\user\Desktop\download (5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495800"/>
            <a:ext cx="1771650" cy="2362200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1447800" y="381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violet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276600" y="381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orange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5181600" y="4572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brun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7162800" y="20574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jaune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7162800" y="3429000"/>
            <a:ext cx="1752600" cy="990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bigee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7162800" y="4876800"/>
            <a:ext cx="1752600" cy="990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Rouge et noir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7086600" y="6096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bleu</a:t>
            </a:r>
            <a:endParaRPr lang="en-US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2286000" y="1600200"/>
          <a:ext cx="4419600" cy="31089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419600"/>
              </a:tblGrid>
              <a:tr h="29718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Identifiez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les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objets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en  </a:t>
                      </a:r>
                      <a:r>
                        <a:rPr lang="en-US" sz="18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dirty="0" err="1" smtClean="0"/>
                        <a:t>récisant</a:t>
                      </a:r>
                      <a:r>
                        <a:rPr lang="en-US" dirty="0" smtClean="0"/>
                        <a:t>  la </a:t>
                      </a:r>
                      <a:r>
                        <a:rPr lang="en-US" dirty="0" err="1" smtClean="0"/>
                        <a:t>couleur</a:t>
                      </a:r>
                      <a:r>
                        <a:rPr lang="en-US" dirty="0" smtClean="0"/>
                        <a:t>.          </a:t>
                      </a:r>
                      <a:r>
                        <a:rPr lang="en-US" dirty="0" err="1" smtClean="0"/>
                        <a:t>Faites</a:t>
                      </a:r>
                      <a:r>
                        <a:rPr lang="en-US" baseline="0" dirty="0" smtClean="0"/>
                        <a:t> attention au genre et au </a:t>
                      </a:r>
                      <a:r>
                        <a:rPr lang="en-US" baseline="0" dirty="0" err="1" smtClean="0"/>
                        <a:t>nombre</a:t>
                      </a:r>
                      <a:r>
                        <a:rPr lang="en-US" baseline="0" dirty="0" smtClean="0"/>
                        <a:t> de </a:t>
                      </a:r>
                      <a:r>
                        <a:rPr lang="en-US" baseline="0" dirty="0" err="1" smtClean="0"/>
                        <a:t>chaque</a:t>
                      </a:r>
                      <a:r>
                        <a:rPr lang="en-US" baseline="0" dirty="0" smtClean="0"/>
                        <a:t> objet </a:t>
                      </a:r>
                      <a:r>
                        <a:rPr lang="en-US" baseline="0" dirty="0" err="1" smtClean="0"/>
                        <a:t>pr</a:t>
                      </a:r>
                      <a:r>
                        <a:rPr lang="en-US" dirty="0" err="1" smtClean="0"/>
                        <a:t>ésenté</a:t>
                      </a:r>
                      <a:r>
                        <a:rPr lang="en-US" baseline="0" dirty="0" smtClean="0"/>
                        <a:t>.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endParaRPr lang="en-US" sz="1800" b="1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LA ROBE               LE SAC                                   LE PORTFEUILLE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TE-SHIRT                     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LE COSTUME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DE PLUIE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LE </a:t>
                      </a:r>
                      <a:r>
                        <a:rPr lang="en-US" sz="18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PULLOVER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LE MANTEAU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LE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CHAPEAU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146" name="Picture 2" descr="C:\Users\user\Desktop\images (22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05200" y="5410200"/>
            <a:ext cx="1371600" cy="990600"/>
          </a:xfrm>
          <a:prstGeom prst="rect">
            <a:avLst/>
          </a:prstGeom>
          <a:noFill/>
        </p:spPr>
      </p:pic>
      <p:pic>
        <p:nvPicPr>
          <p:cNvPr id="6147" name="Picture 3" descr="C:\Users\user\Desktop\download (8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81200" y="5334000"/>
            <a:ext cx="1409700" cy="1295400"/>
          </a:xfrm>
          <a:prstGeom prst="rect">
            <a:avLst/>
          </a:prstGeom>
          <a:noFill/>
        </p:spPr>
      </p:pic>
      <p:pic>
        <p:nvPicPr>
          <p:cNvPr id="6149" name="Picture 5" descr="C:\Users\user\Desktop\download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05400" y="4800600"/>
            <a:ext cx="1981200" cy="167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 descr="C:\Users\user\Desktop\images (3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397301">
            <a:off x="37110" y="2168397"/>
            <a:ext cx="1219200" cy="1295400"/>
          </a:xfrm>
          <a:prstGeom prst="rect">
            <a:avLst/>
          </a:prstGeom>
          <a:noFill/>
        </p:spPr>
      </p:pic>
      <p:pic>
        <p:nvPicPr>
          <p:cNvPr id="23554" name="Picture 2" descr="C:\Users\user\Desktop\images (2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352800"/>
            <a:ext cx="1524000" cy="1438275"/>
          </a:xfrm>
          <a:prstGeom prst="rect">
            <a:avLst/>
          </a:prstGeom>
          <a:noFill/>
        </p:spPr>
      </p:pic>
      <p:pic>
        <p:nvPicPr>
          <p:cNvPr id="23555" name="Picture 3" descr="C:\Users\user\Desktop\download (3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04800"/>
            <a:ext cx="1447800" cy="685800"/>
          </a:xfrm>
          <a:prstGeom prst="rect">
            <a:avLst/>
          </a:prstGeom>
          <a:noFill/>
        </p:spPr>
      </p:pic>
      <p:pic>
        <p:nvPicPr>
          <p:cNvPr id="3074" name="Picture 2" descr="C:\Users\user\Desktop\image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495800"/>
            <a:ext cx="1762125" cy="2057400"/>
          </a:xfrm>
          <a:prstGeom prst="rect">
            <a:avLst/>
          </a:prstGeom>
          <a:noFill/>
        </p:spPr>
      </p:pic>
      <p:pic>
        <p:nvPicPr>
          <p:cNvPr id="7" name="Picture 2" descr="C:\Users\user\Desktop\f833d670c3da89ea582d203207ad498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143000"/>
            <a:ext cx="1371600" cy="990600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1524000" y="3048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noire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3352800" y="3048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blanche 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181600" y="3048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rose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7086600" y="381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bleue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7162800" y="16764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rouge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7162800" y="29718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vert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7162800" y="42672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rose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7162800" y="55626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rouge</a:t>
            </a:r>
            <a:endParaRPr lang="en-US" dirty="0"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1676400" y="1447800"/>
          <a:ext cx="5029200" cy="37185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29200"/>
              </a:tblGrid>
              <a:tr h="371856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Identifiez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les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objets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en  </a:t>
                      </a:r>
                      <a:r>
                        <a:rPr lang="en-US" sz="18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dirty="0" err="1" smtClean="0"/>
                        <a:t>récisant</a:t>
                      </a:r>
                      <a:r>
                        <a:rPr lang="en-US" dirty="0" smtClean="0"/>
                        <a:t>  la </a:t>
                      </a:r>
                      <a:r>
                        <a:rPr lang="en-US" dirty="0" err="1" smtClean="0"/>
                        <a:t>couleur</a:t>
                      </a:r>
                      <a:r>
                        <a:rPr lang="en-US" dirty="0" smtClean="0"/>
                        <a:t>.          </a:t>
                      </a:r>
                      <a:r>
                        <a:rPr lang="en-US" dirty="0" err="1" smtClean="0"/>
                        <a:t>Faites</a:t>
                      </a:r>
                      <a:r>
                        <a:rPr lang="en-US" baseline="0" dirty="0" smtClean="0"/>
                        <a:t> attention au genre et au </a:t>
                      </a:r>
                      <a:r>
                        <a:rPr lang="en-US" baseline="0" dirty="0" err="1" smtClean="0"/>
                        <a:t>nombre</a:t>
                      </a:r>
                      <a:r>
                        <a:rPr lang="en-US" baseline="0" dirty="0" smtClean="0"/>
                        <a:t> de </a:t>
                      </a:r>
                      <a:r>
                        <a:rPr lang="en-US" baseline="0" dirty="0" err="1" smtClean="0"/>
                        <a:t>chaque</a:t>
                      </a:r>
                      <a:r>
                        <a:rPr lang="en-US" baseline="0" dirty="0" smtClean="0"/>
                        <a:t> objet </a:t>
                      </a:r>
                      <a:r>
                        <a:rPr lang="en-US" baseline="0" dirty="0" err="1" smtClean="0"/>
                        <a:t>pr</a:t>
                      </a:r>
                      <a:r>
                        <a:rPr lang="en-US" dirty="0" err="1" smtClean="0"/>
                        <a:t>ésenté</a:t>
                      </a:r>
                      <a:r>
                        <a:rPr lang="en-US" baseline="0" dirty="0" smtClean="0"/>
                        <a:t>.</a:t>
                      </a:r>
                      <a:endParaRPr lang="en-US" dirty="0" smtClean="0"/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LA ROBE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LE SAC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LE TE-SHIRT                     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    LE PULLOVER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LES BASCETS(F)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LE MANTEAU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LA  JUPE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    LE CHAPEAU                  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170" name="Picture 2" descr="C:\Users\user\Desktop\download (10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05200" y="5410200"/>
            <a:ext cx="2143125" cy="1143000"/>
          </a:xfrm>
          <a:prstGeom prst="rect">
            <a:avLst/>
          </a:prstGeom>
          <a:noFill/>
        </p:spPr>
      </p:pic>
      <p:pic>
        <p:nvPicPr>
          <p:cNvPr id="7171" name="Picture 3" descr="C:\Users\user\Desktop\download (2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715000" y="5486400"/>
            <a:ext cx="1171575" cy="990600"/>
          </a:xfrm>
          <a:prstGeom prst="rect">
            <a:avLst/>
          </a:prstGeom>
          <a:noFill/>
        </p:spPr>
      </p:pic>
      <p:pic>
        <p:nvPicPr>
          <p:cNvPr id="19" name="Picture 2" descr="C:\Users\user\Desktop\images (2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905000" y="5334000"/>
            <a:ext cx="1676400" cy="152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user\Desktop\download (3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447800"/>
            <a:ext cx="1295400" cy="1219200"/>
          </a:xfrm>
          <a:prstGeom prst="rect">
            <a:avLst/>
          </a:prstGeom>
          <a:noFill/>
        </p:spPr>
      </p:pic>
      <p:pic>
        <p:nvPicPr>
          <p:cNvPr id="26627" name="Picture 3" descr="C:\Users\user\Desktop\robe-avec-jupe-complete-mode-9044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24000" cy="1600200"/>
          </a:xfrm>
          <a:prstGeom prst="rect">
            <a:avLst/>
          </a:prstGeom>
          <a:noFill/>
        </p:spPr>
      </p:pic>
      <p:pic>
        <p:nvPicPr>
          <p:cNvPr id="26628" name="Picture 4" descr="C:\Users\user\Desktop\download (7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3505200"/>
            <a:ext cx="990600" cy="1219200"/>
          </a:xfrm>
          <a:prstGeom prst="rect">
            <a:avLst/>
          </a:prstGeom>
          <a:noFill/>
        </p:spPr>
      </p:pic>
      <p:pic>
        <p:nvPicPr>
          <p:cNvPr id="5" name="Picture 4" descr="C:\Users\user\Desktop\images (24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2438400"/>
            <a:ext cx="1447800" cy="1447800"/>
          </a:xfrm>
          <a:prstGeom prst="rect">
            <a:avLst/>
          </a:prstGeom>
          <a:noFill/>
        </p:spPr>
      </p:pic>
      <p:pic>
        <p:nvPicPr>
          <p:cNvPr id="4098" name="Picture 2" descr="C:\Users\user\Desktop\download (2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" y="4800600"/>
            <a:ext cx="1523999" cy="1371600"/>
          </a:xfrm>
          <a:prstGeom prst="rect">
            <a:avLst/>
          </a:prstGeom>
          <a:noFill/>
        </p:spPr>
      </p:pic>
      <p:sp>
        <p:nvSpPr>
          <p:cNvPr id="9" name="Oval 8"/>
          <p:cNvSpPr/>
          <p:nvPr/>
        </p:nvSpPr>
        <p:spPr>
          <a:xfrm>
            <a:off x="1219200" y="3048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roses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3124200" y="2286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orange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5029200" y="2286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noir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7086600" y="381000"/>
            <a:ext cx="17526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bleu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7086600" y="16002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beige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7086600" y="28194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rouge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7086600" y="40386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rose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7086600" y="5334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vert</a:t>
            </a:r>
            <a:endParaRPr lang="en-US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1600200" y="1295400"/>
          <a:ext cx="5105400" cy="37033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105400"/>
              </a:tblGrid>
              <a:tr h="370332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Identifiez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les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objets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en  </a:t>
                      </a:r>
                      <a:r>
                        <a:rPr lang="en-US" sz="18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dirty="0" err="1" smtClean="0"/>
                        <a:t>récisant</a:t>
                      </a:r>
                      <a:r>
                        <a:rPr lang="en-US" dirty="0" smtClean="0"/>
                        <a:t>  la </a:t>
                      </a:r>
                      <a:r>
                        <a:rPr lang="en-US" dirty="0" err="1" smtClean="0"/>
                        <a:t>couleur</a:t>
                      </a:r>
                      <a:r>
                        <a:rPr lang="en-US" dirty="0" smtClean="0"/>
                        <a:t>.          </a:t>
                      </a:r>
                      <a:r>
                        <a:rPr lang="en-US" dirty="0" err="1" smtClean="0"/>
                        <a:t>Faites</a:t>
                      </a:r>
                      <a:r>
                        <a:rPr lang="en-US" baseline="0" dirty="0" smtClean="0"/>
                        <a:t> attention au genre et au </a:t>
                      </a:r>
                      <a:r>
                        <a:rPr lang="en-US" baseline="0" dirty="0" err="1" smtClean="0"/>
                        <a:t>nombre</a:t>
                      </a:r>
                      <a:r>
                        <a:rPr lang="en-US" baseline="0" dirty="0" smtClean="0"/>
                        <a:t> de </a:t>
                      </a:r>
                      <a:r>
                        <a:rPr lang="en-US" baseline="0" dirty="0" err="1" smtClean="0"/>
                        <a:t>chaque</a:t>
                      </a:r>
                      <a:r>
                        <a:rPr lang="en-US" baseline="0" dirty="0" smtClean="0"/>
                        <a:t> objet </a:t>
                      </a:r>
                      <a:r>
                        <a:rPr lang="en-US" baseline="0" dirty="0" err="1" smtClean="0"/>
                        <a:t>pr</a:t>
                      </a:r>
                      <a:r>
                        <a:rPr lang="en-US" dirty="0" err="1" smtClean="0"/>
                        <a:t>ésenté</a:t>
                      </a:r>
                      <a:r>
                        <a:rPr lang="en-US" baseline="0" dirty="0" smtClean="0"/>
                        <a:t>.</a:t>
                      </a:r>
                      <a:endParaRPr lang="en-US" dirty="0" smtClean="0"/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LA ROBE                  LE PULLOVER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 LE PULLOVER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LA VESTE 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LES BASCETS(f)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LE MANTEAU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le CHAPEAU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        LE SAC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194" name="Picture 2" descr="C:\Users\user\Desktop\images (23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52800" y="5029200"/>
            <a:ext cx="2133600" cy="1152525"/>
          </a:xfrm>
          <a:prstGeom prst="rect">
            <a:avLst/>
          </a:prstGeom>
          <a:noFill/>
        </p:spPr>
      </p:pic>
      <p:pic>
        <p:nvPicPr>
          <p:cNvPr id="8195" name="Picture 3" descr="C:\Users\user\Desktop\download (9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00200" y="5029200"/>
            <a:ext cx="1933575" cy="1219200"/>
          </a:xfrm>
          <a:prstGeom prst="rect">
            <a:avLst/>
          </a:prstGeom>
          <a:noFill/>
        </p:spPr>
      </p:pic>
      <p:pic>
        <p:nvPicPr>
          <p:cNvPr id="8196" name="Picture 4" descr="C:\Users\user\Desktop\download (18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562600" y="4953000"/>
            <a:ext cx="1190625" cy="1190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1" descr="C:\Users\user\Desktop\images (3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86200"/>
            <a:ext cx="1300162" cy="1604962"/>
          </a:xfrm>
          <a:prstGeom prst="rect">
            <a:avLst/>
          </a:prstGeom>
          <a:noFill/>
        </p:spPr>
      </p:pic>
      <p:pic>
        <p:nvPicPr>
          <p:cNvPr id="27650" name="Picture 2" descr="C:\Users\user\Desktop\download (5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438400"/>
            <a:ext cx="1219200" cy="1447800"/>
          </a:xfrm>
          <a:prstGeom prst="rect">
            <a:avLst/>
          </a:prstGeom>
          <a:noFill/>
        </p:spPr>
      </p:pic>
      <p:pic>
        <p:nvPicPr>
          <p:cNvPr id="5" name="Picture 5" descr="C:\Users\user\Desktop\images (24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371600" cy="1600200"/>
          </a:xfrm>
          <a:prstGeom prst="rect">
            <a:avLst/>
          </a:prstGeom>
          <a:noFill/>
        </p:spPr>
      </p:pic>
      <p:pic>
        <p:nvPicPr>
          <p:cNvPr id="5122" name="Picture 2" descr="C:\Users\user\Desktop\download (7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257800"/>
            <a:ext cx="1295400" cy="1600200"/>
          </a:xfrm>
          <a:prstGeom prst="rect">
            <a:avLst/>
          </a:prstGeom>
          <a:noFill/>
        </p:spPr>
      </p:pic>
      <p:pic>
        <p:nvPicPr>
          <p:cNvPr id="8" name="Picture 3" descr="C:\Users\user\Desktop\3928b13b189cb12dce43448d1283e4a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295400"/>
            <a:ext cx="1343025" cy="1419225"/>
          </a:xfrm>
          <a:prstGeom prst="rect">
            <a:avLst/>
          </a:prstGeom>
          <a:noFill/>
        </p:spPr>
      </p:pic>
      <p:sp>
        <p:nvSpPr>
          <p:cNvPr id="9" name="Oval 8"/>
          <p:cNvSpPr/>
          <p:nvPr/>
        </p:nvSpPr>
        <p:spPr>
          <a:xfrm>
            <a:off x="1295400" y="381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blanche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3200400" y="381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beige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5181600" y="381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rouge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7010400" y="381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rouge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7010400" y="18288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jaune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7010400" y="31242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bleue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7010400" y="44196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noir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7010400" y="56388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rose</a:t>
            </a:r>
            <a:endParaRPr lang="en-US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1600200" y="1524000"/>
          <a:ext cx="5105400" cy="3810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105400"/>
              </a:tblGrid>
              <a:tr h="3810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Identifiez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les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objets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en  </a:t>
                      </a:r>
                      <a:r>
                        <a:rPr lang="en-US" sz="18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dirty="0" err="1" smtClean="0"/>
                        <a:t>récisant</a:t>
                      </a:r>
                      <a:r>
                        <a:rPr lang="en-US" dirty="0" smtClean="0"/>
                        <a:t>  la </a:t>
                      </a:r>
                      <a:r>
                        <a:rPr lang="en-US" dirty="0" err="1" smtClean="0"/>
                        <a:t>couleur</a:t>
                      </a:r>
                      <a:r>
                        <a:rPr lang="en-US" dirty="0" smtClean="0"/>
                        <a:t>.          </a:t>
                      </a:r>
                      <a:r>
                        <a:rPr lang="en-US" dirty="0" err="1" smtClean="0"/>
                        <a:t>Faites</a:t>
                      </a:r>
                      <a:r>
                        <a:rPr lang="en-US" baseline="0" dirty="0" smtClean="0"/>
                        <a:t> attention au genre et au </a:t>
                      </a:r>
                      <a:r>
                        <a:rPr lang="en-US" baseline="0" dirty="0" err="1" smtClean="0"/>
                        <a:t>nombre</a:t>
                      </a:r>
                      <a:r>
                        <a:rPr lang="en-US" baseline="0" dirty="0" smtClean="0"/>
                        <a:t> de </a:t>
                      </a:r>
                      <a:r>
                        <a:rPr lang="en-US" baseline="0" dirty="0" err="1" smtClean="0"/>
                        <a:t>chaque</a:t>
                      </a:r>
                      <a:r>
                        <a:rPr lang="en-US" baseline="0" dirty="0" smtClean="0"/>
                        <a:t> objet </a:t>
                      </a:r>
                      <a:r>
                        <a:rPr lang="en-US" baseline="0" dirty="0" err="1" smtClean="0"/>
                        <a:t>pr</a:t>
                      </a:r>
                      <a:r>
                        <a:rPr lang="en-US" dirty="0" err="1" smtClean="0"/>
                        <a:t>ésenté</a:t>
                      </a:r>
                      <a:r>
                        <a:rPr lang="en-US" baseline="0" dirty="0" smtClean="0"/>
                        <a:t>.</a:t>
                      </a:r>
                      <a:endParaRPr lang="en-US" dirty="0" smtClean="0"/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LA ROBE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                       LE PULLOVER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LE TE-SHIRT                     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    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 MANTEAU    LA VESTE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 PULLOVER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         LES BASCETS(f)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LE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SAC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LA CEINTURE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219" name="Picture 3" descr="C:\Users\user\Desktop\download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76400" y="5410200"/>
            <a:ext cx="2057400" cy="1181100"/>
          </a:xfrm>
          <a:prstGeom prst="rect">
            <a:avLst/>
          </a:prstGeom>
          <a:noFill/>
        </p:spPr>
      </p:pic>
      <p:pic>
        <p:nvPicPr>
          <p:cNvPr id="9220" name="Picture 4" descr="C:\Users\user\Desktop\download (17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81400" y="5486400"/>
            <a:ext cx="1304925" cy="1066800"/>
          </a:xfrm>
          <a:prstGeom prst="rect">
            <a:avLst/>
          </a:prstGeom>
          <a:noFill/>
        </p:spPr>
      </p:pic>
      <p:pic>
        <p:nvPicPr>
          <p:cNvPr id="9221" name="Picture 5" descr="C:\Users\user\Desktop\images (10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876800" y="5410200"/>
            <a:ext cx="2143125" cy="144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8" name="Picture 6" descr="C:\Users\user\Desktop\images (3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143000"/>
            <a:ext cx="1295400" cy="1295400"/>
          </a:xfrm>
          <a:prstGeom prst="rect">
            <a:avLst/>
          </a:prstGeom>
          <a:noFill/>
        </p:spPr>
      </p:pic>
      <p:pic>
        <p:nvPicPr>
          <p:cNvPr id="28679" name="Picture 7" descr="C:\Users\user\Desktop\images (1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1295399" cy="1066800"/>
          </a:xfrm>
          <a:prstGeom prst="rect">
            <a:avLst/>
          </a:prstGeom>
          <a:noFill/>
        </p:spPr>
      </p:pic>
      <p:pic>
        <p:nvPicPr>
          <p:cNvPr id="28680" name="Picture 8" descr="C:\Users\user\Desktop\download (6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2362200"/>
            <a:ext cx="1143000" cy="1295400"/>
          </a:xfrm>
          <a:prstGeom prst="rect">
            <a:avLst/>
          </a:prstGeom>
          <a:noFill/>
        </p:spPr>
      </p:pic>
      <p:pic>
        <p:nvPicPr>
          <p:cNvPr id="6146" name="Picture 2" descr="C:\Users\user\Desktop\download (7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724400"/>
            <a:ext cx="2095500" cy="1752600"/>
          </a:xfrm>
          <a:prstGeom prst="rect">
            <a:avLst/>
          </a:prstGeom>
          <a:noFill/>
        </p:spPr>
      </p:pic>
      <p:pic>
        <p:nvPicPr>
          <p:cNvPr id="1026" name="Picture 2" descr="C:\Users\user\Desktop\f833d670c3da89ea582d203207ad498c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3505200"/>
            <a:ext cx="1600200" cy="1600200"/>
          </a:xfrm>
          <a:prstGeom prst="rect">
            <a:avLst/>
          </a:prstGeom>
          <a:noFill/>
        </p:spPr>
      </p:pic>
      <p:sp>
        <p:nvSpPr>
          <p:cNvPr id="7" name="Oval 6"/>
          <p:cNvSpPr/>
          <p:nvPr/>
        </p:nvSpPr>
        <p:spPr>
          <a:xfrm>
            <a:off x="1524000" y="3048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bleu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3352800" y="381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roses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5181600" y="381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brune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7010400" y="381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jaune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7010400" y="17526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bleu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7010400" y="29718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vert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7010400" y="4267200"/>
            <a:ext cx="17526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rouge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7010400" y="5410200"/>
            <a:ext cx="17526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rose</a:t>
            </a:r>
            <a:endParaRPr lang="en-US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1676400" y="1752600"/>
          <a:ext cx="5105400" cy="34747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105400"/>
              </a:tblGrid>
              <a:tr h="34747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Identifiez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les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objets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en  </a:t>
                      </a:r>
                      <a:r>
                        <a:rPr lang="en-US" sz="18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dirty="0" err="1" smtClean="0"/>
                        <a:t>récisant</a:t>
                      </a:r>
                      <a:r>
                        <a:rPr lang="en-US" dirty="0" smtClean="0"/>
                        <a:t>  la </a:t>
                      </a:r>
                      <a:r>
                        <a:rPr lang="en-US" dirty="0" err="1" smtClean="0"/>
                        <a:t>couleur</a:t>
                      </a:r>
                      <a:r>
                        <a:rPr lang="en-US" dirty="0" smtClean="0"/>
                        <a:t>.          </a:t>
                      </a:r>
                      <a:r>
                        <a:rPr lang="en-US" dirty="0" err="1" smtClean="0"/>
                        <a:t>Faites</a:t>
                      </a:r>
                      <a:r>
                        <a:rPr lang="en-US" baseline="0" dirty="0" smtClean="0"/>
                        <a:t> attention au genre et au </a:t>
                      </a:r>
                      <a:r>
                        <a:rPr lang="en-US" baseline="0" dirty="0" err="1" smtClean="0"/>
                        <a:t>nombre</a:t>
                      </a:r>
                      <a:r>
                        <a:rPr lang="en-US" baseline="0" dirty="0" smtClean="0"/>
                        <a:t> de </a:t>
                      </a:r>
                      <a:r>
                        <a:rPr lang="en-US" baseline="0" dirty="0" err="1" smtClean="0"/>
                        <a:t>chaque</a:t>
                      </a:r>
                      <a:r>
                        <a:rPr lang="en-US" baseline="0" dirty="0" smtClean="0"/>
                        <a:t> objet </a:t>
                      </a:r>
                      <a:r>
                        <a:rPr lang="en-US" baseline="0" dirty="0" err="1" smtClean="0"/>
                        <a:t>pr</a:t>
                      </a:r>
                      <a:r>
                        <a:rPr lang="en-US" dirty="0" err="1" smtClean="0"/>
                        <a:t>ésenté</a:t>
                      </a:r>
                      <a:r>
                        <a:rPr lang="en-US" baseline="0" dirty="0" smtClean="0"/>
                        <a:t>.</a:t>
                      </a:r>
                      <a:endParaRPr lang="en-US" dirty="0" smtClean="0"/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LA ROBE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                       LE PULLOVER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LE TE-SHIRT                     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LE MANTEAU                      LA JUPE</a:t>
                      </a:r>
                      <a:endParaRPr lang="en-US" sz="1800" b="1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 PULLOVER                  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LES BASCETS(f)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LE CHAPEAU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LA CEINTURE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42" name="Picture 2" descr="C:\Users\user\Desktop\images (7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76600" y="5353050"/>
            <a:ext cx="1905000" cy="1276350"/>
          </a:xfrm>
          <a:prstGeom prst="rect">
            <a:avLst/>
          </a:prstGeom>
          <a:noFill/>
        </p:spPr>
      </p:pic>
      <p:pic>
        <p:nvPicPr>
          <p:cNvPr id="10243" name="Picture 3" descr="C:\Users\user\Desktop\download (11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828800" y="5562600"/>
            <a:ext cx="1371600" cy="838200"/>
          </a:xfrm>
          <a:prstGeom prst="rect">
            <a:avLst/>
          </a:prstGeom>
          <a:noFill/>
        </p:spPr>
      </p:pic>
      <p:pic>
        <p:nvPicPr>
          <p:cNvPr id="10245" name="Picture 5" descr="C:\Users\user\Desktop\download (18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334000" y="5257800"/>
            <a:ext cx="1190625" cy="1190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" descr="C:\Users\user\Desktop\download (10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33600"/>
            <a:ext cx="1295400" cy="2133600"/>
          </a:xfrm>
          <a:prstGeom prst="rect">
            <a:avLst/>
          </a:prstGeom>
          <a:noFill/>
        </p:spPr>
      </p:pic>
      <p:pic>
        <p:nvPicPr>
          <p:cNvPr id="29698" name="Picture 2" descr="C:\Users\user\Desktop\download (3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1600200" cy="1295400"/>
          </a:xfrm>
          <a:prstGeom prst="rect">
            <a:avLst/>
          </a:prstGeom>
          <a:noFill/>
        </p:spPr>
      </p:pic>
      <p:pic>
        <p:nvPicPr>
          <p:cNvPr id="29699" name="Picture 3" descr="C:\Users\user\Desktop\download (7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990600"/>
            <a:ext cx="1066800" cy="1447800"/>
          </a:xfrm>
          <a:prstGeom prst="rect">
            <a:avLst/>
          </a:prstGeom>
          <a:noFill/>
        </p:spPr>
      </p:pic>
      <p:pic>
        <p:nvPicPr>
          <p:cNvPr id="6" name="Picture 3" descr="C:\Users\user\Desktop\download (4)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153025"/>
            <a:ext cx="1524000" cy="1704975"/>
          </a:xfrm>
          <a:prstGeom prst="rect">
            <a:avLst/>
          </a:prstGeom>
          <a:noFill/>
        </p:spPr>
      </p:pic>
      <p:pic>
        <p:nvPicPr>
          <p:cNvPr id="2051" name="Picture 3" descr="C:\Users\user\Desktop\3928b13b189cb12dce43448d1283e4a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886200"/>
            <a:ext cx="1343025" cy="1419225"/>
          </a:xfrm>
          <a:prstGeom prst="rect">
            <a:avLst/>
          </a:prstGeom>
          <a:noFill/>
        </p:spPr>
      </p:pic>
      <p:pic>
        <p:nvPicPr>
          <p:cNvPr id="7" name="Picture 2" descr="C:\Users\user\Desktop\download (3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600200" cy="1295400"/>
          </a:xfrm>
          <a:prstGeom prst="rect">
            <a:avLst/>
          </a:prstGeom>
          <a:noFill/>
        </p:spPr>
      </p:pic>
      <p:sp>
        <p:nvSpPr>
          <p:cNvPr id="11" name="Oval 10"/>
          <p:cNvSpPr/>
          <p:nvPr/>
        </p:nvSpPr>
        <p:spPr>
          <a:xfrm>
            <a:off x="1295400" y="4572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brune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124200" y="381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gris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5029200" y="381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noir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6858000" y="381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rouge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6934200" y="1676400"/>
            <a:ext cx="17526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noir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6934200" y="28956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brun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6934200" y="4191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bleu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6934200" y="54864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vert</a:t>
            </a:r>
            <a:endParaRPr lang="en-US" dirty="0"/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1600200" y="1676400"/>
          <a:ext cx="4876800" cy="33832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876800"/>
              </a:tblGrid>
              <a:tr h="33528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Identifiez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les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objets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en  </a:t>
                      </a:r>
                      <a:r>
                        <a:rPr lang="en-US" sz="18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dirty="0" err="1" smtClean="0"/>
                        <a:t>récisant</a:t>
                      </a:r>
                      <a:r>
                        <a:rPr lang="en-US" dirty="0" smtClean="0"/>
                        <a:t>  la </a:t>
                      </a:r>
                      <a:r>
                        <a:rPr lang="en-US" dirty="0" err="1" smtClean="0"/>
                        <a:t>couleur</a:t>
                      </a:r>
                      <a:r>
                        <a:rPr lang="en-US" dirty="0" smtClean="0"/>
                        <a:t>.          </a:t>
                      </a:r>
                      <a:r>
                        <a:rPr lang="en-US" dirty="0" err="1" smtClean="0"/>
                        <a:t>Faites</a:t>
                      </a:r>
                      <a:r>
                        <a:rPr lang="en-US" baseline="0" dirty="0" smtClean="0"/>
                        <a:t> attention au genre et au </a:t>
                      </a:r>
                      <a:r>
                        <a:rPr lang="en-US" baseline="0" dirty="0" err="1" smtClean="0"/>
                        <a:t>nombre</a:t>
                      </a:r>
                      <a:r>
                        <a:rPr lang="en-US" baseline="0" dirty="0" smtClean="0"/>
                        <a:t> de </a:t>
                      </a:r>
                      <a:r>
                        <a:rPr lang="en-US" baseline="0" dirty="0" err="1" smtClean="0"/>
                        <a:t>chaque</a:t>
                      </a:r>
                      <a:r>
                        <a:rPr lang="en-US" baseline="0" dirty="0" smtClean="0"/>
                        <a:t> objet </a:t>
                      </a:r>
                      <a:r>
                        <a:rPr lang="en-US" baseline="0" dirty="0" err="1" smtClean="0"/>
                        <a:t>pr</a:t>
                      </a:r>
                      <a:r>
                        <a:rPr lang="en-US" dirty="0" err="1" smtClean="0"/>
                        <a:t>ésenté</a:t>
                      </a:r>
                      <a:r>
                        <a:rPr lang="en-US" baseline="0" dirty="0" smtClean="0"/>
                        <a:t>.</a:t>
                      </a:r>
                      <a:endParaRPr lang="en-US" dirty="0" smtClean="0"/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LA ROBE]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                       LE PULLOVER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LE TE-SHIRT                     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    LE MANTEAU               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LA JUPE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LE PULLOVER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LE CHAPEAU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LE  SAC           LA CEINTURE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266" name="Picture 2" descr="C:\Users\user\Desktop\download (11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05000" y="5334000"/>
            <a:ext cx="1524000" cy="1228725"/>
          </a:xfrm>
          <a:prstGeom prst="rect">
            <a:avLst/>
          </a:prstGeom>
          <a:noFill/>
        </p:spPr>
      </p:pic>
      <p:pic>
        <p:nvPicPr>
          <p:cNvPr id="11267" name="Picture 3" descr="C:\Users\user\Desktop\images (9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257799" y="5410200"/>
            <a:ext cx="1600201" cy="1143000"/>
          </a:xfrm>
          <a:prstGeom prst="rect">
            <a:avLst/>
          </a:prstGeom>
          <a:noFill/>
        </p:spPr>
      </p:pic>
      <p:pic>
        <p:nvPicPr>
          <p:cNvPr id="11268" name="Picture 4" descr="C:\Users\user\Desktop\download (2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733800" y="5334000"/>
            <a:ext cx="1295400" cy="129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" descr="C:\Users\user\Desktop\images (8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19400"/>
            <a:ext cx="1447800" cy="1371600"/>
          </a:xfrm>
          <a:prstGeom prst="rect">
            <a:avLst/>
          </a:prstGeom>
          <a:noFill/>
        </p:spPr>
      </p:pic>
      <p:pic>
        <p:nvPicPr>
          <p:cNvPr id="4099" name="Picture 3" descr="C:\Users\user\Desktop\images (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562601"/>
            <a:ext cx="1828800" cy="1295399"/>
          </a:xfrm>
          <a:prstGeom prst="rect">
            <a:avLst/>
          </a:prstGeom>
          <a:noFill/>
        </p:spPr>
      </p:pic>
      <p:pic>
        <p:nvPicPr>
          <p:cNvPr id="7170" name="Picture 2" descr="C:\Users\user\Desktop\images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3886200"/>
            <a:ext cx="1219200" cy="1371600"/>
          </a:xfrm>
          <a:prstGeom prst="rect">
            <a:avLst/>
          </a:prstGeom>
          <a:noFill/>
        </p:spPr>
      </p:pic>
      <p:pic>
        <p:nvPicPr>
          <p:cNvPr id="7" name="Picture 2" descr="C:\Users\user\Desktop\f833d670c3da89ea582d203207ad498c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219200"/>
            <a:ext cx="1524000" cy="1752600"/>
          </a:xfrm>
          <a:prstGeom prst="rect">
            <a:avLst/>
          </a:prstGeom>
          <a:noFill/>
        </p:spPr>
      </p:pic>
      <p:pic>
        <p:nvPicPr>
          <p:cNvPr id="9" name="Picture 3" descr="C:\Users\user\Desktop\images (16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152400"/>
            <a:ext cx="1142999" cy="1143000"/>
          </a:xfrm>
          <a:prstGeom prst="rect">
            <a:avLst/>
          </a:prstGeom>
          <a:noFill/>
        </p:spPr>
      </p:pic>
      <p:sp>
        <p:nvSpPr>
          <p:cNvPr id="10" name="Oval 9"/>
          <p:cNvSpPr/>
          <p:nvPr/>
        </p:nvSpPr>
        <p:spPr>
          <a:xfrm>
            <a:off x="6934200" y="5334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beige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7010400" y="40386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violet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6934200" y="28194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jaune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7010400" y="1524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vert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6934200" y="2286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blanc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5029200" y="304800"/>
            <a:ext cx="17526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brune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124200" y="2286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rose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1295400" y="2286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vert</a:t>
            </a:r>
            <a:endParaRPr lang="en-US" dirty="0"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1600200" y="1447800"/>
          <a:ext cx="5105400" cy="3429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105400"/>
              </a:tblGrid>
              <a:tr h="342900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 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Identifiez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les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objets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en  </a:t>
                      </a:r>
                      <a:r>
                        <a:rPr lang="en-US" sz="18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dirty="0" err="1" smtClean="0"/>
                        <a:t>récisant</a:t>
                      </a:r>
                      <a:r>
                        <a:rPr lang="en-US" dirty="0" smtClean="0"/>
                        <a:t>  la </a:t>
                      </a:r>
                      <a:r>
                        <a:rPr lang="en-US" dirty="0" err="1" smtClean="0"/>
                        <a:t>couleur</a:t>
                      </a:r>
                      <a:r>
                        <a:rPr lang="en-US" dirty="0" smtClean="0"/>
                        <a:t>.          </a:t>
                      </a:r>
                      <a:r>
                        <a:rPr lang="en-US" dirty="0" err="1" smtClean="0"/>
                        <a:t>Faites</a:t>
                      </a:r>
                      <a:r>
                        <a:rPr lang="en-US" baseline="0" dirty="0" smtClean="0"/>
                        <a:t> attention au genre et au </a:t>
                      </a:r>
                      <a:r>
                        <a:rPr lang="en-US" baseline="0" dirty="0" err="1" smtClean="0"/>
                        <a:t>nombre</a:t>
                      </a:r>
                      <a:r>
                        <a:rPr lang="en-US" baseline="0" dirty="0" smtClean="0"/>
                        <a:t> de </a:t>
                      </a:r>
                      <a:r>
                        <a:rPr lang="en-US" baseline="0" dirty="0" err="1" smtClean="0"/>
                        <a:t>chaque</a:t>
                      </a:r>
                      <a:r>
                        <a:rPr lang="en-US" baseline="0" dirty="0" smtClean="0"/>
                        <a:t> objet </a:t>
                      </a:r>
                      <a:r>
                        <a:rPr lang="en-US" baseline="0" dirty="0" err="1" smtClean="0"/>
                        <a:t>pr</a:t>
                      </a:r>
                      <a:r>
                        <a:rPr lang="en-US" dirty="0" err="1" smtClean="0"/>
                        <a:t>ésenté</a:t>
                      </a:r>
                      <a:r>
                        <a:rPr lang="en-US" baseline="0" dirty="0" smtClean="0"/>
                        <a:t>.</a:t>
                      </a:r>
                      <a:endParaRPr lang="en-US" dirty="0" smtClean="0"/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 MANTEAU                                         LE TE-SHIRT                     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LA JUPE                                                         COSTUME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DE PLUIE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LE PULLOVER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 LE CHAPEAU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LES BASCEDTS(f)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   LA CEINTURE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292" name="Picture 4" descr="C:\Users\user\Desktop\images (5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76800" y="5181600"/>
            <a:ext cx="1752601" cy="1447800"/>
          </a:xfrm>
          <a:prstGeom prst="rect">
            <a:avLst/>
          </a:prstGeom>
          <a:noFill/>
        </p:spPr>
      </p:pic>
      <p:pic>
        <p:nvPicPr>
          <p:cNvPr id="20" name="Picture 3" descr="C:\Users\user\Desktop\download (11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05200" y="5410200"/>
            <a:ext cx="1371600" cy="838200"/>
          </a:xfrm>
          <a:prstGeom prst="rect">
            <a:avLst/>
          </a:prstGeom>
          <a:noFill/>
        </p:spPr>
      </p:pic>
      <p:pic>
        <p:nvPicPr>
          <p:cNvPr id="19" name="Picture 2" descr="C:\Users\user\Desktop\images (2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828800" y="5105400"/>
            <a:ext cx="1600200" cy="152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" descr="C:\Users\user\Desktop\images (3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667000"/>
            <a:ext cx="1676401" cy="1990725"/>
          </a:xfrm>
          <a:prstGeom prst="rect">
            <a:avLst/>
          </a:prstGeom>
          <a:noFill/>
        </p:spPr>
      </p:pic>
      <p:pic>
        <p:nvPicPr>
          <p:cNvPr id="30722" name="Picture 2" descr="C:\Users\user\Desktop\images (1) - Copy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1295400" cy="1143000"/>
          </a:xfrm>
          <a:prstGeom prst="rect">
            <a:avLst/>
          </a:prstGeom>
          <a:noFill/>
        </p:spPr>
      </p:pic>
      <p:pic>
        <p:nvPicPr>
          <p:cNvPr id="30723" name="Picture 3" descr="C:\Users\user\Desktop\images (32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600200"/>
            <a:ext cx="1600200" cy="1295400"/>
          </a:xfrm>
          <a:prstGeom prst="rect">
            <a:avLst/>
          </a:prstGeom>
          <a:noFill/>
        </p:spPr>
      </p:pic>
      <p:pic>
        <p:nvPicPr>
          <p:cNvPr id="8194" name="Picture 2" descr="C:\Users\user\Desktop\images (3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648200"/>
            <a:ext cx="1543050" cy="1933575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7162800" y="51054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bleu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7162800" y="35814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vert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7162800" y="19812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rose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7162800" y="4572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brun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334000" y="4572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noire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3429000" y="4572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bleu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1524000" y="4572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rouge</a:t>
            </a:r>
            <a:endParaRPr lang="en-US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1676400" y="1828800"/>
          <a:ext cx="5029200" cy="3124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29200"/>
              </a:tblGrid>
              <a:tr h="3124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Identifiez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les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objets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en  </a:t>
                      </a:r>
                      <a:r>
                        <a:rPr lang="en-US" sz="18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dirty="0" err="1" smtClean="0"/>
                        <a:t>récisant</a:t>
                      </a:r>
                      <a:r>
                        <a:rPr lang="en-US" dirty="0" smtClean="0"/>
                        <a:t>  la </a:t>
                      </a:r>
                      <a:r>
                        <a:rPr lang="en-US" dirty="0" err="1" smtClean="0"/>
                        <a:t>couleur</a:t>
                      </a:r>
                      <a:r>
                        <a:rPr lang="en-US" dirty="0" smtClean="0"/>
                        <a:t>.          </a:t>
                      </a:r>
                      <a:r>
                        <a:rPr lang="en-US" dirty="0" err="1" smtClean="0"/>
                        <a:t>Faites</a:t>
                      </a:r>
                      <a:r>
                        <a:rPr lang="en-US" baseline="0" dirty="0" smtClean="0"/>
                        <a:t> attention au genre et au </a:t>
                      </a:r>
                      <a:r>
                        <a:rPr lang="en-US" baseline="0" dirty="0" err="1" smtClean="0"/>
                        <a:t>nombre</a:t>
                      </a:r>
                      <a:r>
                        <a:rPr lang="en-US" baseline="0" dirty="0" smtClean="0"/>
                        <a:t> de </a:t>
                      </a:r>
                      <a:r>
                        <a:rPr lang="en-US" baseline="0" dirty="0" err="1" smtClean="0"/>
                        <a:t>chaque</a:t>
                      </a:r>
                      <a:r>
                        <a:rPr lang="en-US" baseline="0" dirty="0" smtClean="0"/>
                        <a:t> objet </a:t>
                      </a:r>
                      <a:r>
                        <a:rPr lang="en-US" baseline="0" dirty="0" err="1" smtClean="0"/>
                        <a:t>pr</a:t>
                      </a:r>
                      <a:r>
                        <a:rPr lang="en-US" dirty="0" err="1" smtClean="0"/>
                        <a:t>ésenté</a:t>
                      </a:r>
                      <a:r>
                        <a:rPr lang="en-US" baseline="0" dirty="0" smtClean="0"/>
                        <a:t>.</a:t>
                      </a:r>
                      <a:endParaRPr lang="en-US" dirty="0" smtClean="0"/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LA ROBE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                     LE PULLOVER                 LA  CEINTURE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LE TE-SHIRT                     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LA JUPE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LE MANTEAU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LES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BASCETS(f)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LE SAC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315" name="Picture 3" descr="C:\Users\user\Desktop\download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05200" y="5181600"/>
            <a:ext cx="1905000" cy="1181100"/>
          </a:xfrm>
          <a:prstGeom prst="rect">
            <a:avLst/>
          </a:prstGeom>
          <a:noFill/>
        </p:spPr>
      </p:pic>
      <p:pic>
        <p:nvPicPr>
          <p:cNvPr id="17" name="Picture 2" descr="C:\Users\user\Desktop\download (11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410200" y="5257800"/>
            <a:ext cx="1524000" cy="1228725"/>
          </a:xfrm>
          <a:prstGeom prst="rect">
            <a:avLst/>
          </a:prstGeom>
          <a:noFill/>
        </p:spPr>
      </p:pic>
      <p:pic>
        <p:nvPicPr>
          <p:cNvPr id="18" name="Picture 2" descr="C:\Users\user\Desktop\images (2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905000" y="5029200"/>
            <a:ext cx="1676400" cy="152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 descr="C:\Users\user\Desktop\download (5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1447800" cy="1219199"/>
          </a:xfrm>
          <a:prstGeom prst="rect">
            <a:avLst/>
          </a:prstGeom>
          <a:noFill/>
        </p:spPr>
      </p:pic>
      <p:pic>
        <p:nvPicPr>
          <p:cNvPr id="31746" name="Picture 2" descr="C:\Users\user\Desktop\images (35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209800"/>
            <a:ext cx="1533525" cy="2143125"/>
          </a:xfrm>
          <a:prstGeom prst="rect">
            <a:avLst/>
          </a:prstGeom>
          <a:noFill/>
        </p:spPr>
      </p:pic>
      <p:pic>
        <p:nvPicPr>
          <p:cNvPr id="3074" name="Picture 2" descr="C:\Users\user\Desktop\images (10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329285"/>
            <a:ext cx="1235202" cy="1528715"/>
          </a:xfrm>
          <a:prstGeom prst="rect">
            <a:avLst/>
          </a:prstGeom>
          <a:noFill/>
        </p:spPr>
      </p:pic>
      <p:pic>
        <p:nvPicPr>
          <p:cNvPr id="6" name="Picture 3" descr="C:\Users\user\Desktop\download (6)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" y="914400"/>
            <a:ext cx="838200" cy="1447800"/>
          </a:xfrm>
          <a:prstGeom prst="rect">
            <a:avLst/>
          </a:prstGeom>
          <a:noFill/>
        </p:spPr>
      </p:pic>
      <p:pic>
        <p:nvPicPr>
          <p:cNvPr id="2" name="Picture 2" descr="C:\Users\user\Desktop\download (8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4800" y="4343400"/>
            <a:ext cx="776288" cy="838200"/>
          </a:xfrm>
          <a:prstGeom prst="rect">
            <a:avLst/>
          </a:prstGeom>
          <a:noFill/>
        </p:spPr>
      </p:pic>
      <p:sp>
        <p:nvSpPr>
          <p:cNvPr id="7" name="Oval 6"/>
          <p:cNvSpPr/>
          <p:nvPr/>
        </p:nvSpPr>
        <p:spPr>
          <a:xfrm>
            <a:off x="3124200" y="3048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BRUNE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029200" y="228600"/>
            <a:ext cx="1752600" cy="990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BLANCHES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7010400" y="381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noir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7010400" y="16002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jaune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7010400" y="29718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rouge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7010400" y="43434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rouge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7010400" y="57150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brun</a:t>
            </a: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43000" y="304800"/>
            <a:ext cx="1752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ROSE</a:t>
            </a:r>
            <a:endParaRPr lang="en-US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1600200" y="1600200"/>
          <a:ext cx="5105400" cy="3429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105400"/>
              </a:tblGrid>
              <a:tr h="342900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Identifiez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les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objets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en  </a:t>
                      </a:r>
                      <a:r>
                        <a:rPr lang="en-US" sz="18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dirty="0" err="1" smtClean="0"/>
                        <a:t>récisant</a:t>
                      </a:r>
                      <a:r>
                        <a:rPr lang="en-US" dirty="0" smtClean="0"/>
                        <a:t>  la </a:t>
                      </a:r>
                      <a:r>
                        <a:rPr lang="en-US" dirty="0" err="1" smtClean="0"/>
                        <a:t>couleur</a:t>
                      </a:r>
                      <a:r>
                        <a:rPr lang="en-US" dirty="0" smtClean="0"/>
                        <a:t>.          </a:t>
                      </a:r>
                      <a:r>
                        <a:rPr lang="en-US" dirty="0" err="1" smtClean="0"/>
                        <a:t>Faites</a:t>
                      </a:r>
                      <a:r>
                        <a:rPr lang="en-US" baseline="0" dirty="0" smtClean="0"/>
                        <a:t> attention au genre et au </a:t>
                      </a:r>
                      <a:r>
                        <a:rPr lang="en-US" baseline="0" dirty="0" err="1" smtClean="0"/>
                        <a:t>nombre</a:t>
                      </a:r>
                      <a:r>
                        <a:rPr lang="en-US" baseline="0" dirty="0" smtClean="0"/>
                        <a:t> de </a:t>
                      </a:r>
                      <a:r>
                        <a:rPr lang="en-US" baseline="0" dirty="0" err="1" smtClean="0"/>
                        <a:t>chaque</a:t>
                      </a:r>
                      <a:r>
                        <a:rPr lang="en-US" baseline="0" dirty="0" smtClean="0"/>
                        <a:t> objet </a:t>
                      </a:r>
                      <a:r>
                        <a:rPr lang="en-US" baseline="0" dirty="0" err="1" smtClean="0"/>
                        <a:t>pr</a:t>
                      </a:r>
                      <a:r>
                        <a:rPr lang="en-US" dirty="0" err="1" smtClean="0"/>
                        <a:t>ésenté</a:t>
                      </a:r>
                      <a:r>
                        <a:rPr lang="en-US" baseline="0" dirty="0" smtClean="0"/>
                        <a:t>.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LA ROBE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   LE TE-SHIRT                     </a:t>
                      </a: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LE PULLOVER    LE CHAPEA U</a:t>
                      </a:r>
                      <a:endParaRPr lang="en-US" sz="1800" b="1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                LA JUPE</a:t>
                      </a:r>
                      <a:endParaRPr lang="en-US" sz="1800" b="1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LE SAC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LE MANTEAU                                 LES  </a:t>
                      </a:r>
                      <a:r>
                        <a:rPr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BASCETS 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4338" name="Picture 2" descr="C:\Users\user\Desktop\images (8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43000" y="5638800"/>
            <a:ext cx="1905000" cy="1219200"/>
          </a:xfrm>
          <a:prstGeom prst="rect">
            <a:avLst/>
          </a:prstGeom>
          <a:noFill/>
        </p:spPr>
      </p:pic>
      <p:pic>
        <p:nvPicPr>
          <p:cNvPr id="14339" name="Picture 3" descr="C:\Users\user\Desktop\download (5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800600" y="5257801"/>
            <a:ext cx="2143125" cy="1295400"/>
          </a:xfrm>
          <a:prstGeom prst="rect">
            <a:avLst/>
          </a:prstGeom>
          <a:noFill/>
        </p:spPr>
      </p:pic>
      <p:pic>
        <p:nvPicPr>
          <p:cNvPr id="20" name="Picture 5" descr="C:\Users\user\Desktop\download (18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048000" y="5334000"/>
            <a:ext cx="1676400" cy="152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user\Desktop\images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457200"/>
            <a:ext cx="8534400" cy="4800600"/>
          </a:xfrm>
          <a:prstGeom prst="rect">
            <a:avLst/>
          </a:prstGeom>
          <a:noFill/>
        </p:spPr>
      </p:pic>
      <p:sp>
        <p:nvSpPr>
          <p:cNvPr id="7" name="Rectangle 5"/>
          <p:cNvSpPr>
            <a:spLocks noGrp="1" noChangeArrowheads="1"/>
          </p:cNvSpPr>
          <p:nvPr>
            <p:ph idx="1"/>
          </p:nvPr>
        </p:nvSpPr>
        <p:spPr bwMode="auto">
          <a:xfrm>
            <a:off x="457200" y="4724400"/>
            <a:ext cx="82296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Choisis  ce que tu aimes porter.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Raconte nous ce que tu n’aimes pas porter.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59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4034" name="Picture 2" descr="C:\Users\user\Desktop\89779707-ensemble-d-icônes-de-vêtements-de-couleur-hiver-dessin-animé-vecteu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0"/>
            <a:ext cx="8153400" cy="4876800"/>
          </a:xfrm>
          <a:prstGeom prst="rect">
            <a:avLst/>
          </a:prstGeom>
          <a:noFill/>
        </p:spPr>
      </p:pic>
      <p:sp>
        <p:nvSpPr>
          <p:cNvPr id="7" name="Rectangle 5"/>
          <p:cNvSpPr>
            <a:spLocks noGrp="1" noChangeArrowheads="1"/>
          </p:cNvSpPr>
          <p:nvPr>
            <p:ph idx="1"/>
          </p:nvPr>
        </p:nvSpPr>
        <p:spPr bwMode="auto">
          <a:xfrm>
            <a:off x="457200" y="4648200"/>
            <a:ext cx="8229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Choisis  ce que tu aimes porter.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Raconte nous ce que tu n’aimes pas porter.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user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762000"/>
            <a:ext cx="3219450" cy="3543300"/>
          </a:xfrm>
          <a:prstGeom prst="rect">
            <a:avLst/>
          </a:prstGeom>
          <a:noFill/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04800" y="4800600"/>
            <a:ext cx="8305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Qu’est-ce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qu’elles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portent?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Et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toi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qu’est-ce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que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tu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portes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aujourd’hui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images (2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1143001"/>
            <a:ext cx="3962400" cy="3810000"/>
          </a:xfrm>
          <a:prstGeom prst="rect">
            <a:avLst/>
          </a:prstGeom>
          <a:noFill/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800" y="4523602"/>
            <a:ext cx="83058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Qu’est-ce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qu’elles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portent?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Et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toi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qu’est-ce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que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tu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portes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aujourd’hui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et ton </a:t>
            </a:r>
            <a:r>
              <a:rPr lang="en-US" sz="3600" b="1" dirty="0" err="1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ami</a:t>
            </a:r>
            <a:r>
              <a:rPr lang="en-US" sz="36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(e) de banc que  </a:t>
            </a:r>
            <a:r>
              <a:rPr lang="en-US" sz="3600" b="1" dirty="0" err="1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porte</a:t>
            </a:r>
            <a:r>
              <a:rPr lang="en-US" sz="36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-t-</a:t>
            </a:r>
            <a:r>
              <a:rPr lang="en-US" sz="3600" b="1" dirty="0" err="1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il</a:t>
            </a:r>
            <a:r>
              <a:rPr lang="en-US" sz="36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/</a:t>
            </a:r>
            <a:r>
              <a:rPr lang="en-US" sz="3600" b="1" dirty="0" err="1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elle</a:t>
            </a:r>
            <a:r>
              <a:rPr lang="en-US" sz="36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?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images (2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762000"/>
            <a:ext cx="4267200" cy="3695700"/>
          </a:xfrm>
          <a:prstGeom prst="rect">
            <a:avLst/>
          </a:prstGeom>
          <a:noFill/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800" y="3969604"/>
            <a:ext cx="83058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Qu’est-ce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qu’ils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portent?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Et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toi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qu’est-ce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que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tu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portes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aujourd’hui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?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et ton </a:t>
            </a:r>
            <a:r>
              <a:rPr lang="en-US" sz="3600" b="1" dirty="0" err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ami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(e) de banc que  </a:t>
            </a:r>
            <a:r>
              <a:rPr lang="en-US" sz="3600" b="1" dirty="0" err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porte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-t-</a:t>
            </a:r>
            <a:r>
              <a:rPr lang="en-US" sz="3600" b="1" dirty="0" err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il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/</a:t>
            </a:r>
            <a:r>
              <a:rPr lang="en-US" sz="3600" b="1" dirty="0" err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elle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?</a:t>
            </a:r>
            <a:endParaRPr lang="en-US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33400" y="3995678"/>
            <a:ext cx="83058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Qu’est-ce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qu’ils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portent?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Et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toi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qu’est-ce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que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tu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portes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aujourd’hui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?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et ton </a:t>
            </a:r>
            <a:r>
              <a:rPr lang="en-US" sz="3600" b="1" dirty="0" err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ami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(e) de banc que  </a:t>
            </a:r>
            <a:r>
              <a:rPr lang="en-US" sz="3600" b="1" dirty="0" err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porte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-t-</a:t>
            </a:r>
            <a:r>
              <a:rPr lang="en-US" sz="3600" b="1" dirty="0" err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il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/</a:t>
            </a:r>
            <a:r>
              <a:rPr lang="en-US" sz="3600" b="1" dirty="0" err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elle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?</a:t>
            </a:r>
            <a:endParaRPr lang="en-US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C:\Users\user\Desktop\images (2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52400"/>
            <a:ext cx="4267200" cy="3695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</TotalTime>
  <Words>695</Words>
  <Application>Microsoft Office PowerPoint</Application>
  <PresentationFormat>On-screen Show (4:3)</PresentationFormat>
  <Paragraphs>294</Paragraphs>
  <Slides>24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Times New Roman</vt:lpstr>
      <vt:lpstr>Office Theme</vt:lpstr>
      <vt:lpstr>Presentation</vt:lpstr>
      <vt:lpstr>PowerPoint Presentation</vt:lpstr>
      <vt:lpstr>TABLE DE MATIERES</vt:lpstr>
      <vt:lpstr>PowerPoint Presentation</vt:lpstr>
      <vt:lpstr> Dossier 8 VÊTEMENTS ET COULEURS.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acer_lpt</cp:lastModifiedBy>
  <cp:revision>81</cp:revision>
  <dcterms:created xsi:type="dcterms:W3CDTF">2020-09-08T14:18:49Z</dcterms:created>
  <dcterms:modified xsi:type="dcterms:W3CDTF">2020-09-26T11:13:40Z</dcterms:modified>
</cp:coreProperties>
</file>