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pptx" ContentType="application/vnd.openxmlformats-officedocument.presentationml.presentation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21" r:id="rId2"/>
    <p:sldId id="326" r:id="rId3"/>
    <p:sldId id="317" r:id="rId4"/>
    <p:sldId id="325" r:id="rId5"/>
    <p:sldId id="318" r:id="rId6"/>
    <p:sldId id="279" r:id="rId7"/>
    <p:sldId id="277" r:id="rId8"/>
    <p:sldId id="278" r:id="rId9"/>
    <p:sldId id="276" r:id="rId10"/>
    <p:sldId id="299" r:id="rId11"/>
    <p:sldId id="300" r:id="rId12"/>
    <p:sldId id="288" r:id="rId13"/>
    <p:sldId id="302" r:id="rId14"/>
    <p:sldId id="301" r:id="rId15"/>
    <p:sldId id="304" r:id="rId16"/>
    <p:sldId id="306" r:id="rId17"/>
    <p:sldId id="307" r:id="rId18"/>
    <p:sldId id="308" r:id="rId19"/>
    <p:sldId id="309" r:id="rId20"/>
    <p:sldId id="305" r:id="rId21"/>
    <p:sldId id="310" r:id="rId22"/>
    <p:sldId id="311" r:id="rId23"/>
    <p:sldId id="31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06" autoAdjust="0"/>
    <p:restoredTop sz="94746" autoAdjust="0"/>
  </p:normalViewPr>
  <p:slideViewPr>
    <p:cSldViewPr>
      <p:cViewPr varScale="1">
        <p:scale>
          <a:sx n="78" d="100"/>
          <a:sy n="78" d="100"/>
        </p:scale>
        <p:origin x="-283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CF3DC-852D-4580-BE72-AF3A7EB14F4B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1ACF8-132D-4F9A-A048-D73EDAD50E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1ACF8-132D-4F9A-A048-D73EDAD50E1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1ACF8-132D-4F9A-A048-D73EDAD50E1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cinema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1ACF8-132D-4F9A-A048-D73EDAD50E1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1ACF8-132D-4F9A-A048-D73EDAD50E1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1ACF8-132D-4F9A-A048-D73EDAD50E1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11ACF8-132D-4F9A-A048-D73EDAD50E19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16E2-F986-4ED2-8F55-ACAB1FCE8DCE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C8A3-E3B9-403C-8586-4BB6AE5C9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16E2-F986-4ED2-8F55-ACAB1FCE8DCE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C8A3-E3B9-403C-8586-4BB6AE5C9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16E2-F986-4ED2-8F55-ACAB1FCE8DCE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C8A3-E3B9-403C-8586-4BB6AE5C9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16E2-F986-4ED2-8F55-ACAB1FCE8DCE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C8A3-E3B9-403C-8586-4BB6AE5C9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16E2-F986-4ED2-8F55-ACAB1FCE8DCE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C8A3-E3B9-403C-8586-4BB6AE5C9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16E2-F986-4ED2-8F55-ACAB1FCE8DCE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C8A3-E3B9-403C-8586-4BB6AE5C9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16E2-F986-4ED2-8F55-ACAB1FCE8DCE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C8A3-E3B9-403C-8586-4BB6AE5C9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16E2-F986-4ED2-8F55-ACAB1FCE8DCE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C8A3-E3B9-403C-8586-4BB6AE5C9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16E2-F986-4ED2-8F55-ACAB1FCE8DCE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C8A3-E3B9-403C-8586-4BB6AE5C9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16E2-F986-4ED2-8F55-ACAB1FCE8DCE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C8A3-E3B9-403C-8586-4BB6AE5C9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A516E2-F986-4ED2-8F55-ACAB1FCE8DCE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EC8A3-E3B9-403C-8586-4BB6AE5C9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A516E2-F986-4ED2-8F55-ACAB1FCE8DCE}" type="datetimeFigureOut">
              <a:rPr lang="en-US" smtClean="0"/>
              <a:pPr/>
              <a:t>9/25/2020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EC8A3-E3B9-403C-8586-4BB6AE5C9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PowerPoint_Presentation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package" Target="../embeddings/Microsoft_Office_PowerPoint_Presentation3.pptx"/><Relationship Id="rId4" Type="http://schemas.openxmlformats.org/officeDocument/2006/relationships/package" Target="../embeddings/Microsoft_Office_PowerPoint_Presentation2.pptx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10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1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16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2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30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37.jpe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20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37.jpeg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33.jpeg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2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14.jpeg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jpeg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30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286000" y="1714500"/>
          <a:ext cx="4570413" cy="3427413"/>
        </p:xfrm>
        <a:graphic>
          <a:graphicData uri="http://schemas.openxmlformats.org/presentationml/2006/ole">
            <p:oleObj spid="_x0000_s1026" name="Presentation" r:id="rId3" imgW="4570533" imgH="3427427" progId="PowerPoint.Show.12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0" y="609600"/>
          <a:ext cx="9144000" cy="5713413"/>
        </p:xfrm>
        <a:graphic>
          <a:graphicData uri="http://schemas.openxmlformats.org/presentationml/2006/ole">
            <p:oleObj spid="_x0000_s1027" name="Presentation" r:id="rId4" imgW="4570533" imgH="3427427" progId="PowerPoint.Show.12">
              <p:embed/>
            </p:oleObj>
          </a:graphicData>
        </a:graphic>
      </p:graphicFrame>
      <p:sp>
        <p:nvSpPr>
          <p:cNvPr id="1030" name="AutoShape 6" descr="Belle main vecteur vintage dessiné main background.vector illustration. éléments de style rétro illustration . élément de visite pour les cartes et cartes de conception . Banque d'images - 9501162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0" y="457200"/>
          <a:ext cx="9144000" cy="5856248"/>
        </p:xfrm>
        <a:graphic>
          <a:graphicData uri="http://schemas.openxmlformats.org/presentationml/2006/ole">
            <p:oleObj spid="_x0000_s1028" name="Presentation" r:id="rId5" imgW="4570533" imgH="3427427" progId="PowerPoint.Show.12">
              <p:embed/>
            </p:oleObj>
          </a:graphicData>
        </a:graphic>
      </p:graphicFrame>
      <p:pic>
        <p:nvPicPr>
          <p:cNvPr id="7" name="Picture 12" descr="C:\Users\user\Desktop\download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4267200"/>
            <a:ext cx="2238375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1.</a:t>
            </a:r>
            <a:r>
              <a:rPr lang="fr-FR" sz="2400" dirty="0" smtClean="0"/>
              <a:t> - </a:t>
            </a:r>
            <a:r>
              <a:rPr lang="fr-FR" sz="2400" b="1" dirty="0" smtClean="0"/>
              <a:t>Les Activités de la Routine Quotidienne.</a:t>
            </a:r>
          </a:p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2.</a:t>
            </a:r>
            <a:r>
              <a:rPr lang="fr-FR" sz="2400" b="1" dirty="0" smtClean="0"/>
              <a:t> - Le corps humain.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3. </a:t>
            </a:r>
            <a:r>
              <a:rPr lang="fr-FR" sz="2400" b="1" dirty="0" smtClean="0"/>
              <a:t>- Les fruits et les légumes.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4</a:t>
            </a:r>
            <a:r>
              <a:rPr lang="fr-FR" sz="2400" b="1" dirty="0" smtClean="0"/>
              <a:t>. - Le marché.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5.</a:t>
            </a:r>
            <a:r>
              <a:rPr lang="fr-FR" sz="2400" b="1" dirty="0" smtClean="0"/>
              <a:t> - Les métiers (Les Professions).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6.</a:t>
            </a:r>
            <a:r>
              <a:rPr lang="fr-FR" sz="2400" b="1" dirty="0" smtClean="0"/>
              <a:t> - Les mois et les saisons de l’année.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7.</a:t>
            </a:r>
            <a:r>
              <a:rPr lang="fr-FR" sz="2400" b="1" dirty="0" smtClean="0"/>
              <a:t> - Les sept jours de la semaine.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8.</a:t>
            </a:r>
            <a:r>
              <a:rPr lang="fr-FR" sz="2400" b="1" dirty="0" smtClean="0"/>
              <a:t> - Les Vêtements et les couleurs.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9.</a:t>
            </a:r>
            <a:r>
              <a:rPr lang="fr-FR" sz="2400" b="1" dirty="0" smtClean="0"/>
              <a:t> - Verbes aller et venir,  (les compléments de      </a:t>
            </a:r>
          </a:p>
          <a:p>
            <a:pPr>
              <a:buNone/>
            </a:pPr>
            <a:r>
              <a:rPr lang="fr-FR" sz="2400" b="1" dirty="0" smtClean="0"/>
              <a:t>                             lieu introduits par les prépositions</a:t>
            </a:r>
            <a:r>
              <a:rPr lang="fr-FR" sz="2400" b="1" dirty="0" smtClean="0">
                <a:solidFill>
                  <a:srgbClr val="FF0000"/>
                </a:solidFill>
              </a:rPr>
              <a:t> à </a:t>
            </a:r>
            <a:r>
              <a:rPr lang="fr-FR" sz="2400" b="1" dirty="0" smtClean="0"/>
              <a:t>et </a:t>
            </a:r>
            <a:r>
              <a:rPr lang="fr-FR" sz="2400" b="1" dirty="0" smtClean="0">
                <a:solidFill>
                  <a:srgbClr val="FF0000"/>
                </a:solidFill>
              </a:rPr>
              <a:t>de</a:t>
            </a:r>
            <a:r>
              <a:rPr lang="fr-FR" sz="2400" b="1" dirty="0" smtClean="0"/>
              <a:t>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10. </a:t>
            </a:r>
            <a:r>
              <a:rPr lang="fr-FR" sz="2400" b="1" dirty="0" smtClean="0"/>
              <a:t>- Verbes et conjugaisons au présent de l’indicatif.</a:t>
            </a:r>
            <a:endParaRPr lang="en-US" smtClean="0"/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00B0F0"/>
                </a:solidFill>
              </a:rPr>
              <a:t>TABLE DE MATIERES</a:t>
            </a:r>
            <a:endParaRPr lang="en-US" sz="36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153400" cy="22098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smtClean="0"/>
              <a:t>Dossier </a:t>
            </a:r>
            <a:r>
              <a:rPr lang="en-US" sz="3600" b="1" smtClean="0"/>
              <a:t>9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>
                <a:solidFill>
                  <a:srgbClr val="00B0F0"/>
                </a:solidFill>
              </a:rPr>
              <a:t>ALLER ET VENIR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100" b="1" dirty="0" smtClean="0">
                <a:solidFill>
                  <a:srgbClr val="FF0000"/>
                </a:solidFill>
              </a:rPr>
              <a:t>les </a:t>
            </a:r>
            <a:r>
              <a:rPr lang="fr-FR" sz="3100" b="1" dirty="0" smtClean="0">
                <a:solidFill>
                  <a:srgbClr val="FF0000"/>
                </a:solidFill>
              </a:rPr>
              <a:t>Prépositions à et de </a:t>
            </a:r>
            <a:r>
              <a:rPr lang="en-US" sz="3100" b="1" dirty="0" smtClean="0">
                <a:solidFill>
                  <a:srgbClr val="FF0000"/>
                </a:solidFill>
              </a:rPr>
              <a:t/>
            </a:r>
            <a:br>
              <a:rPr lang="en-US" sz="3100" b="1" dirty="0" smtClean="0">
                <a:solidFill>
                  <a:srgbClr val="FF0000"/>
                </a:solidFill>
              </a:rPr>
            </a:br>
            <a:r>
              <a:rPr lang="en-US" sz="3100" b="1" dirty="0" smtClean="0">
                <a:solidFill>
                  <a:srgbClr val="FF0000"/>
                </a:solidFill>
              </a:rPr>
              <a:t>Les </a:t>
            </a:r>
            <a:r>
              <a:rPr lang="fr-FR" sz="3100" b="1" dirty="0" smtClean="0">
                <a:solidFill>
                  <a:srgbClr val="FF0000"/>
                </a:solidFill>
              </a:rPr>
              <a:t>Compléments Circonstanciels de Lieu</a:t>
            </a:r>
            <a:r>
              <a:rPr lang="fr-FR" b="1" dirty="0" smtClean="0">
                <a:solidFill>
                  <a:srgbClr val="FF0000"/>
                </a:solidFill>
              </a:rPr>
              <a:t>.</a:t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8" name="Picture 3" descr="C:\Users\user\Desktop\tableaux-sur-toile-les-enfants-vont-a-l-39-ecole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819401"/>
            <a:ext cx="7162800" cy="228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854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  <a:defRPr/>
            </a:pPr>
            <a:endParaRPr lang="fr-FR" sz="2400" b="1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  <a:defRPr/>
            </a:pPr>
            <a:endParaRPr lang="fr-FR" sz="2400" b="1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  <a:defRPr/>
            </a:pPr>
            <a:r>
              <a:rPr lang="fr-FR" sz="24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Verbes Aller et Venir </a:t>
            </a:r>
          </a:p>
          <a:p>
            <a:pPr algn="ctr">
              <a:lnSpc>
                <a:spcPct val="115000"/>
              </a:lnSpc>
              <a:spcAft>
                <a:spcPts val="600"/>
              </a:spcAft>
              <a:defRPr/>
            </a:pPr>
            <a:r>
              <a:rPr lang="fr-FR" sz="24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les compléments </a:t>
            </a:r>
            <a:r>
              <a:rPr lang="fr-FR" sz="2400" b="1" dirty="0" err="1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irconstanciels</a:t>
            </a:r>
            <a:r>
              <a:rPr lang="fr-FR" sz="24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de lieu.</a:t>
            </a:r>
            <a:endParaRPr lang="en-US" sz="2400" b="1" dirty="0" smtClean="0"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fr-FR" sz="2400" b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Ces fiches peuvent être  utilisées pour : 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en-US" sz="2400" b="1" dirty="0" smtClean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fr-FR" sz="24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          Expliquer les différences entre  les prépositions </a:t>
            </a:r>
            <a:r>
              <a:rPr lang="fr-FR" sz="24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à</a:t>
            </a:r>
            <a:r>
              <a:rPr lang="fr-FR" sz="24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et </a:t>
            </a:r>
            <a:r>
              <a:rPr lang="fr-FR" sz="2400" b="1" dirty="0" smtClean="0">
                <a:solidFill>
                  <a:srgbClr val="FF0000"/>
                </a:solidFill>
                <a:latin typeface="Times New Roman"/>
                <a:ea typeface="Calibri"/>
                <a:cs typeface="Times New Roman"/>
              </a:rPr>
              <a:t>de</a:t>
            </a:r>
            <a:r>
              <a:rPr lang="fr-FR" sz="24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,        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fr-FR" sz="2400" b="1" dirty="0" smtClean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           introduisant  des</a:t>
            </a:r>
            <a:r>
              <a:rPr lang="fr-FR" sz="2400" b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compléments circonstanciels de lieu.</a:t>
            </a:r>
            <a:endParaRPr lang="en-US" sz="2400" b="1" dirty="0" smtClean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fr-FR" sz="2400" b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          Connaitre le vocabulaire des institutions dans une ville.</a:t>
            </a:r>
            <a:endParaRPr lang="en-US" sz="2400" b="1" dirty="0" smtClean="0">
              <a:solidFill>
                <a:srgbClr val="0070C0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fr-FR" sz="2400" b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          Connaitre et utiliser les pronoms adverbiaux </a:t>
            </a:r>
            <a:r>
              <a:rPr lang="fr-FR" sz="24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Y</a:t>
            </a:r>
            <a:r>
              <a:rPr lang="fr-FR" sz="2400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et </a:t>
            </a:r>
            <a:r>
              <a:rPr lang="fr-FR" sz="2400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E</a:t>
            </a:r>
            <a:r>
              <a:rPr lang="fr-FR" sz="2400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n</a:t>
            </a:r>
            <a:r>
              <a:rPr lang="fr-FR" sz="2400" b="1" dirty="0" smtClean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...</a:t>
            </a: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fr-FR" sz="2400" b="1" dirty="0" smtClean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fr-FR" sz="2400" b="1" dirty="0" smtClean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fr-FR" sz="2400" b="1" dirty="0" smtClean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fr-FR" sz="2400" b="1" dirty="0" smtClean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fr-FR" sz="2400" b="1" dirty="0" smtClean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fr-FR" sz="2400" b="1" dirty="0" smtClean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endParaRPr lang="fr-FR" sz="2400" b="1" dirty="0" smtClean="0">
              <a:solidFill>
                <a:srgbClr val="0070C0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pic>
        <p:nvPicPr>
          <p:cNvPr id="2" name="Picture 2" descr="C:\Users\user\Desktop\download (1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228599"/>
            <a:ext cx="2343150" cy="1371601"/>
          </a:xfrm>
          <a:prstGeom prst="rect">
            <a:avLst/>
          </a:prstGeom>
          <a:noFill/>
        </p:spPr>
      </p:pic>
      <p:pic>
        <p:nvPicPr>
          <p:cNvPr id="3" name="Picture 3" descr="C:\Users\user\Desktop\download (1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5257800"/>
            <a:ext cx="2552700" cy="1219200"/>
          </a:xfrm>
          <a:prstGeom prst="rect">
            <a:avLst/>
          </a:prstGeom>
          <a:noFill/>
        </p:spPr>
      </p:pic>
      <p:pic>
        <p:nvPicPr>
          <p:cNvPr id="1029" name="Picture 5" descr="C:\Users\user\Desktop\download (2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3581400"/>
            <a:ext cx="2324100" cy="1200150"/>
          </a:xfrm>
          <a:prstGeom prst="rect">
            <a:avLst/>
          </a:prstGeom>
          <a:noFill/>
        </p:spPr>
      </p:pic>
      <p:pic>
        <p:nvPicPr>
          <p:cNvPr id="1030" name="Picture 6" descr="C:\Users\user\Desktop\images (14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5181600"/>
            <a:ext cx="2286000" cy="1219200"/>
          </a:xfrm>
          <a:prstGeom prst="rect">
            <a:avLst/>
          </a:prstGeom>
          <a:noFill/>
        </p:spPr>
      </p:pic>
      <p:cxnSp>
        <p:nvCxnSpPr>
          <p:cNvPr id="14" name="Straight Arrow Connector 13"/>
          <p:cNvCxnSpPr/>
          <p:nvPr/>
        </p:nvCxnSpPr>
        <p:spPr>
          <a:xfrm>
            <a:off x="21336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133600" y="13716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09800" y="16764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5"/>
          </p:cNvCxnSpPr>
          <p:nvPr/>
        </p:nvCxnSpPr>
        <p:spPr>
          <a:xfrm rot="16200000" flipH="1">
            <a:off x="3389779" y="646577"/>
            <a:ext cx="1780662" cy="45461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752600" y="20574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181100" y="28575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1030" idx="1"/>
          </p:cNvCxnSpPr>
          <p:nvPr/>
        </p:nvCxnSpPr>
        <p:spPr>
          <a:xfrm>
            <a:off x="1676400" y="2286000"/>
            <a:ext cx="4953000" cy="3505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286000" y="2600325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6" idx="6"/>
          </p:cNvCxnSpPr>
          <p:nvPr/>
        </p:nvCxnSpPr>
        <p:spPr>
          <a:xfrm flipV="1">
            <a:off x="2286000" y="4038600"/>
            <a:ext cx="4419600" cy="1485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209800" y="59436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la boulangerie 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800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 le stade 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0" y="6519446"/>
            <a:ext cx="8915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/>
              <a:t>                                                                                           la plage                                                    le cinéma                                                                                                                   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la campagne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1371600" y="0"/>
            <a:ext cx="495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LES  PRÉPOSITIONS À ET DE                                                   LES COMPLEMENTS CIRCONSTANCIELS DE LIEU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6386" name="Picture 2" descr="C:\Users\user\Desktop\images (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53200" y="1905000"/>
            <a:ext cx="2438401" cy="1371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pic>
        <p:nvPicPr>
          <p:cNvPr id="3" name="Picture 3" descr="C:\Users\user\Desktop\download (1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3581400"/>
            <a:ext cx="2324100" cy="1066800"/>
          </a:xfrm>
          <a:prstGeom prst="rect">
            <a:avLst/>
          </a:prstGeom>
          <a:noFill/>
        </p:spPr>
      </p:pic>
      <p:pic>
        <p:nvPicPr>
          <p:cNvPr id="1029" name="Picture 5" descr="C:\Users\user\Desktop\download (2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4953000"/>
            <a:ext cx="2324100" cy="1066800"/>
          </a:xfrm>
          <a:prstGeom prst="rect">
            <a:avLst/>
          </a:prstGeom>
          <a:noFill/>
        </p:spPr>
      </p:pic>
      <p:cxnSp>
        <p:nvCxnSpPr>
          <p:cNvPr id="18" name="Straight Arrow Connector 17"/>
          <p:cNvCxnSpPr/>
          <p:nvPr/>
        </p:nvCxnSpPr>
        <p:spPr>
          <a:xfrm>
            <a:off x="2209800" y="1143000"/>
            <a:ext cx="4419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981200" y="14478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H="1">
            <a:off x="3363961" y="446040"/>
            <a:ext cx="1780662" cy="45461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066800" y="1752600"/>
            <a:ext cx="5486400" cy="297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981200" y="2514600"/>
            <a:ext cx="4953000" cy="3429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1905000" y="12192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133600" y="2209802"/>
            <a:ext cx="4572000" cy="3124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86000" y="39624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638800"/>
            <a:ext cx="4876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362200" y="57912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la campagne 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629400" y="46482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 la plage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553200" y="16764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le  cinéma</a:t>
            </a:r>
            <a:endParaRPr lang="fr-FR" dirty="0"/>
          </a:p>
        </p:txBody>
      </p:sp>
      <p:pic>
        <p:nvPicPr>
          <p:cNvPr id="1026" name="Picture 2" descr="C:\Users\user\Desktop\download (26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228600"/>
            <a:ext cx="2286000" cy="1447800"/>
          </a:xfrm>
          <a:prstGeom prst="rect">
            <a:avLst/>
          </a:prstGeom>
          <a:noFill/>
        </p:spPr>
      </p:pic>
      <p:pic>
        <p:nvPicPr>
          <p:cNvPr id="1027" name="Picture 3" descr="C:\Users\user\Desktop\download (19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1981200"/>
            <a:ext cx="2343150" cy="1219200"/>
          </a:xfrm>
          <a:prstGeom prst="rect">
            <a:avLst/>
          </a:prstGeom>
          <a:noFill/>
        </p:spPr>
      </p:pic>
      <p:pic>
        <p:nvPicPr>
          <p:cNvPr id="1028" name="Picture 4" descr="C:\Users\user\Desktop\download (3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24600" y="4953000"/>
            <a:ext cx="2819400" cy="1143000"/>
          </a:xfrm>
          <a:prstGeom prst="rect">
            <a:avLst/>
          </a:prstGeom>
          <a:noFill/>
        </p:spPr>
      </p:pic>
      <p:sp>
        <p:nvSpPr>
          <p:cNvPr id="25" name="Rectangle 24"/>
          <p:cNvSpPr/>
          <p:nvPr/>
        </p:nvSpPr>
        <p:spPr>
          <a:xfrm>
            <a:off x="1524000" y="0"/>
            <a:ext cx="502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LES  PRÉPOSITIONS À ET DE                                                   LES COMPLEMENTS CIRCONSTANCIELS DE LIEU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0" y="60960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/>
              <a:t>                                                                                        </a:t>
            </a:r>
            <a:r>
              <a:rPr lang="fr-FR" dirty="0" smtClean="0"/>
              <a:t>le stade </a:t>
            </a:r>
            <a:r>
              <a:rPr lang="fr-FR" b="1" dirty="0" smtClean="0"/>
              <a:t>                                           </a:t>
            </a:r>
            <a:r>
              <a:rPr lang="fr-FR" dirty="0" smtClean="0"/>
              <a:t>  </a:t>
            </a:r>
            <a:r>
              <a:rPr lang="en-US" dirty="0" smtClean="0"/>
              <a:t> </a:t>
            </a:r>
            <a:r>
              <a:rPr lang="en-US" dirty="0" err="1" smtClean="0"/>
              <a:t>l’école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495800"/>
            <a:ext cx="1905000" cy="1676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600200" y="10668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600200" y="12192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6200000" flipH="1">
            <a:off x="2830561" y="522240"/>
            <a:ext cx="1780662" cy="45461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676400" y="2286000"/>
            <a:ext cx="4953000" cy="3429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1600200" y="12192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1752600" y="2971800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86000" y="39624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2133600" y="4876800"/>
            <a:ext cx="45720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209800" y="5867400"/>
            <a:ext cx="1066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124200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  le </a:t>
            </a:r>
            <a:r>
              <a:rPr lang="en-US" dirty="0" err="1" smtClean="0"/>
              <a:t>lycée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6482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la  </a:t>
            </a:r>
            <a:r>
              <a:rPr lang="fr-FR" dirty="0" err="1" smtClean="0"/>
              <a:t>biblioth</a:t>
            </a:r>
            <a:r>
              <a:rPr lang="en-US" dirty="0" err="1" smtClean="0"/>
              <a:t>èque</a:t>
            </a:r>
            <a:r>
              <a:rPr lang="fr-FR" dirty="0" smtClean="0"/>
              <a:t> 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0" y="6248400"/>
            <a:ext cx="8991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5"/>
            <a:r>
              <a:rPr lang="fr-FR" i="1" dirty="0" smtClean="0"/>
              <a:t>                           </a:t>
            </a:r>
            <a:r>
              <a:rPr lang="fr-FR" dirty="0" smtClean="0"/>
              <a:t>la maison                                           le stade</a:t>
            </a:r>
            <a:r>
              <a:rPr lang="fr-FR" sz="1600" b="1" dirty="0" smtClean="0"/>
              <a:t>.</a:t>
            </a:r>
            <a:endParaRPr lang="en-US" sz="1600" b="1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la  plage</a:t>
            </a:r>
            <a:endParaRPr lang="en-US" dirty="0"/>
          </a:p>
        </p:txBody>
      </p:sp>
      <p:pic>
        <p:nvPicPr>
          <p:cNvPr id="6146" name="Picture 2" descr="C:\Users\user\Desktop\download (29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5029201"/>
            <a:ext cx="2514600" cy="1219200"/>
          </a:xfrm>
          <a:prstGeom prst="rect">
            <a:avLst/>
          </a:prstGeom>
          <a:noFill/>
        </p:spPr>
      </p:pic>
      <p:pic>
        <p:nvPicPr>
          <p:cNvPr id="6147" name="Picture 3" descr="C:\Users\user\Desktop\download (9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228600"/>
            <a:ext cx="2847975" cy="1371600"/>
          </a:xfrm>
          <a:prstGeom prst="rect">
            <a:avLst/>
          </a:prstGeom>
          <a:noFill/>
        </p:spPr>
      </p:pic>
      <p:pic>
        <p:nvPicPr>
          <p:cNvPr id="6148" name="Picture 4" descr="C:\Users\user\Desktop\download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3505200"/>
            <a:ext cx="2800350" cy="1219200"/>
          </a:xfrm>
          <a:prstGeom prst="rect">
            <a:avLst/>
          </a:prstGeom>
          <a:noFill/>
        </p:spPr>
      </p:pic>
      <p:pic>
        <p:nvPicPr>
          <p:cNvPr id="25" name="Picture 5" descr="C:\Users\user\Desktop\School_001_larg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9800" y="1905000"/>
            <a:ext cx="2762250" cy="1314450"/>
          </a:xfrm>
          <a:prstGeom prst="rect">
            <a:avLst/>
          </a:prstGeom>
          <a:noFill/>
        </p:spPr>
      </p:pic>
      <p:pic>
        <p:nvPicPr>
          <p:cNvPr id="6150" name="Picture 6" descr="C:\Users\user\Desktop\download (27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19800" y="5029200"/>
            <a:ext cx="2819400" cy="1219200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>
          <a:xfrm>
            <a:off x="1447800" y="152400"/>
            <a:ext cx="464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LES  PRÉPOSITIONS À ET DE                                                   LES COMPLEMENTS CIRCONSTANCIELS DE LIEU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6"/>
          </p:cNvCxnSpPr>
          <p:nvPr/>
        </p:nvCxnSpPr>
        <p:spPr>
          <a:xfrm>
            <a:off x="2286000" y="14097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09800" y="5715000"/>
            <a:ext cx="457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057400" y="17526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876300" y="24003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1371600" y="1981200"/>
            <a:ext cx="4953000" cy="3390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1600200" y="1447800"/>
            <a:ext cx="4572000" cy="4267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1905000" y="2819400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2362200" y="4343400"/>
            <a:ext cx="3886200" cy="1066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1981200" y="57912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</a:t>
            </a:r>
            <a:r>
              <a:rPr lang="en-US" dirty="0" smtClean="0"/>
              <a:t> </a:t>
            </a:r>
            <a:r>
              <a:rPr lang="en-US" dirty="0" err="1" smtClean="0"/>
              <a:t>l’école</a:t>
            </a:r>
            <a:r>
              <a:rPr lang="fr-FR" dirty="0" smtClean="0"/>
              <a:t> 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le stade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6172200" y="4876800"/>
            <a:ext cx="27431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>
                <a:solidFill>
                  <a:prstClr val="black"/>
                </a:solidFill>
              </a:rPr>
              <a:t>   </a:t>
            </a:r>
            <a:endParaRPr lang="en-US" dirty="0"/>
          </a:p>
        </p:txBody>
      </p:sp>
      <p:pic>
        <p:nvPicPr>
          <p:cNvPr id="1026" name="Picture 2" descr="C:\Users\user\Desktop\download (2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304800"/>
            <a:ext cx="2286000" cy="1295400"/>
          </a:xfrm>
          <a:prstGeom prst="rect">
            <a:avLst/>
          </a:prstGeom>
          <a:noFill/>
        </p:spPr>
      </p:pic>
      <p:pic>
        <p:nvPicPr>
          <p:cNvPr id="1027" name="Picture 3" descr="C:\Users\user\Desktop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3581400"/>
            <a:ext cx="2438400" cy="1143000"/>
          </a:xfrm>
          <a:prstGeom prst="rect">
            <a:avLst/>
          </a:prstGeom>
          <a:noFill/>
        </p:spPr>
      </p:pic>
      <p:pic>
        <p:nvPicPr>
          <p:cNvPr id="1028" name="Picture 4" descr="C:\Users\user\Desktop\download (2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5105400"/>
            <a:ext cx="2438400" cy="1066800"/>
          </a:xfrm>
          <a:prstGeom prst="rect">
            <a:avLst/>
          </a:prstGeom>
          <a:noFill/>
        </p:spPr>
      </p:pic>
      <p:pic>
        <p:nvPicPr>
          <p:cNvPr id="1029" name="Picture 5" descr="C:\Users\user\Desktop\download (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0" y="2057400"/>
            <a:ext cx="2667000" cy="1238250"/>
          </a:xfrm>
          <a:prstGeom prst="rect">
            <a:avLst/>
          </a:prstGeom>
          <a:noFill/>
        </p:spPr>
      </p:pic>
      <p:pic>
        <p:nvPicPr>
          <p:cNvPr id="1030" name="Picture 6" descr="C:\Users\user\Desktop\download (13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95600" y="4800600"/>
            <a:ext cx="2390775" cy="1295400"/>
          </a:xfrm>
          <a:prstGeom prst="rect">
            <a:avLst/>
          </a:prstGeom>
          <a:noFill/>
        </p:spPr>
      </p:pic>
      <p:sp>
        <p:nvSpPr>
          <p:cNvPr id="34" name="Rectangle 33"/>
          <p:cNvSpPr/>
          <p:nvPr/>
        </p:nvSpPr>
        <p:spPr>
          <a:xfrm>
            <a:off x="6172200" y="4800600"/>
            <a:ext cx="23329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    la </a:t>
            </a:r>
            <a:r>
              <a:rPr lang="fr-FR" dirty="0" smtClean="0"/>
              <a:t>bibliothèque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5" name="Picture 5" descr="C:\Users\user\Desktop\download (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1905000"/>
            <a:ext cx="2667000" cy="1238250"/>
          </a:xfrm>
          <a:prstGeom prst="rect">
            <a:avLst/>
          </a:prstGeom>
          <a:noFill/>
        </p:spPr>
      </p:pic>
      <p:sp>
        <p:nvSpPr>
          <p:cNvPr id="26" name="Rectangle 25"/>
          <p:cNvSpPr/>
          <p:nvPr/>
        </p:nvSpPr>
        <p:spPr>
          <a:xfrm>
            <a:off x="1371600" y="152400"/>
            <a:ext cx="502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LES  PRÉPOSITIONS À ET DE                                                   LES COMPLEMENTS CIRCONSTANCIELS DE LIEU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581400" y="6096000"/>
            <a:ext cx="44050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la </a:t>
            </a:r>
            <a:r>
              <a:rPr lang="en-US" dirty="0" err="1" smtClean="0"/>
              <a:t>plage</a:t>
            </a:r>
            <a:r>
              <a:rPr lang="en-US" dirty="0" smtClean="0"/>
              <a:t>                                                 le </a:t>
            </a:r>
            <a:r>
              <a:rPr lang="en-US" dirty="0" err="1" smtClean="0"/>
              <a:t>cinéma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>
            <a:endCxn id="7170" idx="1"/>
          </p:cNvCxnSpPr>
          <p:nvPr/>
        </p:nvCxnSpPr>
        <p:spPr>
          <a:xfrm flipV="1">
            <a:off x="1981200" y="952500"/>
            <a:ext cx="4267200" cy="266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905000" y="12954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057400" y="1828800"/>
            <a:ext cx="4419600" cy="175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828800" y="20574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286000" y="6858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286000" y="2600325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09800" y="39624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133600" y="6019800"/>
            <a:ext cx="11430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la bibliothèque 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172200" y="48006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le cinéma</a:t>
            </a: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3200400" y="6248400"/>
            <a:ext cx="571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  la plage                                           la police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   </a:t>
            </a:r>
            <a:r>
              <a:rPr lang="en-US" dirty="0" err="1" smtClean="0"/>
              <a:t>l’hôpital</a:t>
            </a:r>
            <a:endParaRPr lang="en-US" dirty="0"/>
          </a:p>
        </p:txBody>
      </p:sp>
      <p:pic>
        <p:nvPicPr>
          <p:cNvPr id="7170" name="Picture 2" descr="C:\Users\user\Desktop\download (4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228600"/>
            <a:ext cx="2133600" cy="1447800"/>
          </a:xfrm>
          <a:prstGeom prst="rect">
            <a:avLst/>
          </a:prstGeom>
          <a:noFill/>
        </p:spPr>
      </p:pic>
      <p:pic>
        <p:nvPicPr>
          <p:cNvPr id="7171" name="Picture 3" descr="C:\Users\user\Desktop\download (37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5096933"/>
            <a:ext cx="1905000" cy="1151465"/>
          </a:xfrm>
          <a:prstGeom prst="rect">
            <a:avLst/>
          </a:prstGeom>
          <a:noFill/>
        </p:spPr>
      </p:pic>
      <p:pic>
        <p:nvPicPr>
          <p:cNvPr id="7172" name="Picture 4" descr="C:\Users\user\Desktop\downloa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4600" y="2057400"/>
            <a:ext cx="2143125" cy="1143000"/>
          </a:xfrm>
          <a:prstGeom prst="rect">
            <a:avLst/>
          </a:prstGeom>
          <a:noFill/>
        </p:spPr>
      </p:pic>
      <p:pic>
        <p:nvPicPr>
          <p:cNvPr id="7173" name="Picture 5" descr="C:\Users\user\Desktop\download (25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9800" y="3505200"/>
            <a:ext cx="2743200" cy="1371600"/>
          </a:xfrm>
          <a:prstGeom prst="rect">
            <a:avLst/>
          </a:prstGeom>
          <a:noFill/>
        </p:spPr>
      </p:pic>
      <p:pic>
        <p:nvPicPr>
          <p:cNvPr id="7174" name="Picture 6" descr="C:\Users\user\Desktop\download (12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2800" y="5105400"/>
            <a:ext cx="2343150" cy="1219200"/>
          </a:xfrm>
          <a:prstGeom prst="rect">
            <a:avLst/>
          </a:prstGeom>
          <a:noFill/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0" smtClean="0">
                <a:ln>
                  <a:noFill/>
                </a:ln>
                <a:solidFill>
                  <a:srgbClr val="4D515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Le cin</a:t>
            </a:r>
            <a:r>
              <a:rPr kumimoji="0" lang="fr-FR" sz="1000" b="0" i="0" u="none" strike="noStrike" cap="none" normalizeH="0" baseline="0" smtClean="0">
                <a:ln>
                  <a:noFill/>
                </a:ln>
                <a:solidFill>
                  <a:srgbClr val="4D5156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fr-FR" sz="1000" b="0" i="0" u="none" strike="noStrike" cap="none" normalizeH="0" baseline="0" smtClean="0">
                <a:ln>
                  <a:noFill/>
                </a:ln>
                <a:solidFill>
                  <a:srgbClr val="4D515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ma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00200" y="0"/>
            <a:ext cx="510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LES  PRÉPOSITIONS À ET DE                                                   LES COMPLEMENTS CIRCONSTANCIELS DE LIEU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981200" y="13716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33600" y="16764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828800" y="20574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104900" y="28575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133600" y="2514600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09800" y="37338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133600" y="60198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la plage 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800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l</a:t>
            </a:r>
            <a:r>
              <a:rPr lang="fr-CM" dirty="0" smtClean="0"/>
              <a:t> épicerie</a:t>
            </a:r>
            <a:r>
              <a:rPr lang="fr-FR" dirty="0" smtClean="0"/>
              <a:t> 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0" y="63246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                                                        l’exposition                                        la  campagne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477000" y="1524001"/>
            <a:ext cx="2362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le  lycée</a:t>
            </a:r>
            <a:endParaRPr lang="en-US" dirty="0" smtClean="0"/>
          </a:p>
          <a:p>
            <a:r>
              <a:rPr lang="fr-FR" dirty="0" smtClean="0"/>
              <a:t>  </a:t>
            </a:r>
            <a:endParaRPr lang="en-US" dirty="0"/>
          </a:p>
        </p:txBody>
      </p:sp>
      <p:pic>
        <p:nvPicPr>
          <p:cNvPr id="8194" name="Picture 2" descr="C:\Users\user\Desktop\download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228600"/>
            <a:ext cx="2590800" cy="1390650"/>
          </a:xfrm>
          <a:prstGeom prst="rect">
            <a:avLst/>
          </a:prstGeom>
          <a:noFill/>
        </p:spPr>
      </p:pic>
      <p:pic>
        <p:nvPicPr>
          <p:cNvPr id="8195" name="Picture 3" descr="C:\Users\user\Desktop\download (1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057400"/>
            <a:ext cx="2390775" cy="1304925"/>
          </a:xfrm>
          <a:prstGeom prst="rect">
            <a:avLst/>
          </a:prstGeom>
          <a:noFill/>
        </p:spPr>
      </p:pic>
      <p:pic>
        <p:nvPicPr>
          <p:cNvPr id="8196" name="Picture 4" descr="C:\Users\user\Desktop\images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3581400"/>
            <a:ext cx="2514600" cy="1219200"/>
          </a:xfrm>
          <a:prstGeom prst="rect">
            <a:avLst/>
          </a:prstGeom>
          <a:noFill/>
        </p:spPr>
      </p:pic>
      <p:pic>
        <p:nvPicPr>
          <p:cNvPr id="8197" name="Picture 5" descr="C:\Users\user\Desktop\imag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5257800"/>
            <a:ext cx="2533650" cy="1143000"/>
          </a:xfrm>
          <a:prstGeom prst="rect">
            <a:avLst/>
          </a:prstGeom>
          <a:noFill/>
        </p:spPr>
      </p:pic>
      <p:pic>
        <p:nvPicPr>
          <p:cNvPr id="8198" name="Picture 6" descr="C:\Users\user\Desktop\download (18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5257800"/>
            <a:ext cx="2619375" cy="1066800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3968469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6"/>
          </p:cNvCxnSpPr>
          <p:nvPr/>
        </p:nvCxnSpPr>
        <p:spPr>
          <a:xfrm>
            <a:off x="2286000" y="14097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33600" y="16764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676400" y="24384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286000" y="2600325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86000" y="40386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209800" y="5943600"/>
            <a:ext cx="10668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la plage 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800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la  maison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 le stade</a:t>
            </a:r>
            <a:endParaRPr lang="en-US" dirty="0"/>
          </a:p>
        </p:txBody>
      </p:sp>
      <p:pic>
        <p:nvPicPr>
          <p:cNvPr id="9218" name="Picture 2" descr="C:\Users\user\Desktop\download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77000" y="5181600"/>
            <a:ext cx="2514600" cy="1228725"/>
          </a:xfrm>
          <a:prstGeom prst="rect">
            <a:avLst/>
          </a:prstGeom>
          <a:noFill/>
        </p:spPr>
      </p:pic>
      <p:pic>
        <p:nvPicPr>
          <p:cNvPr id="9219" name="Picture 3" descr="C:\Users\user\Desktop\download (9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1" y="1981200"/>
            <a:ext cx="2362199" cy="1295400"/>
          </a:xfrm>
          <a:prstGeom prst="rect">
            <a:avLst/>
          </a:prstGeom>
          <a:noFill/>
        </p:spPr>
      </p:pic>
      <p:pic>
        <p:nvPicPr>
          <p:cNvPr id="9220" name="Picture 4" descr="C:\Users\user\Desktop\images (18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3581401"/>
            <a:ext cx="2667000" cy="1219200"/>
          </a:xfrm>
          <a:prstGeom prst="rect">
            <a:avLst/>
          </a:prstGeom>
          <a:noFill/>
        </p:spPr>
      </p:pic>
      <p:pic>
        <p:nvPicPr>
          <p:cNvPr id="9221" name="Picture 5" descr="C:\Users\user\Desktop\download (27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228600"/>
            <a:ext cx="2362200" cy="1409700"/>
          </a:xfrm>
          <a:prstGeom prst="rect">
            <a:avLst/>
          </a:prstGeom>
          <a:noFill/>
        </p:spPr>
      </p:pic>
      <p:pic>
        <p:nvPicPr>
          <p:cNvPr id="9222" name="Picture 6" descr="C:\Users\user\Desktop\download (37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2800" y="5105400"/>
            <a:ext cx="2143125" cy="1295400"/>
          </a:xfrm>
          <a:prstGeom prst="rect">
            <a:avLst/>
          </a:prstGeom>
          <a:noFill/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Fiches pr</a:t>
            </a: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</a:t>
            </a: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par Violeta KRAJA fran</a:t>
            </a: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ç</a:t>
            </a:r>
            <a:r>
              <a:rPr kumimoji="0" lang="fr-FR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ais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602700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                              </a:t>
            </a:r>
          </a:p>
          <a:p>
            <a:endParaRPr lang="en-US" sz="1600" dirty="0" smtClean="0"/>
          </a:p>
          <a:p>
            <a:endParaRPr lang="en-US" sz="1600" dirty="0"/>
          </a:p>
        </p:txBody>
      </p:sp>
      <p:sp>
        <p:nvSpPr>
          <p:cNvPr id="26" name="Rectangle 25"/>
          <p:cNvSpPr/>
          <p:nvPr/>
        </p:nvSpPr>
        <p:spPr>
          <a:xfrm>
            <a:off x="4038600" y="6324600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la police                                              le </a:t>
            </a:r>
            <a:r>
              <a:rPr lang="en-US" dirty="0" err="1" smtClean="0"/>
              <a:t>cinéma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pic>
        <p:nvPicPr>
          <p:cNvPr id="2" name="Picture 2" descr="C:\Users\user\Desktop\download (1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228599"/>
            <a:ext cx="2343150" cy="1371601"/>
          </a:xfrm>
          <a:prstGeom prst="rect">
            <a:avLst/>
          </a:prstGeom>
          <a:noFill/>
        </p:spPr>
      </p:pic>
      <p:pic>
        <p:nvPicPr>
          <p:cNvPr id="3" name="Picture 3" descr="C:\Users\user\Desktop\download (1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5105400"/>
            <a:ext cx="2552700" cy="1219200"/>
          </a:xfrm>
          <a:prstGeom prst="rect">
            <a:avLst/>
          </a:prstGeom>
          <a:noFill/>
        </p:spPr>
      </p:pic>
      <p:pic>
        <p:nvPicPr>
          <p:cNvPr id="4" name="Picture 4" descr="C:\Users\user\Desktop\images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1981200"/>
            <a:ext cx="2319337" cy="1238250"/>
          </a:xfrm>
          <a:prstGeom prst="rect">
            <a:avLst/>
          </a:prstGeom>
          <a:noFill/>
        </p:spPr>
      </p:pic>
      <p:pic>
        <p:nvPicPr>
          <p:cNvPr id="1029" name="Picture 5" descr="C:\Users\user\Desktop\download (2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3581400"/>
            <a:ext cx="2324100" cy="1200150"/>
          </a:xfrm>
          <a:prstGeom prst="rect">
            <a:avLst/>
          </a:prstGeom>
          <a:noFill/>
        </p:spPr>
      </p:pic>
      <p:pic>
        <p:nvPicPr>
          <p:cNvPr id="1030" name="Picture 6" descr="C:\Users\user\Desktop\images (14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5181600"/>
            <a:ext cx="2286000" cy="1066800"/>
          </a:xfrm>
          <a:prstGeom prst="rect">
            <a:avLst/>
          </a:prstGeom>
          <a:noFill/>
        </p:spPr>
      </p:pic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133600" y="12954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33600" y="16764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5" idx="5"/>
          </p:cNvCxnSpPr>
          <p:nvPr/>
        </p:nvCxnSpPr>
        <p:spPr>
          <a:xfrm rot="16200000" flipH="1">
            <a:off x="3389779" y="646577"/>
            <a:ext cx="1780662" cy="454618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752600" y="19812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1030" idx="1"/>
          </p:cNvCxnSpPr>
          <p:nvPr/>
        </p:nvCxnSpPr>
        <p:spPr>
          <a:xfrm>
            <a:off x="1676400" y="2286000"/>
            <a:ext cx="4953000" cy="3429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4" idx="1"/>
          </p:cNvCxnSpPr>
          <p:nvPr/>
        </p:nvCxnSpPr>
        <p:spPr>
          <a:xfrm flipV="1">
            <a:off x="2286000" y="2600325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86000" y="39624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362200" y="60960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l’ épicerie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800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le stade 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3200400" y="6324600"/>
            <a:ext cx="571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   la plage                                              le cinéma 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la campagne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981200" y="1219200"/>
            <a:ext cx="4495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133600" y="12954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86000" y="1828800"/>
            <a:ext cx="4267200" cy="1905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676400" y="28194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286000" y="2600325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86000" y="39624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362200" y="60960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l’exposition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7244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la charcuterie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0" y="62484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                                                la banque                                                       l</a:t>
            </a:r>
            <a:r>
              <a:rPr lang="en-US" dirty="0" smtClean="0"/>
              <a:t>a </a:t>
            </a:r>
            <a:r>
              <a:rPr lang="en-US" dirty="0" err="1" smtClean="0"/>
              <a:t>montagne</a:t>
            </a:r>
            <a:r>
              <a:rPr lang="en-US" dirty="0" smtClean="0"/>
              <a:t>                                                                                                           </a:t>
            </a:r>
          </a:p>
          <a:p>
            <a:r>
              <a:rPr lang="fr-FR" dirty="0" smtClean="0"/>
              <a:t>                                                  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4478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l’</a:t>
            </a:r>
            <a:r>
              <a:rPr lang="en-US" dirty="0" err="1" smtClean="0"/>
              <a:t>épicerie</a:t>
            </a:r>
            <a:endParaRPr lang="en-US" dirty="0" smtClean="0"/>
          </a:p>
        </p:txBody>
      </p:sp>
      <p:pic>
        <p:nvPicPr>
          <p:cNvPr id="19" name="Picture 4" descr="C:\Users\user\Desktop\images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228600"/>
            <a:ext cx="2319337" cy="1238250"/>
          </a:xfrm>
          <a:prstGeom prst="rect">
            <a:avLst/>
          </a:prstGeom>
          <a:noFill/>
        </p:spPr>
      </p:pic>
      <p:pic>
        <p:nvPicPr>
          <p:cNvPr id="2050" name="Picture 2" descr="C:\Users\user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1905000"/>
            <a:ext cx="2381250" cy="1295400"/>
          </a:xfrm>
          <a:prstGeom prst="rect">
            <a:avLst/>
          </a:prstGeom>
          <a:noFill/>
        </p:spPr>
      </p:pic>
      <p:pic>
        <p:nvPicPr>
          <p:cNvPr id="2052" name="Picture 4" descr="C:\Users\user\Desktop\download (1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5105400"/>
            <a:ext cx="2505075" cy="1143000"/>
          </a:xfrm>
          <a:prstGeom prst="rect">
            <a:avLst/>
          </a:prstGeom>
          <a:noFill/>
        </p:spPr>
      </p:pic>
      <p:pic>
        <p:nvPicPr>
          <p:cNvPr id="2053" name="Picture 5" descr="C:\Users\user\Desktop\download (6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5029201"/>
            <a:ext cx="2143125" cy="1295400"/>
          </a:xfrm>
          <a:prstGeom prst="rect">
            <a:avLst/>
          </a:prstGeom>
          <a:noFill/>
        </p:spPr>
      </p:pic>
      <p:pic>
        <p:nvPicPr>
          <p:cNvPr id="26" name="Picture 2" descr="C:\Users\user\Desktop\images (1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53200" y="3581400"/>
            <a:ext cx="2286000" cy="121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6"/>
          </p:cNvCxnSpPr>
          <p:nvPr/>
        </p:nvCxnSpPr>
        <p:spPr>
          <a:xfrm>
            <a:off x="2286000" y="14097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33600" y="16764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828800" y="20574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286000" y="2600325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86000" y="39624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362200" y="60960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le stade 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800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la campagne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3200400" y="6324600"/>
            <a:ext cx="571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la boulangerie                                           le cinéma 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la maison</a:t>
            </a:r>
            <a:endParaRPr lang="en-US" dirty="0"/>
          </a:p>
        </p:txBody>
      </p:sp>
      <p:pic>
        <p:nvPicPr>
          <p:cNvPr id="3074" name="Picture 2" descr="C:\Users\user\Desktop\download (3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228600"/>
            <a:ext cx="2200275" cy="1447800"/>
          </a:xfrm>
          <a:prstGeom prst="rect">
            <a:avLst/>
          </a:prstGeom>
          <a:noFill/>
        </p:spPr>
      </p:pic>
      <p:pic>
        <p:nvPicPr>
          <p:cNvPr id="3076" name="Picture 4" descr="C:\Users\user\Desktop\download (2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1981200"/>
            <a:ext cx="2324100" cy="1295400"/>
          </a:xfrm>
          <a:prstGeom prst="rect">
            <a:avLst/>
          </a:prstGeom>
          <a:noFill/>
        </p:spPr>
      </p:pic>
      <p:pic>
        <p:nvPicPr>
          <p:cNvPr id="3077" name="Picture 5" descr="C:\Users\user\Desktop\download (6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3581400"/>
            <a:ext cx="2743200" cy="1295400"/>
          </a:xfrm>
          <a:prstGeom prst="rect">
            <a:avLst/>
          </a:prstGeom>
          <a:noFill/>
        </p:spPr>
      </p:pic>
      <p:pic>
        <p:nvPicPr>
          <p:cNvPr id="26" name="Picture 3" descr="C:\Users\user\Desktop\download (19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53200" y="3581400"/>
            <a:ext cx="2343150" cy="1143000"/>
          </a:xfrm>
          <a:prstGeom prst="rect">
            <a:avLst/>
          </a:prstGeom>
          <a:noFill/>
        </p:spPr>
      </p:pic>
      <p:pic>
        <p:nvPicPr>
          <p:cNvPr id="27" name="Picture 6" descr="C:\Users\user\Desktop\images (14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29400" y="5181600"/>
            <a:ext cx="2286000" cy="1066800"/>
          </a:xfrm>
          <a:prstGeom prst="rect">
            <a:avLst/>
          </a:prstGeom>
          <a:noFill/>
        </p:spPr>
      </p:pic>
      <p:pic>
        <p:nvPicPr>
          <p:cNvPr id="17411" name="Picture 3" descr="C:\Users\user\Desktop\images (2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48000" y="4800600"/>
            <a:ext cx="2466975" cy="1619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676400" y="10668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752600" y="13716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5" idx="5"/>
          </p:cNvCxnSpPr>
          <p:nvPr/>
        </p:nvCxnSpPr>
        <p:spPr>
          <a:xfrm rot="16200000" flipH="1">
            <a:off x="2970678" y="1065678"/>
            <a:ext cx="2161662" cy="40889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1600200" y="12192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286000" y="2819400"/>
            <a:ext cx="3810000" cy="2514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1905000" y="42672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2362200" y="5638800"/>
            <a:ext cx="914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 rot="10800000" flipV="1">
            <a:off x="6568815" y="3695227"/>
            <a:ext cx="2232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la plage 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152400" y="62484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                                                    la police                                                     la </a:t>
            </a:r>
            <a:r>
              <a:rPr lang="fr-FR" sz="1600" dirty="0" smtClean="0"/>
              <a:t>pharmacie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la campagne</a:t>
            </a:r>
            <a:endParaRPr lang="en-US" dirty="0"/>
          </a:p>
        </p:txBody>
      </p:sp>
      <p:pic>
        <p:nvPicPr>
          <p:cNvPr id="19" name="Picture 3" descr="C:\Users\user\Desktop\download (1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28600"/>
            <a:ext cx="2771775" cy="1419225"/>
          </a:xfrm>
          <a:prstGeom prst="rect">
            <a:avLst/>
          </a:prstGeom>
          <a:noFill/>
        </p:spPr>
      </p:pic>
      <p:pic>
        <p:nvPicPr>
          <p:cNvPr id="4098" name="Picture 2" descr="C:\Users\user\Desktop\download (1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981200"/>
            <a:ext cx="2667000" cy="1219200"/>
          </a:xfrm>
          <a:prstGeom prst="rect">
            <a:avLst/>
          </a:prstGeom>
          <a:noFill/>
        </p:spPr>
      </p:pic>
      <p:pic>
        <p:nvPicPr>
          <p:cNvPr id="4100" name="Picture 4" descr="C:\Users\user\Desktop\images (2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5029200"/>
            <a:ext cx="2667000" cy="1219200"/>
          </a:xfrm>
          <a:prstGeom prst="rect">
            <a:avLst/>
          </a:prstGeom>
          <a:noFill/>
        </p:spPr>
      </p:pic>
      <p:pic>
        <p:nvPicPr>
          <p:cNvPr id="4102" name="Picture 6" descr="C:\Users\user\Desktop\download (38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4724400"/>
            <a:ext cx="2133600" cy="1631738"/>
          </a:xfrm>
          <a:prstGeom prst="rect">
            <a:avLst/>
          </a:prstGeom>
          <a:noFill/>
        </p:spPr>
      </p:pic>
      <p:pic>
        <p:nvPicPr>
          <p:cNvPr id="31" name="Picture 6" descr="C:\Users\user\Desktop\download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2200" y="3429000"/>
            <a:ext cx="2667000" cy="1219200"/>
          </a:xfrm>
          <a:prstGeom prst="rect">
            <a:avLst/>
          </a:prstGeom>
          <a:noFill/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6477000" y="3124200"/>
            <a:ext cx="1295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la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plage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6629400" y="4724400"/>
            <a:ext cx="1676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la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boulangerie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6"/>
          </p:cNvCxnSpPr>
          <p:nvPr/>
        </p:nvCxnSpPr>
        <p:spPr>
          <a:xfrm>
            <a:off x="2286000" y="14097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86000" y="18288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828800" y="20574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813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362200" y="2590800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362200" y="38862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362200" y="60960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la charcuterie 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800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le cinéma 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0" y="6211669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</a:t>
            </a:r>
          </a:p>
          <a:p>
            <a:r>
              <a:rPr lang="fr-FR" dirty="0" smtClean="0"/>
              <a:t>                                                                      le stade                                                       la plage</a:t>
            </a:r>
          </a:p>
          <a:p>
            <a:r>
              <a:rPr lang="fr-FR" b="1" dirty="0" smtClean="0"/>
              <a:t>  </a:t>
            </a:r>
            <a:endParaRPr lang="en-US" b="1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la campagne</a:t>
            </a:r>
            <a:endParaRPr lang="en-US" dirty="0"/>
          </a:p>
        </p:txBody>
      </p:sp>
      <p:pic>
        <p:nvPicPr>
          <p:cNvPr id="19" name="Picture 3" descr="C:\Users\user\Desktop\images (1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381000"/>
            <a:ext cx="2286000" cy="1219200"/>
          </a:xfrm>
          <a:prstGeom prst="rect">
            <a:avLst/>
          </a:prstGeom>
          <a:noFill/>
        </p:spPr>
      </p:pic>
      <p:pic>
        <p:nvPicPr>
          <p:cNvPr id="5122" name="Picture 2" descr="C:\Users\user\Desktop\images (1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1905000"/>
            <a:ext cx="2286000" cy="1371600"/>
          </a:xfrm>
          <a:prstGeom prst="rect">
            <a:avLst/>
          </a:prstGeom>
          <a:noFill/>
        </p:spPr>
      </p:pic>
      <p:pic>
        <p:nvPicPr>
          <p:cNvPr id="5123" name="Picture 3" descr="C:\Users\user\Desktop\images (1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3581400"/>
            <a:ext cx="2286000" cy="1295400"/>
          </a:xfrm>
          <a:prstGeom prst="rect">
            <a:avLst/>
          </a:prstGeom>
          <a:noFill/>
        </p:spPr>
      </p:pic>
      <p:pic>
        <p:nvPicPr>
          <p:cNvPr id="5124" name="Picture 4" descr="C:\Users\user\Desktop\download (1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5181600"/>
            <a:ext cx="2209800" cy="1181100"/>
          </a:xfrm>
          <a:prstGeom prst="rect">
            <a:avLst/>
          </a:prstGeom>
          <a:noFill/>
        </p:spPr>
      </p:pic>
      <p:pic>
        <p:nvPicPr>
          <p:cNvPr id="5125" name="Picture 5" descr="C:\Users\user\Desktop\download (23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19400" y="5181600"/>
            <a:ext cx="2552700" cy="1219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057400" y="13716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09800" y="1676400"/>
            <a:ext cx="426720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676400" y="20574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286000" y="2600325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86000" y="39624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0574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362200" y="60960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2971800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la boulangerie 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6482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le stade 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0" y="6248400"/>
            <a:ext cx="91440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                                                               </a:t>
            </a:r>
            <a:r>
              <a:rPr lang="en-US" dirty="0" smtClean="0"/>
              <a:t> </a:t>
            </a:r>
            <a:r>
              <a:rPr lang="en-US" dirty="0" err="1" smtClean="0"/>
              <a:t>l’hôpital</a:t>
            </a:r>
            <a:r>
              <a:rPr lang="en-US" dirty="0" smtClean="0"/>
              <a:t>                                 </a:t>
            </a:r>
            <a:r>
              <a:rPr lang="fr-FR" dirty="0" smtClean="0"/>
              <a:t>           la montagne   </a:t>
            </a:r>
          </a:p>
          <a:p>
            <a:r>
              <a:rPr lang="fr-FR" sz="1600" b="1" dirty="0" smtClean="0"/>
              <a:t>                                                                                                    </a:t>
            </a:r>
            <a:endParaRPr lang="en-US" sz="1600" b="1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2954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la campagne</a:t>
            </a:r>
            <a:endParaRPr lang="en-US" dirty="0"/>
          </a:p>
        </p:txBody>
      </p:sp>
      <p:pic>
        <p:nvPicPr>
          <p:cNvPr id="10242" name="Picture 2" descr="C:\Users\user\Desktop\download (1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152400"/>
            <a:ext cx="2238375" cy="1266825"/>
          </a:xfrm>
          <a:prstGeom prst="rect">
            <a:avLst/>
          </a:prstGeom>
          <a:noFill/>
        </p:spPr>
      </p:pic>
      <p:pic>
        <p:nvPicPr>
          <p:cNvPr id="10243" name="Picture 3" descr="C:\Users\user\Desktop\images (1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4953000"/>
            <a:ext cx="2466975" cy="1304925"/>
          </a:xfrm>
          <a:prstGeom prst="rect">
            <a:avLst/>
          </a:prstGeom>
          <a:noFill/>
        </p:spPr>
      </p:pic>
      <p:pic>
        <p:nvPicPr>
          <p:cNvPr id="10245" name="Picture 5" descr="C:\Users\user\Desktop\download (2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3352800"/>
            <a:ext cx="2247900" cy="1257300"/>
          </a:xfrm>
          <a:prstGeom prst="rect">
            <a:avLst/>
          </a:prstGeom>
          <a:noFill/>
        </p:spPr>
      </p:pic>
      <p:pic>
        <p:nvPicPr>
          <p:cNvPr id="10246" name="Picture 6" descr="C:\Users\user\Desktop\download (4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4953000"/>
            <a:ext cx="2286000" cy="1371600"/>
          </a:xfrm>
          <a:prstGeom prst="rect">
            <a:avLst/>
          </a:prstGeom>
          <a:noFill/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4D515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4D5156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’</a:t>
            </a: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rgbClr val="4D515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hôpital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5362" name="Picture 2" descr="C:\Users\user\Desktop\images (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1752600"/>
            <a:ext cx="2514600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6"/>
          </p:cNvCxnSpPr>
          <p:nvPr/>
        </p:nvCxnSpPr>
        <p:spPr>
          <a:xfrm>
            <a:off x="2286000" y="1409700"/>
            <a:ext cx="4191000" cy="800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33600" y="16764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828800" y="20574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286000" y="2600325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86000" y="39624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057400" y="5867400"/>
            <a:ext cx="685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la montagne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800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la police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3200400" y="6096000"/>
            <a:ext cx="571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la plage                                                       la  banque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</a:t>
            </a:r>
            <a:endParaRPr lang="en-US" dirty="0"/>
          </a:p>
        </p:txBody>
      </p:sp>
      <p:pic>
        <p:nvPicPr>
          <p:cNvPr id="11266" name="Picture 2" descr="C:\Users\user\Desktop\School_001_lar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228600"/>
            <a:ext cx="2305050" cy="1466850"/>
          </a:xfrm>
          <a:prstGeom prst="rect">
            <a:avLst/>
          </a:prstGeom>
          <a:noFill/>
        </p:spPr>
      </p:pic>
      <p:pic>
        <p:nvPicPr>
          <p:cNvPr id="11267" name="Picture 3" descr="C:\Users\user\Desktop\download (3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3581400"/>
            <a:ext cx="2438400" cy="1181100"/>
          </a:xfrm>
          <a:prstGeom prst="rect">
            <a:avLst/>
          </a:prstGeom>
          <a:noFill/>
        </p:spPr>
      </p:pic>
      <p:pic>
        <p:nvPicPr>
          <p:cNvPr id="11268" name="Picture 4" descr="C:\Users\user\Desktop\images (10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77000" y="1981200"/>
            <a:ext cx="2466975" cy="1314450"/>
          </a:xfrm>
          <a:prstGeom prst="rect">
            <a:avLst/>
          </a:prstGeom>
          <a:noFill/>
        </p:spPr>
      </p:pic>
      <p:pic>
        <p:nvPicPr>
          <p:cNvPr id="11269" name="Picture 5" descr="C:\Users\user\Desktop\download (1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43200" y="4953000"/>
            <a:ext cx="2552700" cy="1219200"/>
          </a:xfrm>
          <a:prstGeom prst="rect">
            <a:avLst/>
          </a:prstGeom>
          <a:noFill/>
        </p:spPr>
      </p:pic>
      <p:pic>
        <p:nvPicPr>
          <p:cNvPr id="11270" name="Picture 6" descr="C:\Users\user\Desktop\download (6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4600" y="5105400"/>
            <a:ext cx="2819400" cy="1066800"/>
          </a:xfrm>
          <a:prstGeom prst="rect">
            <a:avLst/>
          </a:prstGeom>
          <a:noFill/>
        </p:spPr>
      </p:pic>
      <p:sp>
        <p:nvSpPr>
          <p:cNvPr id="25" name="Rectangle 24"/>
          <p:cNvSpPr/>
          <p:nvPr/>
        </p:nvSpPr>
        <p:spPr>
          <a:xfrm>
            <a:off x="7162800" y="1618735"/>
            <a:ext cx="14656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prstClr val="black"/>
                </a:solidFill>
              </a:rPr>
              <a:t>le lycée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34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6"/>
          </p:cNvCxnSpPr>
          <p:nvPr/>
        </p:nvCxnSpPr>
        <p:spPr>
          <a:xfrm>
            <a:off x="2286000" y="14097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33600" y="16764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828800" y="20574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286000" y="2600325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86000" y="39624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362200" y="59436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400800" y="3244334"/>
            <a:ext cx="24383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le cinéma 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5943600" y="4800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La pharmacie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0" y="6324601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                                                      la banque                                       la plage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248400" y="16764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la police</a:t>
            </a:r>
            <a:endParaRPr lang="en-US" dirty="0"/>
          </a:p>
        </p:txBody>
      </p:sp>
      <p:pic>
        <p:nvPicPr>
          <p:cNvPr id="12290" name="Picture 2" descr="C:\Users\user\Desktop\download (3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381000"/>
            <a:ext cx="2057401" cy="1371600"/>
          </a:xfrm>
          <a:prstGeom prst="rect">
            <a:avLst/>
          </a:prstGeom>
          <a:noFill/>
        </p:spPr>
      </p:pic>
      <p:pic>
        <p:nvPicPr>
          <p:cNvPr id="12291" name="Picture 3" descr="C:\Users\user\Desktop\download (2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1981200"/>
            <a:ext cx="2190750" cy="1181100"/>
          </a:xfrm>
          <a:prstGeom prst="rect">
            <a:avLst/>
          </a:prstGeom>
          <a:noFill/>
        </p:spPr>
      </p:pic>
      <p:pic>
        <p:nvPicPr>
          <p:cNvPr id="12292" name="Picture 4" descr="C:\Users\user\Desktop\images (19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4876800"/>
            <a:ext cx="2143125" cy="1295400"/>
          </a:xfrm>
          <a:prstGeom prst="rect">
            <a:avLst/>
          </a:prstGeom>
          <a:noFill/>
        </p:spPr>
      </p:pic>
      <p:pic>
        <p:nvPicPr>
          <p:cNvPr id="12293" name="Picture 5" descr="C:\Users\user\Desktop\images (2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1" y="3657600"/>
            <a:ext cx="2209800" cy="1209675"/>
          </a:xfrm>
          <a:prstGeom prst="rect">
            <a:avLst/>
          </a:prstGeom>
          <a:noFill/>
        </p:spPr>
      </p:pic>
      <p:pic>
        <p:nvPicPr>
          <p:cNvPr id="12294" name="Picture 6" descr="C:\Users\user\Desktop\download (12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67400" y="5181600"/>
            <a:ext cx="2343150" cy="114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6"/>
          </p:cNvCxnSpPr>
          <p:nvPr/>
        </p:nvCxnSpPr>
        <p:spPr>
          <a:xfrm>
            <a:off x="2286000" y="14097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33600" y="16764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828800" y="20574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286000" y="2600325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86000" y="39624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362200" y="60960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le </a:t>
            </a:r>
            <a:r>
              <a:rPr lang="en-US" dirty="0" err="1" smtClean="0"/>
              <a:t>cinéma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800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M" dirty="0" smtClean="0"/>
              <a:t>l’épicerie</a:t>
            </a:r>
            <a:r>
              <a:rPr lang="fr-FR" dirty="0" smtClean="0"/>
              <a:t> 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0" y="601980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</a:t>
            </a:r>
          </a:p>
          <a:p>
            <a:r>
              <a:rPr lang="fr-FR" dirty="0" smtClean="0"/>
              <a:t>                                                                              la police                                        la plage</a:t>
            </a:r>
          </a:p>
          <a:p>
            <a:r>
              <a:rPr lang="fr-FR" dirty="0" smtClean="0"/>
              <a:t>                                                        </a:t>
            </a:r>
          </a:p>
          <a:p>
            <a:r>
              <a:rPr lang="fr-FR" dirty="0" smtClean="0"/>
              <a:t>.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la campagne</a:t>
            </a:r>
            <a:endParaRPr lang="en-US" dirty="0"/>
          </a:p>
        </p:txBody>
      </p:sp>
      <p:pic>
        <p:nvPicPr>
          <p:cNvPr id="13314" name="Picture 2" descr="C:\Users\user\Desktop\download (28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133600"/>
            <a:ext cx="2133600" cy="1228725"/>
          </a:xfrm>
          <a:prstGeom prst="rect">
            <a:avLst/>
          </a:prstGeom>
          <a:noFill/>
        </p:spPr>
      </p:pic>
      <p:pic>
        <p:nvPicPr>
          <p:cNvPr id="13316" name="Picture 4" descr="C:\Users\user\Desktop\images (9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228600"/>
            <a:ext cx="2133600" cy="1295400"/>
          </a:xfrm>
          <a:prstGeom prst="rect">
            <a:avLst/>
          </a:prstGeom>
          <a:noFill/>
        </p:spPr>
      </p:pic>
      <p:pic>
        <p:nvPicPr>
          <p:cNvPr id="13317" name="Picture 5" descr="C:\Users\user\Desktop\images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3733800"/>
            <a:ext cx="2162175" cy="1114425"/>
          </a:xfrm>
          <a:prstGeom prst="rect">
            <a:avLst/>
          </a:prstGeom>
          <a:noFill/>
        </p:spPr>
      </p:pic>
      <p:pic>
        <p:nvPicPr>
          <p:cNvPr id="13318" name="Picture 6" descr="C:\Users\user\Desktop\download (1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5105400"/>
            <a:ext cx="2190750" cy="1190625"/>
          </a:xfrm>
          <a:prstGeom prst="rect">
            <a:avLst/>
          </a:prstGeom>
          <a:noFill/>
        </p:spPr>
      </p:pic>
      <p:pic>
        <p:nvPicPr>
          <p:cNvPr id="13319" name="Picture 7" descr="C:\Users\user\Desktop\download (37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2800" y="5029201"/>
            <a:ext cx="2143125" cy="129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6"/>
          </p:cNvCxnSpPr>
          <p:nvPr/>
        </p:nvCxnSpPr>
        <p:spPr>
          <a:xfrm>
            <a:off x="2286000" y="14097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33600" y="16764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752600" y="19812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286000" y="2600325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86000" y="39624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133600" y="5943600"/>
            <a:ext cx="114300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la boulangerie 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800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la pharmacie 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3200400" y="6324600"/>
            <a:ext cx="571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la </a:t>
            </a:r>
            <a:r>
              <a:rPr lang="fr-FR" dirty="0" err="1" smtClean="0"/>
              <a:t>biblioth</a:t>
            </a:r>
            <a:r>
              <a:rPr lang="en-US" dirty="0" err="1" smtClean="0"/>
              <a:t>èque</a:t>
            </a:r>
            <a:r>
              <a:rPr lang="fr-FR" dirty="0" smtClean="0"/>
              <a:t>                                        le cinéma 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la campagne</a:t>
            </a:r>
            <a:endParaRPr lang="en-US" dirty="0"/>
          </a:p>
        </p:txBody>
      </p:sp>
      <p:pic>
        <p:nvPicPr>
          <p:cNvPr id="14338" name="Picture 2" descr="C:\Users\user\Desktop\download (40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3581400"/>
            <a:ext cx="2209800" cy="1285875"/>
          </a:xfrm>
          <a:prstGeom prst="rect">
            <a:avLst/>
          </a:prstGeom>
          <a:noFill/>
        </p:spPr>
      </p:pic>
      <p:pic>
        <p:nvPicPr>
          <p:cNvPr id="14339" name="Picture 3" descr="C:\Users\user\Desktop\images (6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1905000"/>
            <a:ext cx="2133600" cy="1285875"/>
          </a:xfrm>
          <a:prstGeom prst="rect">
            <a:avLst/>
          </a:prstGeom>
          <a:noFill/>
        </p:spPr>
      </p:pic>
      <p:pic>
        <p:nvPicPr>
          <p:cNvPr id="14340" name="Picture 4" descr="C:\Users\user\Desktop\download (2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5105400"/>
            <a:ext cx="2266950" cy="1257300"/>
          </a:xfrm>
          <a:prstGeom prst="rect">
            <a:avLst/>
          </a:prstGeom>
          <a:noFill/>
        </p:spPr>
      </p:pic>
      <p:pic>
        <p:nvPicPr>
          <p:cNvPr id="14341" name="Picture 5" descr="C:\Users\user\Desktop\download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2800" y="5181600"/>
            <a:ext cx="2286000" cy="1247775"/>
          </a:xfrm>
          <a:prstGeom prst="rect">
            <a:avLst/>
          </a:prstGeom>
          <a:noFill/>
        </p:spPr>
      </p:pic>
      <p:pic>
        <p:nvPicPr>
          <p:cNvPr id="14343" name="Picture 7" descr="C:\Users\user\Desktop\images (10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533400"/>
            <a:ext cx="2162175" cy="1162050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7696200" y="6488668"/>
            <a:ext cx="121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dirty="0" smtClean="0"/>
              <a:t>   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209800" y="13716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09800" y="18288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828800" y="2057400"/>
            <a:ext cx="48006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15362" idx="1"/>
          </p:cNvCxnSpPr>
          <p:nvPr/>
        </p:nvCxnSpPr>
        <p:spPr>
          <a:xfrm flipV="1">
            <a:off x="2209800" y="2590800"/>
            <a:ext cx="4419600" cy="27336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86000" y="41148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209800" y="5943600"/>
            <a:ext cx="1066800" cy="228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8915400" y="1905000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</a:t>
            </a:r>
          </a:p>
        </p:txBody>
      </p:sp>
      <p:sp>
        <p:nvSpPr>
          <p:cNvPr id="58" name="Rectangle 57"/>
          <p:cNvSpPr/>
          <p:nvPr/>
        </p:nvSpPr>
        <p:spPr>
          <a:xfrm flipH="1">
            <a:off x="6553200" y="480060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 le stade </a:t>
            </a:r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3200400" y="6172200"/>
            <a:ext cx="571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   la plage                                              le cinéma 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la campagne</a:t>
            </a:r>
            <a:endParaRPr lang="en-US" dirty="0"/>
          </a:p>
        </p:txBody>
      </p:sp>
      <p:pic>
        <p:nvPicPr>
          <p:cNvPr id="15362" name="Picture 2" descr="C:\Users\user\Desktop\images (2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1981200"/>
            <a:ext cx="2286000" cy="1219200"/>
          </a:xfrm>
          <a:prstGeom prst="rect">
            <a:avLst/>
          </a:prstGeom>
          <a:noFill/>
        </p:spPr>
      </p:pic>
      <p:pic>
        <p:nvPicPr>
          <p:cNvPr id="15365" name="Picture 5" descr="C:\Users\user\Desktop\download (19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228600"/>
            <a:ext cx="2209800" cy="1266825"/>
          </a:xfrm>
          <a:prstGeom prst="rect">
            <a:avLst/>
          </a:prstGeom>
          <a:noFill/>
        </p:spPr>
      </p:pic>
      <p:pic>
        <p:nvPicPr>
          <p:cNvPr id="15366" name="Picture 6" descr="C:\Users\user\Desktop\download (9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5105400"/>
            <a:ext cx="2133600" cy="1058917"/>
          </a:xfrm>
          <a:prstGeom prst="rect">
            <a:avLst/>
          </a:prstGeom>
          <a:noFill/>
        </p:spPr>
      </p:pic>
      <p:pic>
        <p:nvPicPr>
          <p:cNvPr id="15367" name="Picture 7" descr="C:\Users\user\Desktop\download (24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3657600"/>
            <a:ext cx="2286000" cy="1133475"/>
          </a:xfrm>
          <a:prstGeom prst="rect">
            <a:avLst/>
          </a:prstGeom>
          <a:noFill/>
        </p:spPr>
      </p:pic>
      <p:pic>
        <p:nvPicPr>
          <p:cNvPr id="15368" name="Picture 8" descr="C:\Users\user\Desktop\download (3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5105400"/>
            <a:ext cx="2209800" cy="1143000"/>
          </a:xfrm>
          <a:prstGeom prst="rect">
            <a:avLst/>
          </a:prstGeom>
          <a:noFill/>
        </p:spPr>
      </p:pic>
      <p:sp>
        <p:nvSpPr>
          <p:cNvPr id="24" name="Rectangle 23"/>
          <p:cNvSpPr/>
          <p:nvPr/>
        </p:nvSpPr>
        <p:spPr>
          <a:xfrm>
            <a:off x="7239000" y="3200400"/>
            <a:ext cx="9415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le </a:t>
            </a:r>
            <a:r>
              <a:rPr lang="fr-FR" dirty="0" err="1" smtClean="0"/>
              <a:t>lyc</a:t>
            </a:r>
            <a:r>
              <a:rPr lang="en-US" dirty="0" err="1" smtClean="0"/>
              <a:t>ée</a:t>
            </a: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81000" y="5334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ALLER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1000" y="4648200"/>
            <a:ext cx="1905000" cy="1752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VENIR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228600" y="2819400"/>
            <a:ext cx="2590800" cy="1298448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/>
              <a:t>au    à l’     à la      aux</a:t>
            </a:r>
            <a:endParaRPr lang="en-US" dirty="0" smtClean="0"/>
          </a:p>
          <a:p>
            <a:r>
              <a:rPr lang="en-US" b="1" dirty="0" smtClean="0"/>
              <a:t>du  de l’    de la    des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2209800" y="1143000"/>
            <a:ext cx="4419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5" idx="6"/>
          </p:cNvCxnSpPr>
          <p:nvPr/>
        </p:nvCxnSpPr>
        <p:spPr>
          <a:xfrm>
            <a:off x="2286000" y="1409700"/>
            <a:ext cx="4419600" cy="876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133600" y="1676400"/>
            <a:ext cx="4343400" cy="1295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828800" y="1981200"/>
            <a:ext cx="46482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16200000" flipH="1">
            <a:off x="1028700" y="2705100"/>
            <a:ext cx="281940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flipV="1">
            <a:off x="2133600" y="762000"/>
            <a:ext cx="441960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2286000" y="2600325"/>
            <a:ext cx="4267200" cy="26574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2209800" y="3962400"/>
            <a:ext cx="4267200" cy="1447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>
            <a:off x="2133600" y="5867400"/>
            <a:ext cx="4495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2362200" y="6096000"/>
            <a:ext cx="9144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6553200" y="3244334"/>
            <a:ext cx="2285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la pharmacie </a:t>
            </a:r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 flipH="1">
            <a:off x="6553200" y="4800600"/>
            <a:ext cx="228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la </a:t>
            </a:r>
            <a:r>
              <a:rPr lang="fr-FR" dirty="0" err="1" smtClean="0"/>
              <a:t>biblioth</a:t>
            </a:r>
            <a:r>
              <a:rPr lang="en-US" dirty="0" err="1" smtClean="0"/>
              <a:t>èque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9" name="Rectangle 58"/>
          <p:cNvSpPr/>
          <p:nvPr/>
        </p:nvSpPr>
        <p:spPr>
          <a:xfrm>
            <a:off x="3200400" y="6324601"/>
            <a:ext cx="571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la plage                                                            la banque                                                                                     </a:t>
            </a:r>
          </a:p>
          <a:p>
            <a:r>
              <a:rPr lang="fr-FR" dirty="0" smtClean="0"/>
              <a:t>                                                                                                       </a:t>
            </a:r>
          </a:p>
          <a:p>
            <a:r>
              <a:rPr lang="fr-FR" dirty="0" smtClean="0"/>
              <a:t>                                                                                                 </a:t>
            </a:r>
          </a:p>
          <a:p>
            <a:r>
              <a:rPr lang="fr-FR" dirty="0" smtClean="0"/>
              <a:t>               </a:t>
            </a:r>
            <a:endParaRPr lang="en-US" dirty="0"/>
          </a:p>
        </p:txBody>
      </p:sp>
      <p:sp>
        <p:nvSpPr>
          <p:cNvPr id="60" name="Rectangle 59"/>
          <p:cNvSpPr/>
          <p:nvPr/>
        </p:nvSpPr>
        <p:spPr>
          <a:xfrm>
            <a:off x="6477000" y="1600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            la campagne</a:t>
            </a:r>
            <a:endParaRPr lang="en-US" dirty="0"/>
          </a:p>
        </p:txBody>
      </p:sp>
      <p:pic>
        <p:nvPicPr>
          <p:cNvPr id="16391" name="Picture 7" descr="C:\Users\user\Desktop\download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3657600"/>
            <a:ext cx="2362200" cy="1171575"/>
          </a:xfrm>
          <a:prstGeom prst="rect">
            <a:avLst/>
          </a:prstGeom>
          <a:noFill/>
        </p:spPr>
      </p:pic>
      <p:pic>
        <p:nvPicPr>
          <p:cNvPr id="16392" name="Picture 8" descr="C:\Users\user\Desktop\images (2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1981200"/>
            <a:ext cx="2314575" cy="1285875"/>
          </a:xfrm>
          <a:prstGeom prst="rect">
            <a:avLst/>
          </a:prstGeom>
          <a:noFill/>
        </p:spPr>
      </p:pic>
      <p:pic>
        <p:nvPicPr>
          <p:cNvPr id="16393" name="Picture 9" descr="C:\Users\user\Desktop\download (9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5257800"/>
            <a:ext cx="2466975" cy="1066800"/>
          </a:xfrm>
          <a:prstGeom prst="rect">
            <a:avLst/>
          </a:prstGeom>
          <a:noFill/>
        </p:spPr>
      </p:pic>
      <p:pic>
        <p:nvPicPr>
          <p:cNvPr id="16396" name="Picture 12" descr="C:\Users\user\Desktop\download (6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29400" y="5181601"/>
            <a:ext cx="2514600" cy="1143000"/>
          </a:xfrm>
          <a:prstGeom prst="rect">
            <a:avLst/>
          </a:prstGeom>
          <a:noFill/>
        </p:spPr>
      </p:pic>
      <p:pic>
        <p:nvPicPr>
          <p:cNvPr id="16397" name="Picture 13" descr="C:\Users\user\Desktop\download (15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457200"/>
            <a:ext cx="2276475" cy="106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860</TotalTime>
  <Words>685</Words>
  <Application>Microsoft Office PowerPoint</Application>
  <PresentationFormat>On-screen Show (4:3)</PresentationFormat>
  <Paragraphs>213</Paragraphs>
  <Slides>23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Presentation</vt:lpstr>
      <vt:lpstr>Slide 1</vt:lpstr>
      <vt:lpstr>TABLE DE MATIERES</vt:lpstr>
      <vt:lpstr>   Dossier 9 ALLER ET VENIR les Prépositions à et de  Les Compléments Circonstanciels de Lieu.  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shpia</cp:lastModifiedBy>
  <cp:revision>118</cp:revision>
  <dcterms:created xsi:type="dcterms:W3CDTF">2020-09-05T17:02:44Z</dcterms:created>
  <dcterms:modified xsi:type="dcterms:W3CDTF">2020-09-25T09:43:29Z</dcterms:modified>
</cp:coreProperties>
</file>