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3" r:id="rId3"/>
    <p:sldId id="282" r:id="rId4"/>
    <p:sldId id="268" r:id="rId5"/>
    <p:sldId id="266" r:id="rId6"/>
    <p:sldId id="269" r:id="rId7"/>
    <p:sldId id="283" r:id="rId8"/>
    <p:sldId id="277" r:id="rId9"/>
    <p:sldId id="264" r:id="rId10"/>
    <p:sldId id="275" r:id="rId11"/>
    <p:sldId id="270" r:id="rId12"/>
    <p:sldId id="279" r:id="rId13"/>
    <p:sldId id="278" r:id="rId14"/>
    <p:sldId id="28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359" autoAdjust="0"/>
    <p:restoredTop sz="94660"/>
  </p:normalViewPr>
  <p:slideViewPr>
    <p:cSldViewPr snapToGrid="0">
      <p:cViewPr varScale="1">
        <p:scale>
          <a:sx n="63" d="100"/>
          <a:sy n="63" d="100"/>
        </p:scale>
        <p:origin x="96" y="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38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6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8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63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5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4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83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70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7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907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9BF428-D885-4B87-A2B1-868260A05C23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6C4FD-0BD6-4394-8E1F-C47E074B6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014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1111111111111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2057400" y="228601"/>
          <a:ext cx="8382000" cy="6284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Presentation" r:id="rId3" imgW="4188058" imgH="3139374" progId="PowerPoint.Show.12">
                  <p:embed/>
                </p:oleObj>
              </mc:Choice>
              <mc:Fallback>
                <p:oleObj name="Presentation" r:id="rId3" imgW="4188058" imgH="3139374" progId="PowerPoint.Show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28601"/>
                        <a:ext cx="8382000" cy="6284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1938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+mn-lt"/>
              </a:rPr>
              <a:t>TABLE DE MATIERES</a:t>
            </a:r>
            <a:endParaRPr lang="en-US" sz="3600" dirty="0">
              <a:latin typeface="+mn-lt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90600" y="184308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panose="020B0604020202020204" pitchFamily="34" charset="0"/>
              <a:buNone/>
            </a:pPr>
            <a:endParaRPr lang="fr-FR" b="1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fr-FR" b="1" dirty="0" smtClean="0">
                <a:solidFill>
                  <a:srgbClr val="FF0000"/>
                </a:solidFill>
              </a:rPr>
              <a:t>Niveau A 2 </a:t>
            </a:r>
            <a:r>
              <a:rPr lang="fr-FR" b="1" dirty="0" smtClean="0"/>
              <a:t>Dossier 1.</a:t>
            </a:r>
            <a:r>
              <a:rPr lang="fr-FR" b="1" dirty="0" smtClean="0">
                <a:solidFill>
                  <a:srgbClr val="FF0000"/>
                </a:solidFill>
              </a:rPr>
              <a:t>La Voix passive et la voix active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r-FR" b="1" dirty="0" smtClean="0">
                <a:solidFill>
                  <a:srgbClr val="FF0000"/>
                </a:solidFill>
              </a:rPr>
              <a:t>Niveau A 2 </a:t>
            </a:r>
            <a:r>
              <a:rPr lang="fr-FR" b="1" dirty="0" smtClean="0"/>
              <a:t>Dossier 2.</a:t>
            </a:r>
            <a:r>
              <a:rPr lang="fr-FR" b="1" dirty="0" smtClean="0">
                <a:solidFill>
                  <a:srgbClr val="FF0000"/>
                </a:solidFill>
              </a:rPr>
              <a:t>La Comparaison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r-FR" b="1" dirty="0" smtClean="0">
                <a:solidFill>
                  <a:srgbClr val="FF0000"/>
                </a:solidFill>
              </a:rPr>
              <a:t>Niveau A 2 </a:t>
            </a:r>
            <a:r>
              <a:rPr lang="fr-FR" b="1" dirty="0" smtClean="0"/>
              <a:t>Dossier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smtClean="0"/>
              <a:t>3.</a:t>
            </a:r>
            <a:r>
              <a:rPr lang="fr-FR" b="1" dirty="0" smtClean="0">
                <a:solidFill>
                  <a:srgbClr val="FF0000"/>
                </a:solidFill>
              </a:rPr>
              <a:t>Le Conditionnel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r-FR" b="1" dirty="0" smtClean="0">
                <a:solidFill>
                  <a:srgbClr val="FF0000"/>
                </a:solidFill>
              </a:rPr>
              <a:t>Niveau A 2 </a:t>
            </a:r>
            <a:r>
              <a:rPr lang="fr-FR" b="1" dirty="0" smtClean="0"/>
              <a:t>Dossier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smtClean="0"/>
              <a:t>4.</a:t>
            </a:r>
            <a:r>
              <a:rPr lang="fr-FR" b="1" dirty="0" smtClean="0">
                <a:solidFill>
                  <a:srgbClr val="FF0000"/>
                </a:solidFill>
              </a:rPr>
              <a:t>Le Subjonctif, les emplois et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r-FR" b="1" dirty="0" smtClean="0"/>
              <a:t>                                       </a:t>
            </a:r>
            <a:r>
              <a:rPr lang="fr-FR" b="1" dirty="0" smtClean="0">
                <a:solidFill>
                  <a:srgbClr val="FF0000"/>
                </a:solidFill>
              </a:rPr>
              <a:t>la conjugaison des verbes au Subj. présent Niveau A 2 </a:t>
            </a:r>
            <a:r>
              <a:rPr lang="fr-FR" b="1" dirty="0" smtClean="0"/>
              <a:t>Dossier 5.</a:t>
            </a:r>
            <a:r>
              <a:rPr lang="fr-FR" b="1" dirty="0" smtClean="0">
                <a:solidFill>
                  <a:srgbClr val="FF0000"/>
                </a:solidFill>
              </a:rPr>
              <a:t>Le discours direct et indirect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>
              <a:buFont typeface="Arial" panose="020B0604020202020204" pitchFamily="34" charset="0"/>
              <a:buNone/>
            </a:pPr>
            <a:endParaRPr lang="fr-FR" b="1" dirty="0" smtClean="0"/>
          </a:p>
        </p:txBody>
      </p:sp>
    </p:spTree>
    <p:extLst>
      <p:ext uri="{BB962C8B-B14F-4D97-AF65-F5344CB8AC3E}">
        <p14:creationId xmlns:p14="http://schemas.microsoft.com/office/powerpoint/2010/main" val="2706480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604" y="966307"/>
            <a:ext cx="9274740" cy="449251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72150"/>
            <a:ext cx="7004304" cy="343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6600" b="1" dirty="0" smtClean="0">
                <a:solidFill>
                  <a:srgbClr val="000000"/>
                </a:solidFill>
                <a:latin typeface="Kunstler Script" panose="030304020206070D0D06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 voix </a:t>
            </a:r>
            <a:r>
              <a:rPr lang="fr-FR" sz="6600" b="1" dirty="0">
                <a:solidFill>
                  <a:srgbClr val="000000"/>
                </a:solidFill>
                <a:latin typeface="Kunstler Script" panose="030304020206070D0D06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Active et </a:t>
            </a:r>
            <a:endParaRPr lang="fr-FR" sz="6600" b="1" dirty="0" smtClean="0">
              <a:solidFill>
                <a:srgbClr val="000000"/>
              </a:solidFill>
              <a:latin typeface="Kunstler Script" panose="030304020206070D0D06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6600" b="1" dirty="0" smtClean="0">
                <a:solidFill>
                  <a:srgbClr val="000000"/>
                </a:solidFill>
                <a:latin typeface="Kunstler Script" panose="030304020206070D0D06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6600" b="1" dirty="0">
                <a:solidFill>
                  <a:srgbClr val="000000"/>
                </a:solidFill>
                <a:latin typeface="Kunstler Script" panose="030304020206070D0D06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voix Passive</a:t>
            </a:r>
            <a:endParaRPr lang="en-US" sz="6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fr-FR" sz="4400" b="1" dirty="0">
              <a:solidFill>
                <a:srgbClr val="000000"/>
              </a:solidFill>
              <a:latin typeface="Kunstler Script" panose="030304020206070D0D06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021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56425" y="916540"/>
            <a:ext cx="10021175" cy="4304705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1">
              <a:lnSpc>
                <a:spcPct val="107000"/>
              </a:lnSpc>
            </a:pPr>
            <a:r>
              <a:rPr lang="fr-FR" sz="3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lvl="1">
              <a:lnSpc>
                <a:spcPct val="107000"/>
              </a:lnSpc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fr-FR" sz="36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voix active et la voix passive</a:t>
            </a:r>
          </a:p>
          <a:p>
            <a:pPr lvl="1">
              <a:lnSpc>
                <a:spcPct val="107000"/>
              </a:lnSpc>
            </a:pP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la situation de l’actif, c’est </a:t>
            </a:r>
            <a:r>
              <a:rPr lang="fr-FR" sz="3200" b="1" dirty="0" smtClean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sujet </a:t>
            </a:r>
            <a:r>
              <a:rPr lang="fr-FR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 fait l’action</a:t>
            </a:r>
          </a:p>
          <a:p>
            <a:r>
              <a:rPr lang="fr-FR" sz="3200" b="1" dirty="0" smtClean="0">
                <a:solidFill>
                  <a:schemeClr val="lt1"/>
                </a:solidFill>
              </a:rPr>
              <a:t>cassés par       </a:t>
            </a:r>
            <a:r>
              <a:rPr lang="fr-FR" sz="3200" dirty="0" smtClean="0"/>
              <a:t> le mécanicien </a:t>
            </a:r>
            <a:r>
              <a:rPr lang="fr-FR" sz="3200" dirty="0" smtClean="0">
                <a:solidFill>
                  <a:srgbClr val="FF0000"/>
                </a:solidFill>
              </a:rPr>
              <a:t>répare</a:t>
            </a:r>
            <a:r>
              <a:rPr lang="fr-FR" sz="3200" dirty="0" smtClean="0"/>
              <a:t> </a:t>
            </a:r>
            <a:r>
              <a:rPr lang="fr-FR" sz="3200" dirty="0" smtClean="0">
                <a:solidFill>
                  <a:srgbClr val="92D050"/>
                </a:solidFill>
              </a:rPr>
              <a:t>l’auto.</a:t>
            </a:r>
          </a:p>
          <a:p>
            <a:r>
              <a:rPr lang="fr-FR" sz="3200" b="1" dirty="0" smtClean="0">
                <a:solidFill>
                  <a:schemeClr val="lt1"/>
                </a:solidFill>
              </a:rPr>
              <a:t>Je</a:t>
            </a: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S     →   V    → COD</a:t>
            </a:r>
          </a:p>
          <a:p>
            <a:pPr>
              <a:lnSpc>
                <a:spcPct val="107000"/>
              </a:lnSpc>
            </a:pP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Dans le passif c’est le sujet qui </a:t>
            </a:r>
            <a:r>
              <a:rPr lang="fr-FR" sz="32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subit l’action</a:t>
            </a: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(l’auto)</a:t>
            </a:r>
          </a:p>
          <a:p>
            <a:pPr>
              <a:lnSpc>
                <a:spcPct val="107000"/>
              </a:lnSpc>
            </a:pPr>
            <a:r>
              <a:rPr lang="fr-FR" sz="3200" b="1" dirty="0" smtClean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lang="fr-FR" sz="3200" dirty="0" smtClean="0">
                <a:solidFill>
                  <a:srgbClr val="92D050"/>
                </a:solidFill>
              </a:rPr>
              <a:t>L’auto </a:t>
            </a:r>
            <a:r>
              <a:rPr lang="fr-FR" sz="3200" dirty="0" smtClean="0">
                <a:solidFill>
                  <a:srgbClr val="FFC000"/>
                </a:solidFill>
              </a:rPr>
              <a:t>est réparée </a:t>
            </a:r>
            <a:r>
              <a:rPr lang="fr-FR" sz="3200" dirty="0" smtClean="0"/>
              <a:t>par le mécanicien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3200" b="1" dirty="0" smtClean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</a:t>
            </a:r>
            <a:r>
              <a:rPr lang="fr-FR" sz="3200" b="1" dirty="0" smtClean="0">
                <a:solidFill>
                  <a:schemeClr val="lt1"/>
                </a:solidFill>
              </a:rPr>
              <a:t>           </a:t>
            </a: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    →   V </a:t>
            </a:r>
            <a:r>
              <a:rPr lang="fr-FR" sz="2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(au passif) </a:t>
            </a: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→ C. d’agent</a:t>
            </a:r>
            <a:endParaRPr lang="fr-FR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86"/>
            <a:ext cx="1702708" cy="21045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597" y="4845050"/>
            <a:ext cx="2800350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8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7870238"/>
              </p:ext>
            </p:extLst>
          </p:nvPr>
        </p:nvGraphicFramePr>
        <p:xfrm>
          <a:off x="438912" y="365124"/>
          <a:ext cx="11387328" cy="624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87328"/>
              </a:tblGrid>
              <a:tr h="5877179">
                <a:tc>
                  <a:txBody>
                    <a:bodyPr/>
                    <a:lstStyle/>
                    <a:p>
                      <a:pPr algn="ctr"/>
                      <a:endParaRPr lang="fr-FR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voix active</a:t>
                      </a:r>
                      <a:endParaRPr lang="en-US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</a:t>
                      </a:r>
                      <a:r>
                        <a:rPr lang="fr-FR" sz="36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neige a cassé </a:t>
                      </a:r>
                      <a:r>
                        <a:rPr lang="fr-FR" sz="3600" b="1" u="sng" kern="120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arbres</a:t>
                      </a:r>
                      <a:endParaRPr lang="en-US" sz="3600" b="1" u="sng" kern="1200" dirty="0" smtClean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   </a:t>
                      </a:r>
                      <a:r>
                        <a:rPr lang="fr-FR" sz="36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Sujet</a:t>
                      </a:r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</a:t>
                      </a:r>
                      <a:r>
                        <a:rPr lang="fr-FR" sz="3600" b="1" kern="120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COD</a:t>
                      </a:r>
                      <a:endParaRPr lang="en-US" sz="3600" b="1" kern="1200" dirty="0" smtClean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--</a:t>
                      </a:r>
                      <a:endParaRPr lang="en-US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voix passive</a:t>
                      </a:r>
                      <a:endParaRPr lang="en-US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lang="en-US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</a:t>
                      </a:r>
                      <a:r>
                        <a:rPr lang="fr-FR" sz="3600" b="1" u="sng" kern="120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arbres </a:t>
                      </a:r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ont été cassés par </a:t>
                      </a:r>
                      <a:r>
                        <a:rPr lang="fr-FR" sz="36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neige</a:t>
                      </a:r>
                      <a:r>
                        <a:rPr lang="fr-FR" sz="3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US" sz="36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3600" b="1" kern="1200" dirty="0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Sujet                     </a:t>
                      </a:r>
                      <a:r>
                        <a:rPr lang="fr-FR" sz="3600" b="1" u="sng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complément d’agent</a:t>
                      </a:r>
                      <a:endParaRPr lang="en-US" sz="3600" b="1" u="sng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4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6731540" y="2684834"/>
            <a:ext cx="1245141" cy="1400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" y="365123"/>
            <a:ext cx="3818247" cy="624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247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331" y="374652"/>
            <a:ext cx="11284085" cy="1210756"/>
          </a:xfrm>
        </p:spPr>
        <p:txBody>
          <a:bodyPr>
            <a:normAutofit fontScale="90000"/>
          </a:bodyPr>
          <a:lstStyle/>
          <a:p>
            <a:r>
              <a:rPr lang="fr-FR" sz="4000" b="1" dirty="0" smtClean="0">
                <a:solidFill>
                  <a:srgbClr val="FF0000"/>
                </a:solidFill>
              </a:rPr>
              <a:t>Transformations faites au cas de transfert de l’actif au Passif.</a:t>
            </a:r>
            <a:r>
              <a:rPr lang="en-US" dirty="0" smtClean="0"/>
              <a:t/>
            </a:r>
            <a:br>
              <a:rPr lang="en-US" dirty="0" smtClean="0"/>
            </a:b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629" y="1242052"/>
            <a:ext cx="11073473" cy="47668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3200" b="1" dirty="0" smtClean="0">
                <a:solidFill>
                  <a:srgbClr val="00B0F0"/>
                </a:solidFill>
              </a:rPr>
              <a:t>Le public </a:t>
            </a:r>
            <a:r>
              <a:rPr lang="fr-FR" sz="3200" b="1" dirty="0" smtClean="0"/>
              <a:t>applaudira </a:t>
            </a:r>
            <a:r>
              <a:rPr lang="fr-FR" sz="3200" b="1" dirty="0" smtClean="0">
                <a:solidFill>
                  <a:srgbClr val="FF0000"/>
                </a:solidFill>
              </a:rPr>
              <a:t>le grand chanteur</a:t>
            </a:r>
          </a:p>
          <a:p>
            <a:pPr marL="0" indent="0">
              <a:buNone/>
            </a:pPr>
            <a:endParaRPr lang="fr-FR" sz="32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fr-FR" sz="3200" b="1" dirty="0" smtClean="0">
                <a:solidFill>
                  <a:srgbClr val="FF0000"/>
                </a:solidFill>
              </a:rPr>
              <a:t>Le </a:t>
            </a:r>
            <a:r>
              <a:rPr lang="fr-FR" sz="3200" b="1" dirty="0">
                <a:solidFill>
                  <a:srgbClr val="FF0000"/>
                </a:solidFill>
              </a:rPr>
              <a:t>grand chanteur  </a:t>
            </a:r>
            <a:r>
              <a:rPr lang="fr-FR" sz="3200" b="1" dirty="0"/>
              <a:t>sera </a:t>
            </a:r>
            <a:r>
              <a:rPr lang="fr-FR" sz="3200" dirty="0"/>
              <a:t>applaudi</a:t>
            </a:r>
            <a:r>
              <a:rPr lang="fr-FR" sz="3200" b="1" dirty="0"/>
              <a:t> </a:t>
            </a:r>
            <a:r>
              <a:rPr lang="fr-FR" sz="3200" b="1" dirty="0">
                <a:solidFill>
                  <a:srgbClr val="00B0F0"/>
                </a:solidFill>
              </a:rPr>
              <a:t>par le public</a:t>
            </a:r>
            <a:endParaRPr lang="en-US" sz="3200" dirty="0"/>
          </a:p>
          <a:p>
            <a:pPr marL="457200" lvl="1" indent="0">
              <a:buNone/>
            </a:pPr>
            <a:r>
              <a:rPr lang="fr-FR" sz="2800" b="1" dirty="0" smtClean="0"/>
              <a:t>Le </a:t>
            </a:r>
            <a:r>
              <a:rPr lang="fr-FR" sz="2800" b="1" dirty="0"/>
              <a:t>sujet de l’actif au passif devient complément d’agent</a:t>
            </a:r>
            <a:r>
              <a:rPr lang="fr-FR" sz="2800" b="1" dirty="0" smtClean="0"/>
              <a:t>.</a:t>
            </a:r>
            <a:endParaRPr lang="fr-FR" sz="2800" b="1" dirty="0" smtClean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fr-FR" sz="2800" b="1" dirty="0" smtClean="0"/>
              <a:t>C.O.D </a:t>
            </a:r>
            <a:r>
              <a:rPr lang="fr-FR" sz="2800" b="1" dirty="0"/>
              <a:t>de la phrase active devient Sujet au passif</a:t>
            </a:r>
            <a:endParaRPr lang="en-US" sz="2800" b="1" dirty="0"/>
          </a:p>
          <a:p>
            <a:pPr marL="457200" lvl="1" indent="0">
              <a:buNone/>
            </a:pPr>
            <a:r>
              <a:rPr lang="fr-FR" sz="2800" b="1" dirty="0"/>
              <a:t>Le verbe de l’actif devient participe passé suivant le verbe auxiliaire Etre conjugué au même temps que celui de </a:t>
            </a:r>
            <a:r>
              <a:rPr lang="fr-FR" sz="2800" b="1" dirty="0" smtClean="0"/>
              <a:t>l’actif</a:t>
            </a:r>
            <a:r>
              <a:rPr lang="fr-FR" sz="2800" b="1" dirty="0"/>
              <a:t> </a:t>
            </a:r>
            <a:endParaRPr lang="fr-FR" sz="2800" b="1" dirty="0" smtClean="0"/>
          </a:p>
          <a:p>
            <a:pPr marL="0" indent="0">
              <a:buNone/>
            </a:pPr>
            <a:r>
              <a:rPr lang="fr-FR" sz="3200" b="1" dirty="0" smtClean="0">
                <a:solidFill>
                  <a:srgbClr val="00B0F0"/>
                </a:solidFill>
              </a:rPr>
              <a:t>  Le </a:t>
            </a:r>
            <a:r>
              <a:rPr lang="fr-FR" sz="3200" b="1" dirty="0">
                <a:solidFill>
                  <a:srgbClr val="00B0F0"/>
                </a:solidFill>
              </a:rPr>
              <a:t>public </a:t>
            </a:r>
            <a:r>
              <a:rPr lang="fr-FR" sz="3200" b="1" dirty="0"/>
              <a:t>applaudira (futur)</a:t>
            </a:r>
            <a:r>
              <a:rPr lang="fr-FR" sz="3200" dirty="0"/>
              <a:t> </a:t>
            </a:r>
            <a:r>
              <a:rPr lang="fr-FR" sz="3200" b="1" dirty="0">
                <a:solidFill>
                  <a:srgbClr val="FF0000"/>
                </a:solidFill>
              </a:rPr>
              <a:t>le grand chanteur</a:t>
            </a:r>
          </a:p>
          <a:p>
            <a:pPr marL="0" indent="0">
              <a:buNone/>
            </a:pPr>
            <a:r>
              <a:rPr lang="fr-FR" sz="3200" b="1" dirty="0" smtClean="0">
                <a:solidFill>
                  <a:srgbClr val="FF0000"/>
                </a:solidFill>
              </a:rPr>
              <a:t>   Le </a:t>
            </a:r>
            <a:r>
              <a:rPr lang="fr-FR" sz="3200" b="1" dirty="0">
                <a:solidFill>
                  <a:srgbClr val="FF0000"/>
                </a:solidFill>
              </a:rPr>
              <a:t>grand chanteur  </a:t>
            </a:r>
            <a:r>
              <a:rPr lang="fr-FR" sz="3200" b="1" dirty="0"/>
              <a:t>sera </a:t>
            </a:r>
            <a:r>
              <a:rPr lang="fr-FR" sz="3200" b="1" dirty="0" smtClean="0"/>
              <a:t>( </a:t>
            </a:r>
            <a:r>
              <a:rPr lang="fr-FR" sz="3200" b="1" dirty="0" err="1" smtClean="0"/>
              <a:t>etre</a:t>
            </a:r>
            <a:r>
              <a:rPr lang="fr-FR" sz="3200" b="1" dirty="0" smtClean="0"/>
              <a:t> au futur</a:t>
            </a:r>
            <a:r>
              <a:rPr lang="fr-FR" sz="3200" b="1" dirty="0"/>
              <a:t>)</a:t>
            </a:r>
            <a:r>
              <a:rPr lang="fr-FR" sz="3200" dirty="0"/>
              <a:t> applaudi</a:t>
            </a:r>
            <a:r>
              <a:rPr lang="fr-FR" sz="3200" b="1" dirty="0"/>
              <a:t> (</a:t>
            </a:r>
            <a:r>
              <a:rPr lang="fr-FR" sz="3200" b="1" dirty="0" err="1"/>
              <a:t>p.passé</a:t>
            </a:r>
            <a:r>
              <a:rPr lang="fr-FR" sz="3200" b="1" dirty="0"/>
              <a:t>)</a:t>
            </a:r>
            <a:r>
              <a:rPr lang="fr-FR" sz="3200" dirty="0"/>
              <a:t>  </a:t>
            </a:r>
            <a:r>
              <a:rPr lang="fr-FR" sz="3200" b="1" dirty="0">
                <a:solidFill>
                  <a:srgbClr val="00B0F0"/>
                </a:solidFill>
              </a:rPr>
              <a:t>par </a:t>
            </a:r>
            <a:r>
              <a:rPr lang="fr-FR" sz="3200" b="1" dirty="0" smtClean="0">
                <a:solidFill>
                  <a:srgbClr val="00B0F0"/>
                </a:solidFill>
              </a:rPr>
              <a:t>   le </a:t>
            </a:r>
            <a:r>
              <a:rPr lang="fr-FR" sz="3200" b="1" dirty="0">
                <a:solidFill>
                  <a:srgbClr val="00B0F0"/>
                </a:solidFill>
              </a:rPr>
              <a:t>public</a:t>
            </a:r>
            <a:endParaRPr lang="en-US" sz="32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973942" y="1585408"/>
            <a:ext cx="5341258" cy="93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315028" y="1585408"/>
            <a:ext cx="3156858" cy="932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572000" y="5268686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570514" y="1698171"/>
            <a:ext cx="1901372" cy="829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394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040" y="16700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sz="4000" b="1" dirty="0" smtClean="0">
                <a:solidFill>
                  <a:srgbClr val="FF0000"/>
                </a:solidFill>
              </a:rPr>
              <a:t>TRANSFORMATIONS DANS LA PHRASE DUES AU TRANSFERT </a:t>
            </a:r>
            <a:r>
              <a:rPr lang="en-US" sz="4000" b="1" dirty="0" smtClean="0">
                <a:solidFill>
                  <a:srgbClr val="FF0000"/>
                </a:solidFill>
              </a:rPr>
              <a:t>AU PASSIF</a:t>
            </a:r>
            <a:endParaRPr lang="fr-FR" sz="4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2543205"/>
            <a:ext cx="10439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fr-FR" sz="3600" b="1" dirty="0"/>
              <a:t>Le sujet de l’actif </a:t>
            </a:r>
            <a:r>
              <a:rPr lang="fr-FR" sz="3600" b="1" dirty="0" smtClean="0"/>
              <a:t>  →  </a:t>
            </a:r>
            <a:r>
              <a:rPr lang="fr-FR" sz="3600" b="1" dirty="0" err="1" smtClean="0"/>
              <a:t>compl.d’agent</a:t>
            </a:r>
            <a:r>
              <a:rPr lang="fr-FR" sz="3600" b="1" dirty="0" smtClean="0"/>
              <a:t> au </a:t>
            </a:r>
            <a:r>
              <a:rPr lang="fr-FR" sz="3600" b="1" dirty="0"/>
              <a:t>passif </a:t>
            </a:r>
            <a:r>
              <a:rPr lang="fr-FR" sz="3600" b="1" dirty="0" smtClean="0"/>
              <a:t>.</a:t>
            </a:r>
            <a:endParaRPr lang="fr-FR" sz="3600" b="1" dirty="0">
              <a:solidFill>
                <a:srgbClr val="FF0000"/>
              </a:solidFill>
            </a:endParaRPr>
          </a:p>
          <a:p>
            <a:pPr lvl="1"/>
            <a:r>
              <a:rPr lang="fr-FR" sz="3600" b="1" dirty="0"/>
              <a:t>C.O.D de la phrase active </a:t>
            </a:r>
            <a:r>
              <a:rPr lang="fr-FR" sz="3600" b="1" dirty="0" smtClean="0"/>
              <a:t> →  Sujet </a:t>
            </a:r>
            <a:r>
              <a:rPr lang="fr-FR" sz="3600" b="1" dirty="0"/>
              <a:t>au passif</a:t>
            </a:r>
            <a:endParaRPr lang="en-US" sz="3600" b="1" dirty="0"/>
          </a:p>
          <a:p>
            <a:pPr lvl="1"/>
            <a:r>
              <a:rPr lang="fr-FR" sz="3600" b="1" dirty="0"/>
              <a:t>Le verbe de l’actif </a:t>
            </a:r>
            <a:r>
              <a:rPr lang="fr-FR" sz="3600" b="1" dirty="0" smtClean="0"/>
              <a:t> →  participe </a:t>
            </a:r>
            <a:r>
              <a:rPr lang="fr-FR" sz="3600" b="1" dirty="0"/>
              <a:t>passé suivant le </a:t>
            </a:r>
            <a:r>
              <a:rPr lang="fr-FR" sz="3600" b="1" dirty="0" smtClean="0"/>
              <a:t>Verbe </a:t>
            </a:r>
            <a:r>
              <a:rPr lang="fr-FR" sz="3600" b="1" dirty="0"/>
              <a:t>auxiliaire </a:t>
            </a:r>
            <a:r>
              <a:rPr lang="fr-FR" sz="3600" b="1" dirty="0">
                <a:solidFill>
                  <a:srgbClr val="FF0000"/>
                </a:solidFill>
              </a:rPr>
              <a:t>Etre </a:t>
            </a:r>
            <a:r>
              <a:rPr lang="fr-FR" sz="3600" b="1" dirty="0"/>
              <a:t>conjugué au même temps que </a:t>
            </a:r>
            <a:r>
              <a:rPr lang="fr-FR" sz="3600" b="1" dirty="0" smtClean="0"/>
              <a:t>  celui </a:t>
            </a:r>
            <a:r>
              <a:rPr lang="fr-FR" sz="3600" b="1" dirty="0"/>
              <a:t>de l’actif </a:t>
            </a:r>
          </a:p>
        </p:txBody>
      </p:sp>
    </p:spTree>
    <p:extLst>
      <p:ext uri="{BB962C8B-B14F-4D97-AF65-F5344CB8AC3E}">
        <p14:creationId xmlns:p14="http://schemas.microsoft.com/office/powerpoint/2010/main" val="2409200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b="1" dirty="0" smtClean="0">
                <a:solidFill>
                  <a:srgbClr val="FF0000"/>
                </a:solidFill>
              </a:rPr>
              <a:t>CAS PARTICULIER DU PASSIF </a:t>
            </a:r>
            <a:endParaRPr lang="fr-FR" sz="36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0160" y="2690336"/>
            <a:ext cx="78638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/>
              <a:t>Le pronom indéfini "</a:t>
            </a:r>
            <a:r>
              <a:rPr lang="fr-FR" sz="3200" b="1" dirty="0">
                <a:solidFill>
                  <a:srgbClr val="FF0000"/>
                </a:solidFill>
              </a:rPr>
              <a:t>on</a:t>
            </a:r>
            <a:r>
              <a:rPr lang="fr-FR" sz="3200" b="1" dirty="0"/>
              <a:t>" </a:t>
            </a:r>
            <a:r>
              <a:rPr lang="fr-FR" sz="3200" b="1" dirty="0">
                <a:solidFill>
                  <a:srgbClr val="FF0000"/>
                </a:solidFill>
              </a:rPr>
              <a:t>sujet</a:t>
            </a:r>
            <a:r>
              <a:rPr lang="fr-FR" sz="3200" b="1" dirty="0"/>
              <a:t> dans la phrase active s'efface, au passif </a:t>
            </a:r>
            <a:r>
              <a:rPr lang="fr-FR" sz="3200" b="1" dirty="0">
                <a:solidFill>
                  <a:srgbClr val="FF0000"/>
                </a:solidFill>
              </a:rPr>
              <a:t>il n’y a pas de complément d’agent </a:t>
            </a:r>
            <a:r>
              <a:rPr lang="fr-FR" sz="3200" b="1" dirty="0"/>
              <a:t>comme dans l’exemple:</a:t>
            </a:r>
          </a:p>
          <a:p>
            <a:r>
              <a:rPr lang="fr-FR" sz="3200" b="1" dirty="0"/>
              <a:t>on a transporté le blessé  à l’ hôpital - le blessé est transporté à l’ hôpital .</a:t>
            </a:r>
          </a:p>
        </p:txBody>
      </p:sp>
    </p:spTree>
    <p:extLst>
      <p:ext uri="{BB962C8B-B14F-4D97-AF65-F5344CB8AC3E}">
        <p14:creationId xmlns:p14="http://schemas.microsoft.com/office/powerpoint/2010/main" val="607672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919" y="97277"/>
            <a:ext cx="12801600" cy="6858000"/>
          </a:xfrm>
        </p:spPr>
      </p:pic>
    </p:spTree>
    <p:extLst>
      <p:ext uri="{BB962C8B-B14F-4D97-AF65-F5344CB8AC3E}">
        <p14:creationId xmlns:p14="http://schemas.microsoft.com/office/powerpoint/2010/main" val="1972180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3205"/>
            <a:ext cx="10515600" cy="1325563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Soulignez la forme verbale voulue :</a:t>
            </a:r>
            <a:r>
              <a:rPr lang="en-US" sz="3200" b="1" dirty="0">
                <a:solidFill>
                  <a:srgbClr val="FF0000"/>
                </a:solidFill>
              </a:rPr>
              <a:t/>
            </a:r>
            <a:br>
              <a:rPr lang="en-US" sz="3200" b="1" dirty="0">
                <a:solidFill>
                  <a:srgbClr val="FF0000"/>
                </a:solidFill>
              </a:rPr>
            </a:br>
            <a:endParaRPr lang="fr-FR" sz="32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68768"/>
            <a:ext cx="10515600" cy="4669155"/>
          </a:xfrm>
        </p:spPr>
        <p:txBody>
          <a:bodyPr>
            <a:noAutofit/>
          </a:bodyPr>
          <a:lstStyle/>
          <a:p>
            <a:r>
              <a:rPr lang="fr-FR" dirty="0" smtClean="0"/>
              <a:t>Un </a:t>
            </a:r>
            <a:r>
              <a:rPr lang="fr-FR" dirty="0"/>
              <a:t>court circuit a provoqué un </a:t>
            </a:r>
            <a:r>
              <a:rPr lang="fr-FR" dirty="0" smtClean="0"/>
              <a:t>incendie. Un </a:t>
            </a:r>
            <a:r>
              <a:rPr lang="fr-FR" dirty="0"/>
              <a:t>incendie ( a provoqué /a été provoquée)    par un court circuit.  </a:t>
            </a:r>
            <a:r>
              <a:rPr lang="fr-FR" dirty="0" smtClean="0"/>
              <a:t> </a:t>
            </a:r>
            <a:endParaRPr lang="en-US" dirty="0" smtClean="0"/>
          </a:p>
          <a:p>
            <a:r>
              <a:rPr lang="fr-FR" dirty="0" smtClean="0"/>
              <a:t>Les </a:t>
            </a:r>
            <a:r>
              <a:rPr lang="fr-FR" dirty="0"/>
              <a:t>voisins ont appelé les pompiers. Les pompiers (ont été appelés/sont appelés) par  les voisins. </a:t>
            </a:r>
            <a:endParaRPr lang="en-US" dirty="0"/>
          </a:p>
          <a:p>
            <a:r>
              <a:rPr lang="fr-FR" dirty="0"/>
              <a:t>Le feu avait ravagée la maison. La maison (est ravagée /avait été ravagée) par le feu.</a:t>
            </a:r>
            <a:endParaRPr lang="en-US" dirty="0"/>
          </a:p>
          <a:p>
            <a:r>
              <a:rPr lang="fr-FR" dirty="0"/>
              <a:t>Les pompiers ont sauvé deux personnes âgées. Deux personnes âgées (sont sauvées/ont été sauvées/ se sauvaient) par les pompiers.  Des amis les (hébergeaient/ ont hébergés / hébergeront) jusqu’à ce que leur nouvelle maison sera construite.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631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3584"/>
            <a:ext cx="10515600" cy="64972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 smtClean="0">
                <a:solidFill>
                  <a:srgbClr val="FF0000"/>
                </a:solidFill>
              </a:rPr>
              <a:t/>
            </a:r>
            <a:br>
              <a:rPr lang="fr-FR" sz="3600" b="1" dirty="0" smtClean="0">
                <a:solidFill>
                  <a:srgbClr val="FF0000"/>
                </a:solidFill>
              </a:rPr>
            </a:br>
            <a:r>
              <a:rPr lang="fr-FR" sz="3600" b="1" dirty="0" smtClean="0">
                <a:solidFill>
                  <a:srgbClr val="FF0000"/>
                </a:solidFill>
              </a:rPr>
              <a:t>VOIX ACTIVE ET VOIX PASSIVE</a:t>
            </a:r>
            <a:r>
              <a:rPr lang="fr-FR" sz="3600" b="1" dirty="0">
                <a:solidFill>
                  <a:srgbClr val="FF0000"/>
                </a:solidFill>
              </a:rPr>
              <a:t/>
            </a:r>
            <a:br>
              <a:rPr lang="fr-FR" sz="3600" b="1" dirty="0">
                <a:solidFill>
                  <a:srgbClr val="FF0000"/>
                </a:solidFill>
              </a:rPr>
            </a:b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728" y="1889759"/>
            <a:ext cx="11177016" cy="4476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 </a:t>
            </a:r>
            <a:r>
              <a:rPr lang="fr-FR" sz="2400" dirty="0" smtClean="0"/>
              <a:t>Je me demande ce qu’elle fait en ce moment ? 			(     )</a:t>
            </a:r>
          </a:p>
          <a:p>
            <a:pPr marL="0" indent="0">
              <a:buNone/>
            </a:pPr>
            <a:r>
              <a:rPr lang="fr-FR" sz="2400" dirty="0" smtClean="0"/>
              <a:t>Où avez-</a:t>
            </a:r>
            <a:r>
              <a:rPr lang="fr-FR" sz="2400" dirty="0"/>
              <a:t> </a:t>
            </a:r>
            <a:r>
              <a:rPr lang="fr-FR" sz="2400" dirty="0" smtClean="0"/>
              <a:t>vous passé les vacances ?					(     )</a:t>
            </a:r>
            <a:r>
              <a:rPr lang="fr-FR" sz="2400" dirty="0"/>
              <a:t>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Le professeur m’a demandé si j’avais tout compris.                        	(     )</a:t>
            </a:r>
            <a:r>
              <a:rPr lang="fr-FR" sz="2400" dirty="0"/>
              <a:t>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Quand tu lui as envoyé l’invitation ?                                                  	(     )</a:t>
            </a:r>
            <a:r>
              <a:rPr lang="fr-FR" sz="2400" dirty="0"/>
              <a:t>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Les  étudiants manifestent leurs indignation 				(     )</a:t>
            </a:r>
            <a:r>
              <a:rPr lang="fr-FR" sz="2400" dirty="0"/>
              <a:t>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Etes</a:t>
            </a:r>
            <a:r>
              <a:rPr lang="fr-FR" sz="2400" dirty="0"/>
              <a:t>-vous contents  </a:t>
            </a:r>
            <a:r>
              <a:rPr lang="fr-FR" sz="2400" dirty="0" smtClean="0"/>
              <a:t>avec les cours ?  					(     )</a:t>
            </a:r>
            <a:r>
              <a:rPr lang="fr-FR" sz="2400" dirty="0"/>
              <a:t>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Je lui e demandé de me prêter son dictionnaire.</a:t>
            </a:r>
            <a:r>
              <a:rPr lang="fr-FR" sz="2400" dirty="0"/>
              <a:t> </a:t>
            </a:r>
            <a:r>
              <a:rPr lang="fr-FR" sz="2400" dirty="0" smtClean="0"/>
              <a:t>			(     </a:t>
            </a:r>
            <a:r>
              <a:rPr lang="fr-FR" sz="2400" dirty="0"/>
              <a:t>)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Pourquoi tu ne viens pas à la fête avec nous ?			(     ) </a:t>
            </a:r>
          </a:p>
          <a:p>
            <a:pPr marL="0" indent="0">
              <a:buNone/>
            </a:pPr>
            <a:r>
              <a:rPr lang="fr-FR" sz="2400" dirty="0" smtClean="0"/>
              <a:t>Dis moi, tu n’es pas au courant de cette affaire?	     	</a:t>
            </a:r>
            <a:r>
              <a:rPr lang="fr-FR" sz="2400" dirty="0"/>
              <a:t> </a:t>
            </a:r>
            <a:r>
              <a:rPr lang="fr-FR" sz="2400" dirty="0" smtClean="0"/>
              <a:t>             (     </a:t>
            </a:r>
            <a:r>
              <a:rPr lang="fr-FR" sz="2400" dirty="0"/>
              <a:t>) </a:t>
            </a:r>
            <a:endParaRPr lang="fr-FR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92608" y="953311"/>
            <a:ext cx="11061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    Marquez </a:t>
            </a:r>
            <a:r>
              <a:rPr lang="fr-FR" sz="2400" b="1" dirty="0"/>
              <a:t>d’un ( + ) les phrases au discours indirect et ( – )celle au discours direct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015652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3584"/>
            <a:ext cx="10515600" cy="64972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 smtClean="0">
                <a:solidFill>
                  <a:srgbClr val="FF0000"/>
                </a:solidFill>
              </a:rPr>
              <a:t/>
            </a:r>
            <a:br>
              <a:rPr lang="fr-FR" sz="3600" b="1" dirty="0" smtClean="0">
                <a:solidFill>
                  <a:srgbClr val="FF0000"/>
                </a:solidFill>
              </a:rPr>
            </a:br>
            <a:r>
              <a:rPr lang="fr-FR" sz="3600" b="1" dirty="0" smtClean="0">
                <a:solidFill>
                  <a:srgbClr val="FF0000"/>
                </a:solidFill>
              </a:rPr>
              <a:t>VOIX ACTIVE ET VOIX PASSIVE</a:t>
            </a:r>
            <a:r>
              <a:rPr lang="fr-FR" sz="3600" b="1" dirty="0">
                <a:solidFill>
                  <a:srgbClr val="FF0000"/>
                </a:solidFill>
              </a:rPr>
              <a:t/>
            </a:r>
            <a:br>
              <a:rPr lang="fr-FR" sz="3600" b="1" dirty="0">
                <a:solidFill>
                  <a:srgbClr val="FF0000"/>
                </a:solidFill>
              </a:rPr>
            </a:b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728" y="1889759"/>
            <a:ext cx="11177016" cy="4476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 smtClean="0"/>
              <a:t>Le professeur nous a dit on fera le test demain? 			(     )</a:t>
            </a:r>
          </a:p>
          <a:p>
            <a:pPr marL="0" indent="0">
              <a:buNone/>
            </a:pPr>
            <a:r>
              <a:rPr lang="fr-FR" sz="2400" dirty="0" smtClean="0"/>
              <a:t>Il ne faisait que répéter  que ce n’était pas lui qui avait fait cela ?	(     )</a:t>
            </a:r>
            <a:r>
              <a:rPr lang="fr-FR" sz="2400" dirty="0"/>
              <a:t>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Papa m’a demandé si j’avais bien réussi mon examen.                        	(     )</a:t>
            </a:r>
            <a:r>
              <a:rPr lang="fr-FR" sz="2400" dirty="0"/>
              <a:t>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Pourquoi tu ne lui as pas envoyé l’invitation, m’a dit maman.    	(     )</a:t>
            </a:r>
            <a:r>
              <a:rPr lang="fr-FR" sz="2400" dirty="0"/>
              <a:t>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Tu  prépareras mon gâteau préféré </a:t>
            </a:r>
            <a:r>
              <a:rPr lang="fr-FR" sz="2400" dirty="0"/>
              <a:t>m’a </a:t>
            </a:r>
            <a:r>
              <a:rPr lang="fr-FR" sz="2400" dirty="0" smtClean="0"/>
              <a:t>dit Juliette.			(     )</a:t>
            </a:r>
            <a:r>
              <a:rPr lang="fr-FR" sz="2400" dirty="0"/>
              <a:t>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Etes</a:t>
            </a:r>
            <a:r>
              <a:rPr lang="fr-FR" sz="2400" dirty="0"/>
              <a:t>-vous contents  </a:t>
            </a:r>
            <a:r>
              <a:rPr lang="fr-FR" sz="2400" dirty="0" smtClean="0"/>
              <a:t>avec les cours, nous disait toujours la prof.       (     )</a:t>
            </a:r>
            <a:r>
              <a:rPr lang="fr-FR" sz="2400" dirty="0"/>
              <a:t> 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Je lui e demandé de me prêter son dictionnaire.</a:t>
            </a:r>
            <a:r>
              <a:rPr lang="fr-FR" sz="2400" dirty="0"/>
              <a:t> </a:t>
            </a:r>
            <a:r>
              <a:rPr lang="fr-FR" sz="2400" dirty="0" smtClean="0"/>
              <a:t>			(     </a:t>
            </a:r>
            <a:r>
              <a:rPr lang="fr-FR" sz="2400" dirty="0"/>
              <a:t>)</a:t>
            </a:r>
            <a:endParaRPr lang="fr-FR" sz="2400" dirty="0" smtClean="0"/>
          </a:p>
          <a:p>
            <a:pPr marL="0" indent="0">
              <a:buNone/>
            </a:pPr>
            <a:r>
              <a:rPr lang="fr-FR" sz="2400" dirty="0" smtClean="0"/>
              <a:t>Pourquoi tu ne viens pas à la fête avec nous ?			(     ) </a:t>
            </a:r>
          </a:p>
          <a:p>
            <a:pPr marL="0" indent="0">
              <a:buNone/>
            </a:pPr>
            <a:r>
              <a:rPr lang="fr-FR" sz="2400" dirty="0" smtClean="0"/>
              <a:t>Dis moi, tu n’es pas au courant de cette affaire.	     	</a:t>
            </a:r>
            <a:r>
              <a:rPr lang="fr-FR" sz="2400" dirty="0"/>
              <a:t> </a:t>
            </a:r>
            <a:r>
              <a:rPr lang="fr-FR" sz="2400" dirty="0" smtClean="0"/>
              <a:t>             (     </a:t>
            </a:r>
            <a:r>
              <a:rPr lang="fr-FR" sz="2400" dirty="0"/>
              <a:t>) </a:t>
            </a:r>
            <a:endParaRPr lang="fr-FR" sz="24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292608" y="953311"/>
            <a:ext cx="11061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    Marquez </a:t>
            </a:r>
            <a:r>
              <a:rPr lang="fr-FR" sz="2400" b="1" dirty="0"/>
              <a:t>d’un ( + ) les phrases au discours indirect et ( – )celle au discours direct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4064795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670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sz="4000" b="1" dirty="0" smtClean="0">
                <a:solidFill>
                  <a:srgbClr val="FF0000"/>
                </a:solidFill>
              </a:rPr>
              <a:t>Réécrivez </a:t>
            </a:r>
            <a:r>
              <a:rPr lang="fr-FR" sz="4000" b="1" dirty="0">
                <a:solidFill>
                  <a:srgbClr val="FF0000"/>
                </a:solidFill>
              </a:rPr>
              <a:t>les questions ci-dessous </a:t>
            </a:r>
            <a:r>
              <a:rPr lang="fr-FR" sz="4000" b="1" dirty="0" smtClean="0">
                <a:solidFill>
                  <a:srgbClr val="FF0000"/>
                </a:solidFill>
              </a:rPr>
              <a:t>citées </a:t>
            </a:r>
            <a:r>
              <a:rPr lang="fr-FR" sz="4000" b="1" dirty="0">
                <a:solidFill>
                  <a:srgbClr val="FF0000"/>
                </a:solidFill>
              </a:rPr>
              <a:t>au style indirect.</a:t>
            </a:r>
            <a:endParaRPr lang="fr-F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442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 smtClean="0"/>
              <a:t>Tu aimes lire ?  </a:t>
            </a:r>
          </a:p>
          <a:p>
            <a:pPr marL="0" indent="0">
              <a:buNone/>
            </a:pPr>
            <a:r>
              <a:rPr lang="fr-FR" dirty="0" smtClean="0"/>
              <a:t>Quel est le genre que tu préfères le plus, le roman ou la nouvelle?</a:t>
            </a:r>
          </a:p>
          <a:p>
            <a:pPr marL="0" indent="0">
              <a:buNone/>
            </a:pPr>
            <a:r>
              <a:rPr lang="fr-FR" dirty="0" smtClean="0"/>
              <a:t>Tu préfères lire le matin ou le soir?</a:t>
            </a:r>
          </a:p>
          <a:p>
            <a:pPr marL="0" indent="0">
              <a:buNone/>
            </a:pPr>
            <a:r>
              <a:rPr lang="fr-FR" dirty="0" smtClean="0"/>
              <a:t>Pourquoi tu préfères lire le soi?</a:t>
            </a:r>
          </a:p>
          <a:p>
            <a:pPr marL="0" indent="0">
              <a:buNone/>
            </a:pPr>
            <a:r>
              <a:rPr lang="fr-FR" dirty="0" smtClean="0"/>
              <a:t>As-tu essayé d’écrire des lignes, de raconter quelque chose aux autres?</a:t>
            </a:r>
          </a:p>
          <a:p>
            <a:pPr marL="0" indent="0">
              <a:buNone/>
            </a:pPr>
            <a:r>
              <a:rPr lang="fr-FR" dirty="0" smtClean="0"/>
              <a:t>Si oui, quel est le sujet que tu aimes traiter dans tes écrits?</a:t>
            </a:r>
          </a:p>
          <a:p>
            <a:pPr marL="0" indent="0">
              <a:buNone/>
            </a:pPr>
            <a:r>
              <a:rPr lang="fr-FR" dirty="0" smtClean="0"/>
              <a:t>Est-ce qu’il y a quelqu’un qui te motive, qui te donnes des opinions?  </a:t>
            </a:r>
          </a:p>
          <a:p>
            <a:pPr marL="0" indent="0">
              <a:buNone/>
            </a:pPr>
            <a:r>
              <a:rPr lang="fr-FR" dirty="0" smtClean="0"/>
              <a:t>Sois toujours lié a la littérature, car la lecture rafraichit et inspire tes pensées.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260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200" dirty="0"/>
              <a:t/>
            </a:r>
            <a:br>
              <a:rPr lang="fr-FR" sz="3200" dirty="0"/>
            </a:br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200" dirty="0"/>
              <a:t/>
            </a:r>
            <a:br>
              <a:rPr lang="fr-FR" sz="3200" dirty="0"/>
            </a:br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200" dirty="0" err="1" smtClean="0"/>
              <a:t>Reecrivez</a:t>
            </a:r>
            <a:r>
              <a:rPr lang="fr-FR" sz="3200" dirty="0" smtClean="0"/>
              <a:t> cette conversation au discours indirect au </a:t>
            </a:r>
            <a:r>
              <a:rPr lang="fr-FR" sz="3200" dirty="0" err="1" smtClean="0"/>
              <a:t>present</a:t>
            </a:r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200" dirty="0" smtClean="0"/>
              <a:t>Patrick dit à Virginie : </a:t>
            </a:r>
            <a:br>
              <a:rPr lang="fr-FR" sz="3200" dirty="0" smtClean="0"/>
            </a:br>
            <a:r>
              <a:rPr lang="fr-FR" sz="3200" dirty="0" smtClean="0"/>
              <a:t>Allo, Virginie, C’est Jean, on voulait je suis avec Julie, on voulait te faire une proposition. Qu’est-ce que tu as prévu quelque chose ce week-end? </a:t>
            </a:r>
            <a:br>
              <a:rPr lang="fr-FR" sz="3200" dirty="0" smtClean="0"/>
            </a:br>
            <a:r>
              <a:rPr lang="fr-FR" sz="3200" dirty="0"/>
              <a:t/>
            </a:r>
            <a:br>
              <a:rPr lang="fr-FR" sz="3200" dirty="0"/>
            </a:br>
            <a:r>
              <a:rPr lang="fr-FR" sz="3200" dirty="0" smtClean="0"/>
              <a:t/>
            </a:r>
            <a:br>
              <a:rPr lang="fr-FR" sz="3200" dirty="0" smtClean="0"/>
            </a:br>
            <a:r>
              <a:rPr lang="fr-FR" sz="3200" dirty="0"/>
              <a:t/>
            </a:r>
            <a:br>
              <a:rPr lang="fr-FR" sz="3200" dirty="0"/>
            </a:br>
            <a:r>
              <a:rPr lang="fr-FR" sz="3200" dirty="0" smtClean="0"/>
              <a:t/>
            </a:r>
            <a:br>
              <a:rPr lang="fr-FR" sz="3200" dirty="0" smtClean="0"/>
            </a:br>
            <a:endParaRPr lang="fr-FR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40279"/>
            <a:ext cx="10515600" cy="3936683"/>
          </a:xfrm>
        </p:spPr>
        <p:txBody>
          <a:bodyPr/>
          <a:lstStyle/>
          <a:p>
            <a:pPr>
              <a:buFontTx/>
              <a:buChar char="-"/>
            </a:pPr>
            <a:r>
              <a:rPr lang="fr-FR" dirty="0" smtClean="0"/>
              <a:t>Je n’ai rien </a:t>
            </a:r>
            <a:r>
              <a:rPr lang="fr-FR" dirty="0" err="1" smtClean="0"/>
              <a:t>decide</a:t>
            </a:r>
            <a:r>
              <a:rPr lang="fr-FR" dirty="0" smtClean="0"/>
              <a:t> pourquoi?</a:t>
            </a:r>
          </a:p>
          <a:p>
            <a:pPr>
              <a:buFontTx/>
              <a:buChar char="-"/>
            </a:pPr>
            <a:r>
              <a:rPr lang="fr-FR" dirty="0" smtClean="0"/>
              <a:t>Tu  veux faire un tour avec nous au bord du lac. Nous partirons à heures. On s’</a:t>
            </a:r>
            <a:r>
              <a:rPr lang="fr-FR" dirty="0" err="1" smtClean="0"/>
              <a:t>arretera</a:t>
            </a:r>
            <a:r>
              <a:rPr lang="fr-FR" dirty="0" smtClean="0"/>
              <a:t> et on fera une partie de </a:t>
            </a:r>
            <a:r>
              <a:rPr lang="fr-FR" dirty="0" err="1" smtClean="0"/>
              <a:t>tenis</a:t>
            </a:r>
            <a:r>
              <a:rPr lang="fr-FR" dirty="0" smtClean="0"/>
              <a:t> et on rentre a 5 heures 30. </a:t>
            </a:r>
            <a:r>
              <a:rPr lang="fr-FR" dirty="0" err="1" smtClean="0"/>
              <a:t>reflechis</a:t>
            </a:r>
            <a:r>
              <a:rPr lang="fr-FR" dirty="0" smtClean="0"/>
              <a:t> et appelle-moi demain soir.</a:t>
            </a:r>
          </a:p>
          <a:p>
            <a:pPr>
              <a:buFontTx/>
              <a:buChar char="-"/>
            </a:pPr>
            <a:r>
              <a:rPr lang="fr-FR" dirty="0" smtClean="0"/>
              <a:t>D’accord, j’</a:t>
            </a:r>
            <a:r>
              <a:rPr lang="fr-FR" dirty="0" err="1" smtClean="0"/>
              <a:t>espere</a:t>
            </a:r>
            <a:r>
              <a:rPr lang="fr-FR" dirty="0" smtClean="0"/>
              <a:t> que nous </a:t>
            </a:r>
            <a:r>
              <a:rPr lang="fr-FR" dirty="0"/>
              <a:t>passerons </a:t>
            </a:r>
            <a:r>
              <a:rPr lang="fr-FR" dirty="0" err="1" smtClean="0"/>
              <a:t>unne</a:t>
            </a:r>
            <a:r>
              <a:rPr lang="fr-FR" dirty="0" smtClean="0"/>
              <a:t> </a:t>
            </a:r>
            <a:r>
              <a:rPr lang="fr-FR" dirty="0"/>
              <a:t>super </a:t>
            </a:r>
            <a:r>
              <a:rPr lang="fr-FR" dirty="0" err="1"/>
              <a:t>matinnee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43458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433</Words>
  <Application>Microsoft Office PowerPoint</Application>
  <PresentationFormat>Widescreen</PresentationFormat>
  <Paragraphs>83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Kunstler Script</vt:lpstr>
      <vt:lpstr>Times New Roman</vt:lpstr>
      <vt:lpstr>Office Theme</vt:lpstr>
      <vt:lpstr>Presentation</vt:lpstr>
      <vt:lpstr>PowerPoint Presentation</vt:lpstr>
      <vt:lpstr>TABLE DE MATIERES</vt:lpstr>
      <vt:lpstr>PowerPoint Presentation</vt:lpstr>
      <vt:lpstr>PowerPoint Presentation</vt:lpstr>
      <vt:lpstr>PowerPoint Presentation</vt:lpstr>
      <vt:lpstr>Transformations faites au cas de transfert de l’actif au Passif. </vt:lpstr>
      <vt:lpstr> TRANSFORMATIONS DANS LA PHRASE DUES AU TRANSFERT AU PASSIF</vt:lpstr>
      <vt:lpstr>CAS PARTICULIER DU PASSIF </vt:lpstr>
      <vt:lpstr>PowerPoint Presentation</vt:lpstr>
      <vt:lpstr>Soulignez la forme verbale voulue : </vt:lpstr>
      <vt:lpstr> VOIX ACTIVE ET VOIX PASSIVE </vt:lpstr>
      <vt:lpstr> VOIX ACTIVE ET VOIX PASSIVE </vt:lpstr>
      <vt:lpstr> Réécrivez les questions ci-dessous citées au style indirect.</vt:lpstr>
      <vt:lpstr>      Reecrivez cette conversation au discours indirect au present Patrick dit à Virginie :  Allo, Virginie, C’est Jean, on voulait je suis avec Julie, on voulait te faire une proposition. Qu’est-ce que tu as prévu quelque chose ce week-end?  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VOIE PASSIVE ET ACTIVE</dc:title>
  <dc:creator>acer_lpt</dc:creator>
  <cp:lastModifiedBy>acer_lpt</cp:lastModifiedBy>
  <cp:revision>63</cp:revision>
  <dcterms:created xsi:type="dcterms:W3CDTF">2020-09-30T20:40:54Z</dcterms:created>
  <dcterms:modified xsi:type="dcterms:W3CDTF">2020-10-08T19:53:46Z</dcterms:modified>
</cp:coreProperties>
</file>