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94" r:id="rId2"/>
    <p:sldId id="295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9" r:id="rId13"/>
    <p:sldId id="270" r:id="rId14"/>
    <p:sldId id="271" r:id="rId15"/>
    <p:sldId id="272" r:id="rId16"/>
    <p:sldId id="273" r:id="rId17"/>
    <p:sldId id="274" r:id="rId18"/>
    <p:sldId id="285" r:id="rId19"/>
    <p:sldId id="286" r:id="rId20"/>
    <p:sldId id="290" r:id="rId21"/>
    <p:sldId id="293" r:id="rId22"/>
    <p:sldId id="289" r:id="rId23"/>
    <p:sldId id="275" r:id="rId24"/>
    <p:sldId id="277" r:id="rId25"/>
    <p:sldId id="276" r:id="rId26"/>
    <p:sldId id="278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441" autoAdjust="0"/>
  </p:normalViewPr>
  <p:slideViewPr>
    <p:cSldViewPr>
      <p:cViewPr varScale="1">
        <p:scale>
          <a:sx n="68" d="100"/>
          <a:sy n="68" d="100"/>
        </p:scale>
        <p:origin x="122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ECDD9D-5A37-4176-80F9-C44AA2F433BC}" type="datetimeFigureOut">
              <a:rPr lang="en-US" smtClean="0"/>
              <a:pPr/>
              <a:t>10/6/2020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DCF14-E74A-4165-89FC-B0D1D4720A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232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EDCF14-E74A-4165-89FC-B0D1D4720A4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78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EDCF14-E74A-4165-89FC-B0D1D4720A4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470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EDCF14-E74A-4165-89FC-B0D1D4720A4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102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EDCF14-E74A-4165-89FC-B0D1D4720A4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809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EDCF14-E74A-4165-89FC-B0D1D4720A4E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265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31071-C8EA-45BC-8DA5-F8F44A94E25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0491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EDCF14-E74A-4165-89FC-B0D1D4720A4E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215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EDCF14-E74A-4165-89FC-B0D1D4720A4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834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07AF9-00D5-4C79-B87F-0E42CBA1E54B}" type="datetimeFigureOut">
              <a:rPr lang="en-US" smtClean="0"/>
              <a:pPr/>
              <a:t>10/6/2020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A159-4D3B-4522-9844-5FA216CC5D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07AF9-00D5-4C79-B87F-0E42CBA1E54B}" type="datetimeFigureOut">
              <a:rPr lang="en-US" smtClean="0"/>
              <a:pPr/>
              <a:t>10/6/2020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A159-4D3B-4522-9844-5FA216CC5D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07AF9-00D5-4C79-B87F-0E42CBA1E54B}" type="datetimeFigureOut">
              <a:rPr lang="en-US" smtClean="0"/>
              <a:pPr/>
              <a:t>10/6/2020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A159-4D3B-4522-9844-5FA216CC5D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07AF9-00D5-4C79-B87F-0E42CBA1E54B}" type="datetimeFigureOut">
              <a:rPr lang="en-US" smtClean="0"/>
              <a:pPr/>
              <a:t>10/6/2020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A159-4D3B-4522-9844-5FA216CC5D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07AF9-00D5-4C79-B87F-0E42CBA1E54B}" type="datetimeFigureOut">
              <a:rPr lang="en-US" smtClean="0"/>
              <a:pPr/>
              <a:t>10/6/2020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A159-4D3B-4522-9844-5FA216CC5D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07AF9-00D5-4C79-B87F-0E42CBA1E54B}" type="datetimeFigureOut">
              <a:rPr lang="en-US" smtClean="0"/>
              <a:pPr/>
              <a:t>10/6/2020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A159-4D3B-4522-9844-5FA216CC5D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07AF9-00D5-4C79-B87F-0E42CBA1E54B}" type="datetimeFigureOut">
              <a:rPr lang="en-US" smtClean="0"/>
              <a:pPr/>
              <a:t>10/6/2020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A159-4D3B-4522-9844-5FA216CC5D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07AF9-00D5-4C79-B87F-0E42CBA1E54B}" type="datetimeFigureOut">
              <a:rPr lang="en-US" smtClean="0"/>
              <a:pPr/>
              <a:t>10/6/2020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A159-4D3B-4522-9844-5FA216CC5D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07AF9-00D5-4C79-B87F-0E42CBA1E54B}" type="datetimeFigureOut">
              <a:rPr lang="en-US" smtClean="0"/>
              <a:pPr/>
              <a:t>10/6/2020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A159-4D3B-4522-9844-5FA216CC5D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07AF9-00D5-4C79-B87F-0E42CBA1E54B}" type="datetimeFigureOut">
              <a:rPr lang="en-US" smtClean="0"/>
              <a:pPr/>
              <a:t>10/6/2020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A159-4D3B-4522-9844-5FA216CC5D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07AF9-00D5-4C79-B87F-0E42CBA1E54B}" type="datetimeFigureOut">
              <a:rPr lang="en-US" smtClean="0"/>
              <a:pPr/>
              <a:t>10/6/2020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7A159-4D3B-4522-9844-5FA216CC5D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07AF9-00D5-4C79-B87F-0E42CBA1E54B}" type="datetimeFigureOut">
              <a:rPr lang="en-US" smtClean="0"/>
              <a:pPr/>
              <a:t>10/6/2020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7A159-4D3B-4522-9844-5FA216CC5D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package" Target="../embeddings/Microsoft_Office_PowerPoint_Presentation11111111.pptx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23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2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9.jpeg"/><Relationship Id="rId10" Type="http://schemas.openxmlformats.org/officeDocument/2006/relationships/image" Target="../media/image10.jpeg"/><Relationship Id="rId4" Type="http://schemas.openxmlformats.org/officeDocument/2006/relationships/image" Target="../media/image23.jpeg"/><Relationship Id="rId9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23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8.jpeg"/><Relationship Id="rId4" Type="http://schemas.openxmlformats.org/officeDocument/2006/relationships/image" Target="../media/image9.jpeg"/><Relationship Id="rId9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32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9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2844708"/>
              </p:ext>
            </p:extLst>
          </p:nvPr>
        </p:nvGraphicFramePr>
        <p:xfrm>
          <a:off x="609600" y="228600"/>
          <a:ext cx="8382000" cy="6284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Presentation" r:id="rId4" imgW="4188058" imgH="3139374" progId="PowerPoint.Show.12">
                  <p:embed/>
                </p:oleObj>
              </mc:Choice>
              <mc:Fallback>
                <p:oleObj name="Presentation" r:id="rId4" imgW="4188058" imgH="3139374" progId="PowerPoint.Show.1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28600"/>
                        <a:ext cx="8382000" cy="6284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smtClean="0">
                <a:solidFill>
                  <a:srgbClr val="00B0F0"/>
                </a:solidFill>
              </a:rPr>
              <a:t/>
            </a:r>
            <a:br>
              <a:rPr lang="en-US" b="1" smtClean="0">
                <a:solidFill>
                  <a:srgbClr val="00B0F0"/>
                </a:solidFill>
              </a:rPr>
            </a:br>
            <a:r>
              <a:rPr lang="en-US" b="1" smtClean="0">
                <a:solidFill>
                  <a:srgbClr val="00B0F0"/>
                </a:solidFill>
              </a:rPr>
              <a:t>TABLE </a:t>
            </a:r>
            <a:r>
              <a:rPr lang="en-US" b="1">
                <a:solidFill>
                  <a:srgbClr val="00B0F0"/>
                </a:solidFill>
              </a:rPr>
              <a:t>DE MATIERES</a:t>
            </a:r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1828800"/>
            <a:ext cx="91299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Arial" pitchFamily="34" charset="0"/>
              <a:buNone/>
            </a:pPr>
            <a:endParaRPr lang="fr-FR" b="1" dirty="0" smtClean="0"/>
          </a:p>
          <a:p>
            <a:pPr marL="0" indent="0">
              <a:buFont typeface="Arial" pitchFamily="34" charset="0"/>
              <a:buNone/>
            </a:pPr>
            <a:r>
              <a:rPr lang="fr-FR" sz="2800" b="1" dirty="0" smtClean="0">
                <a:solidFill>
                  <a:srgbClr val="FF0000"/>
                </a:solidFill>
              </a:rPr>
              <a:t>  Niveau A 2</a:t>
            </a:r>
            <a:r>
              <a:rPr lang="fr-FR" sz="2800" b="1" dirty="0" smtClean="0"/>
              <a:t> Dossier 1.</a:t>
            </a:r>
            <a:r>
              <a:rPr lang="fr-FR" sz="2800" b="1" dirty="0" smtClean="0">
                <a:solidFill>
                  <a:srgbClr val="FF0000"/>
                </a:solidFill>
              </a:rPr>
              <a:t>La Voix passive et la voix active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fr-FR" sz="2800" b="1" dirty="0" smtClean="0">
                <a:solidFill>
                  <a:srgbClr val="FF0000"/>
                </a:solidFill>
              </a:rPr>
              <a:t>  Niveau A 2 </a:t>
            </a:r>
            <a:r>
              <a:rPr lang="fr-FR" sz="2800" b="1" dirty="0" smtClean="0"/>
              <a:t>Dossier 2</a:t>
            </a:r>
            <a:r>
              <a:rPr lang="fr-FR" sz="2800" b="1" dirty="0" smtClean="0"/>
              <a:t>.</a:t>
            </a:r>
            <a:r>
              <a:rPr lang="fr-FR" sz="2800" b="1" dirty="0" smtClean="0">
                <a:solidFill>
                  <a:srgbClr val="FF0000"/>
                </a:solidFill>
              </a:rPr>
              <a:t> La </a:t>
            </a:r>
            <a:r>
              <a:rPr lang="fr-FR" sz="2800" b="1" dirty="0" smtClean="0">
                <a:solidFill>
                  <a:srgbClr val="FF0000"/>
                </a:solidFill>
              </a:rPr>
              <a:t>Comparaison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fr-FR" sz="2800" b="1" dirty="0" smtClean="0">
                <a:solidFill>
                  <a:srgbClr val="FF0000"/>
                </a:solidFill>
              </a:rPr>
              <a:t>  Niveau A 2 </a:t>
            </a:r>
            <a:r>
              <a:rPr lang="fr-FR" sz="2800" b="1" dirty="0" smtClean="0"/>
              <a:t>Dossier 3.</a:t>
            </a:r>
            <a:r>
              <a:rPr lang="fr-FR" sz="2800" b="1" dirty="0" smtClean="0">
                <a:solidFill>
                  <a:srgbClr val="FF0000"/>
                </a:solidFill>
              </a:rPr>
              <a:t> Le Conditionnel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fr-FR" sz="2800" b="1" dirty="0" smtClean="0">
                <a:solidFill>
                  <a:srgbClr val="FF0000"/>
                </a:solidFill>
              </a:rPr>
              <a:t>  Niveau A 2 </a:t>
            </a:r>
            <a:r>
              <a:rPr lang="fr-FR" sz="2800" b="1" dirty="0" smtClean="0"/>
              <a:t>Dossier</a:t>
            </a:r>
            <a:r>
              <a:rPr lang="fr-FR" sz="2800" b="1" dirty="0" smtClean="0">
                <a:solidFill>
                  <a:srgbClr val="FF0000"/>
                </a:solidFill>
              </a:rPr>
              <a:t> </a:t>
            </a:r>
            <a:r>
              <a:rPr lang="fr-FR" sz="2800" b="1" dirty="0" smtClean="0"/>
              <a:t>4.</a:t>
            </a:r>
            <a:r>
              <a:rPr lang="fr-FR" sz="2800" b="1" dirty="0" smtClean="0">
                <a:solidFill>
                  <a:srgbClr val="FF0000"/>
                </a:solidFill>
              </a:rPr>
              <a:t> Le Subjonctif, les emplois </a:t>
            </a:r>
          </a:p>
          <a:p>
            <a:pPr marL="0" indent="0">
              <a:buFont typeface="Arial" pitchFamily="34" charset="0"/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                                             et la conjugaison des verbes au subj. présent </a:t>
            </a:r>
          </a:p>
          <a:p>
            <a:pPr marL="0" indent="0">
              <a:buFont typeface="Arial" pitchFamily="34" charset="0"/>
              <a:buNone/>
            </a:pPr>
            <a:r>
              <a:rPr lang="fr-FR" sz="2800" b="1" dirty="0" smtClean="0">
                <a:solidFill>
                  <a:srgbClr val="FF0000"/>
                </a:solidFill>
              </a:rPr>
              <a:t>  Niveau A 2 </a:t>
            </a:r>
            <a:r>
              <a:rPr lang="fr-FR" sz="2800" b="1" dirty="0" smtClean="0"/>
              <a:t>Dossier 5. </a:t>
            </a:r>
            <a:r>
              <a:rPr lang="fr-FR" sz="2800" b="1" dirty="0" smtClean="0">
                <a:solidFill>
                  <a:srgbClr val="FF0000"/>
                </a:solidFill>
              </a:rPr>
              <a:t>Le discours direct et indirect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lvl="1">
              <a:buFont typeface="Arial" pitchFamily="34" charset="0"/>
              <a:buNone/>
            </a:pPr>
            <a:endParaRPr lang="fr-FR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fr-FR" b="1" dirty="0" smtClean="0">
                <a:solidFill>
                  <a:srgbClr val="FF0000"/>
                </a:solidFill>
              </a:rPr>
              <a:t>Comparez la hauteur des deux Pyramides</a:t>
            </a:r>
          </a:p>
          <a:p>
            <a:r>
              <a:rPr lang="fr-FR" b="1" dirty="0" smtClean="0">
                <a:solidFill>
                  <a:schemeClr val="tx1"/>
                </a:solidFill>
              </a:rPr>
              <a:t>La pyramide de Khéops est construite 2000 ans </a:t>
            </a:r>
          </a:p>
          <a:p>
            <a:r>
              <a:rPr lang="fr-FR" b="1" dirty="0" smtClean="0">
                <a:solidFill>
                  <a:schemeClr val="tx1"/>
                </a:solidFill>
              </a:rPr>
              <a:t>avant notre ère</a:t>
            </a:r>
          </a:p>
          <a:p>
            <a:r>
              <a:rPr lang="fr-FR" b="1" dirty="0" smtClean="0">
                <a:solidFill>
                  <a:schemeClr val="tx1"/>
                </a:solidFill>
              </a:rPr>
              <a:t>La pyramide du Louvre est construite en 1988</a:t>
            </a:r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4" name="Picture 3" descr="C:\Users\user\Desktop\7884526f14_118578_pyramide-kheop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2667000"/>
            <a:ext cx="25908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user\Desktop\download (6)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590800"/>
            <a:ext cx="25908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>
            <a:off x="3124200" y="4572000"/>
            <a:ext cx="3124200" cy="990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2971800" y="4572000"/>
            <a:ext cx="3429000" cy="1143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819400" y="4419600"/>
            <a:ext cx="3733800" cy="1600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E</a:t>
            </a:r>
            <a:r>
              <a:rPr lang="en-US" sz="3200" b="1" dirty="0" smtClean="0"/>
              <a:t>   Plus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S</a:t>
            </a:r>
            <a:r>
              <a:rPr lang="en-US" sz="3200" b="1" dirty="0" smtClean="0"/>
              <a:t>   </a:t>
            </a:r>
            <a:r>
              <a:rPr lang="en-US" sz="3200" b="1" dirty="0" err="1" smtClean="0"/>
              <a:t>Moins</a:t>
            </a:r>
            <a:r>
              <a:rPr lang="en-US" sz="3200" b="1" dirty="0" smtClean="0"/>
              <a:t>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T</a:t>
            </a:r>
            <a:r>
              <a:rPr lang="en-US" sz="3200" b="1" dirty="0" smtClean="0"/>
              <a:t>   </a:t>
            </a:r>
            <a:r>
              <a:rPr lang="en-US" sz="3200" b="1" dirty="0" err="1" smtClean="0"/>
              <a:t>Aussi</a:t>
            </a:r>
            <a:r>
              <a:rPr lang="en-US" sz="3200" b="1" dirty="0" smtClean="0"/>
              <a:t>  </a:t>
            </a:r>
            <a:endParaRPr lang="en-US" sz="3200" b="1" dirty="0"/>
          </a:p>
        </p:txBody>
      </p:sp>
      <p:sp>
        <p:nvSpPr>
          <p:cNvPr id="14" name="Rectangle 13"/>
          <p:cNvSpPr/>
          <p:nvPr/>
        </p:nvSpPr>
        <p:spPr>
          <a:xfrm>
            <a:off x="4648200" y="4724400"/>
            <a:ext cx="1143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Haute </a:t>
            </a:r>
            <a:endParaRPr lang="en-US" sz="2800" b="1" dirty="0">
              <a:solidFill>
                <a:srgbClr val="FF0000"/>
              </a:solidFill>
            </a:endParaRPr>
          </a:p>
          <a:p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Basse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867400" y="4495800"/>
            <a:ext cx="381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Q</a:t>
            </a:r>
          </a:p>
          <a:p>
            <a:r>
              <a:rPr lang="en-US" sz="2800" b="1" dirty="0" smtClean="0"/>
              <a:t>UE </a:t>
            </a:r>
            <a:endParaRPr lang="en-US" sz="28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      </a:t>
            </a:r>
            <a:r>
              <a:rPr lang="en-US" b="1" dirty="0" smtClean="0">
                <a:solidFill>
                  <a:srgbClr val="00B0F0"/>
                </a:solidFill>
              </a:rPr>
              <a:t>Les </a:t>
            </a:r>
            <a:r>
              <a:rPr lang="en-US" b="1" dirty="0" err="1" smtClean="0">
                <a:solidFill>
                  <a:srgbClr val="00B0F0"/>
                </a:solidFill>
              </a:rPr>
              <a:t>deux</a:t>
            </a:r>
            <a:r>
              <a:rPr lang="en-US" b="1" dirty="0" smtClean="0">
                <a:solidFill>
                  <a:srgbClr val="00B0F0"/>
                </a:solidFill>
              </a:rPr>
              <a:t> Tours de Paris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US" dirty="0" smtClean="0"/>
              <a:t> T                    </a:t>
            </a:r>
            <a:r>
              <a:rPr lang="en-US" sz="2800" b="1" dirty="0" smtClean="0"/>
              <a:t>La Tour Eiffel a </a:t>
            </a:r>
            <a:r>
              <a:rPr lang="en-US" sz="2800" b="1" dirty="0" err="1" smtClean="0"/>
              <a:t>une</a:t>
            </a:r>
            <a:r>
              <a:rPr lang="en-US" sz="2800" b="1" dirty="0" smtClean="0"/>
              <a:t>  hauteur  - 367m 367m</a:t>
            </a:r>
          </a:p>
        </p:txBody>
      </p:sp>
      <p:pic>
        <p:nvPicPr>
          <p:cNvPr id="2050" name="Picture 2" descr="C:\Users\user\Desktop\download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90600"/>
            <a:ext cx="2143125" cy="5343525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657600" y="3048000"/>
            <a:ext cx="3352799" cy="1600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E</a:t>
            </a:r>
            <a:r>
              <a:rPr lang="en-US" sz="3200" b="1" dirty="0" smtClean="0"/>
              <a:t>   Plus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S</a:t>
            </a:r>
            <a:r>
              <a:rPr lang="en-US" sz="3200" b="1" dirty="0" smtClean="0"/>
              <a:t>   </a:t>
            </a:r>
            <a:r>
              <a:rPr lang="en-US" sz="3200" b="1" dirty="0" err="1" smtClean="0"/>
              <a:t>Moins</a:t>
            </a:r>
            <a:r>
              <a:rPr lang="en-US" sz="3200" b="1" dirty="0" smtClean="0"/>
              <a:t>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T</a:t>
            </a:r>
            <a:r>
              <a:rPr lang="en-US" sz="3200" b="1" dirty="0" smtClean="0"/>
              <a:t>   </a:t>
            </a:r>
            <a:r>
              <a:rPr lang="en-US" sz="3200" b="1" dirty="0" err="1" smtClean="0"/>
              <a:t>Aussi</a:t>
            </a:r>
            <a:r>
              <a:rPr lang="en-US" sz="3200" b="1" dirty="0" smtClean="0"/>
              <a:t>  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 rot="10800000" flipV="1">
            <a:off x="5410200" y="3429000"/>
            <a:ext cx="1143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Haute </a:t>
            </a:r>
            <a:endParaRPr lang="en-US" sz="2800" b="1" dirty="0">
              <a:solidFill>
                <a:srgbClr val="FF0000"/>
              </a:solidFill>
            </a:endParaRPr>
          </a:p>
          <a:p>
            <a:r>
              <a:rPr lang="en-US" sz="2800" b="1" dirty="0" err="1">
                <a:solidFill>
                  <a:srgbClr val="FF0000"/>
                </a:solidFill>
              </a:rPr>
              <a:t>Basse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6553200" y="3124200"/>
            <a:ext cx="381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Q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>
                <a:latin typeface="Calibri" pitchFamily="34" charset="0"/>
                <a:cs typeface="Times New Roman" pitchFamily="18" charset="0"/>
              </a:rPr>
              <a:t>E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48648" y="5257800"/>
            <a:ext cx="70953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b="1" dirty="0" smtClean="0"/>
              <a:t>     La Tour Montparnasse : hauteur </a:t>
            </a:r>
            <a:r>
              <a:rPr lang="fr-FR" sz="2800" b="1" dirty="0" smtClean="0"/>
              <a:t>210 mètres  </a:t>
            </a:r>
          </a:p>
          <a:p>
            <a:pPr lvl="0"/>
            <a:r>
              <a:rPr lang="fr-FR" sz="2800" b="1" dirty="0" smtClean="0"/>
              <a:t>                                     59 étages</a:t>
            </a:r>
            <a:endParaRPr lang="en-US" sz="2800" b="1" dirty="0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2362200" y="1752600"/>
            <a:ext cx="6781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Les parties de la Tour Eiffel : 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le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parvis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 premier étage -le deuxième étage et le sommet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Les Tours de Paris</a:t>
            </a:r>
            <a:endParaRPr lang="en-US" dirty="0"/>
          </a:p>
        </p:txBody>
      </p:sp>
      <p:pic>
        <p:nvPicPr>
          <p:cNvPr id="3074" name="Picture 2" descr="C:\Users\user\Desktop\download (3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4038600"/>
            <a:ext cx="2847975" cy="2438400"/>
          </a:xfrm>
          <a:prstGeom prst="rect">
            <a:avLst/>
          </a:prstGeom>
          <a:noFill/>
        </p:spPr>
      </p:pic>
      <p:sp>
        <p:nvSpPr>
          <p:cNvPr id="3076" name="AutoShape 4" descr="Fichier:Tour eiffel paris-eiffel tower.jpg — Wikipé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7" name="Picture 5" descr="C:\Users\user\Desktop\download (13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3962400"/>
            <a:ext cx="2895600" cy="24384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2971800" y="4495800"/>
            <a:ext cx="32003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E</a:t>
            </a:r>
            <a:r>
              <a:rPr lang="en-US" sz="3200" b="1" dirty="0" smtClean="0"/>
              <a:t>   Plus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S</a:t>
            </a:r>
            <a:r>
              <a:rPr lang="en-US" sz="3200" b="1" dirty="0" smtClean="0"/>
              <a:t>  </a:t>
            </a:r>
            <a:r>
              <a:rPr lang="en-US" sz="3200" b="1" dirty="0" err="1" smtClean="0"/>
              <a:t>Moins</a:t>
            </a:r>
            <a:r>
              <a:rPr lang="en-US" sz="3200" b="1" dirty="0" smtClean="0"/>
              <a:t>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T</a:t>
            </a:r>
            <a:r>
              <a:rPr lang="en-US" sz="3200" b="1" dirty="0" smtClean="0"/>
              <a:t>   </a:t>
            </a:r>
            <a:r>
              <a:rPr lang="en-US" sz="3200" b="1" dirty="0" err="1" smtClean="0"/>
              <a:t>Aussi</a:t>
            </a:r>
            <a:r>
              <a:rPr lang="en-US" sz="3200" b="1" dirty="0" smtClean="0"/>
              <a:t>  </a:t>
            </a:r>
            <a:endParaRPr lang="en-US" sz="3200" b="1" dirty="0"/>
          </a:p>
        </p:txBody>
      </p:sp>
      <p:sp>
        <p:nvSpPr>
          <p:cNvPr id="9" name="Rectangle 8"/>
          <p:cNvSpPr/>
          <p:nvPr/>
        </p:nvSpPr>
        <p:spPr>
          <a:xfrm>
            <a:off x="4572000" y="4724400"/>
            <a:ext cx="1143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Haute </a:t>
            </a:r>
          </a:p>
          <a:p>
            <a:r>
              <a:rPr lang="en-US" sz="2800" b="1" dirty="0" err="1">
                <a:solidFill>
                  <a:srgbClr val="FF0000"/>
                </a:solidFill>
              </a:rPr>
              <a:t>Basse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5562600" y="4572000"/>
            <a:ext cx="457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QU</a:t>
            </a:r>
          </a:p>
          <a:p>
            <a:r>
              <a:rPr lang="en-US" sz="2800" b="1" dirty="0" smtClean="0"/>
              <a:t> E</a:t>
            </a:r>
            <a:endParaRPr lang="en-US" sz="2800" b="1" dirty="0"/>
          </a:p>
        </p:txBody>
      </p:sp>
      <p:sp>
        <p:nvSpPr>
          <p:cNvPr id="12" name="Rectangle 11"/>
          <p:cNvSpPr/>
          <p:nvPr/>
        </p:nvSpPr>
        <p:spPr>
          <a:xfrm>
            <a:off x="1676400" y="2514600"/>
            <a:ext cx="62542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/>
              <a:t>La Tour de la </a:t>
            </a:r>
            <a:r>
              <a:rPr lang="en-US" sz="2800" b="1" dirty="0" err="1" smtClean="0"/>
              <a:t>Défense</a:t>
            </a:r>
            <a:r>
              <a:rPr lang="en-US" sz="2800" b="1" dirty="0" smtClean="0"/>
              <a:t> → Hauteur  - 244m</a:t>
            </a:r>
            <a:endParaRPr lang="en-US" sz="2800" b="1" dirty="0"/>
          </a:p>
        </p:txBody>
      </p:sp>
      <p:sp>
        <p:nvSpPr>
          <p:cNvPr id="13" name="Rectangle 12"/>
          <p:cNvSpPr/>
          <p:nvPr/>
        </p:nvSpPr>
        <p:spPr>
          <a:xfrm>
            <a:off x="2209800" y="1828800"/>
            <a:ext cx="50770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La Tour Eiffel   →Hauteur  - 367m</a:t>
            </a:r>
            <a:endParaRPr lang="en-US" sz="2800" b="1" dirty="0"/>
          </a:p>
        </p:txBody>
      </p:sp>
      <p:sp>
        <p:nvSpPr>
          <p:cNvPr id="11" name="Rectangle 10"/>
          <p:cNvSpPr/>
          <p:nvPr/>
        </p:nvSpPr>
        <p:spPr>
          <a:xfrm>
            <a:off x="1752600" y="1219200"/>
            <a:ext cx="63390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</a:rPr>
              <a:t>Comparez</a:t>
            </a:r>
            <a:r>
              <a:rPr lang="en-US" sz="2800" b="1" dirty="0" smtClean="0">
                <a:solidFill>
                  <a:srgbClr val="FF0000"/>
                </a:solidFill>
              </a:rPr>
              <a:t> la hauteur des </a:t>
            </a:r>
            <a:r>
              <a:rPr lang="en-US" sz="2800" b="1" dirty="0" err="1" smtClean="0">
                <a:solidFill>
                  <a:srgbClr val="FF0000"/>
                </a:solidFill>
              </a:rPr>
              <a:t>deux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Pyramides</a:t>
            </a:r>
            <a:endParaRPr lang="en-US" sz="28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sz="4000" b="1" dirty="0" err="1" smtClean="0">
                <a:solidFill>
                  <a:srgbClr val="FF0000"/>
                </a:solidFill>
              </a:rPr>
              <a:t>Comparez</a:t>
            </a:r>
            <a:r>
              <a:rPr lang="en-US" sz="4000" b="1" dirty="0" smtClean="0">
                <a:solidFill>
                  <a:srgbClr val="FF0000"/>
                </a:solidFill>
              </a:rPr>
              <a:t> la hauteur des </a:t>
            </a:r>
            <a:r>
              <a:rPr lang="en-US" sz="4000" b="1" dirty="0" err="1" smtClean="0">
                <a:solidFill>
                  <a:srgbClr val="FF0000"/>
                </a:solidFill>
              </a:rPr>
              <a:t>deux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</a:rPr>
              <a:t>Pyramides</a:t>
            </a: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en-US" dirty="0"/>
          </a:p>
        </p:txBody>
      </p:sp>
      <p:pic>
        <p:nvPicPr>
          <p:cNvPr id="17410" name="Picture 2" descr="C:\Users\user\Desktop\download (1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352800"/>
            <a:ext cx="1571625" cy="3067050"/>
          </a:xfrm>
          <a:prstGeom prst="rect">
            <a:avLst/>
          </a:prstGeom>
          <a:noFill/>
        </p:spPr>
      </p:pic>
      <p:pic>
        <p:nvPicPr>
          <p:cNvPr id="17411" name="Picture 3" descr="C:\Users\user\Desktop\New folder\download (12)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934200" y="3810000"/>
            <a:ext cx="1743075" cy="2619375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743200" y="4419600"/>
            <a:ext cx="34289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E</a:t>
            </a:r>
            <a:r>
              <a:rPr lang="en-US" sz="3200" b="1" dirty="0" smtClean="0"/>
              <a:t>   Plus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S</a:t>
            </a:r>
            <a:r>
              <a:rPr lang="en-US" sz="3200" b="1" dirty="0" smtClean="0"/>
              <a:t>  </a:t>
            </a:r>
            <a:r>
              <a:rPr lang="en-US" sz="3200" b="1" dirty="0" err="1" smtClean="0"/>
              <a:t>Moins</a:t>
            </a:r>
            <a:r>
              <a:rPr lang="en-US" sz="3200" b="1" dirty="0" smtClean="0"/>
              <a:t>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T</a:t>
            </a:r>
            <a:r>
              <a:rPr lang="en-US" sz="3200" b="1" dirty="0" smtClean="0"/>
              <a:t>   </a:t>
            </a:r>
            <a:r>
              <a:rPr lang="en-US" sz="3200" b="1" dirty="0" err="1" smtClean="0"/>
              <a:t>Aussi</a:t>
            </a:r>
            <a:r>
              <a:rPr lang="en-US" sz="3200" b="1" dirty="0" smtClean="0"/>
              <a:t>  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4419600" y="4724400"/>
            <a:ext cx="1295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Haute </a:t>
            </a:r>
          </a:p>
          <a:p>
            <a:r>
              <a:rPr lang="en-US" sz="2800" b="1" dirty="0" err="1">
                <a:solidFill>
                  <a:srgbClr val="FF0000"/>
                </a:solidFill>
              </a:rPr>
              <a:t>Basse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5562600" y="4572000"/>
            <a:ext cx="609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Q</a:t>
            </a:r>
          </a:p>
          <a:p>
            <a:r>
              <a:rPr lang="en-US" sz="2400" b="1" dirty="0" smtClean="0"/>
              <a:t>U</a:t>
            </a:r>
          </a:p>
          <a:p>
            <a:r>
              <a:rPr lang="en-US" sz="2400" b="1" dirty="0" smtClean="0"/>
              <a:t> E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2286000" y="115669"/>
            <a:ext cx="5077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B0F0"/>
                </a:solidFill>
              </a:rPr>
              <a:t>Les </a:t>
            </a:r>
            <a:r>
              <a:rPr lang="en-US" sz="4000" b="1" dirty="0" err="1" smtClean="0">
                <a:solidFill>
                  <a:srgbClr val="00B0F0"/>
                </a:solidFill>
              </a:rPr>
              <a:t>deux</a:t>
            </a:r>
            <a:r>
              <a:rPr lang="en-US" sz="4000" b="1" dirty="0" smtClean="0">
                <a:solidFill>
                  <a:srgbClr val="00B0F0"/>
                </a:solidFill>
              </a:rPr>
              <a:t> Tours de Paris</a:t>
            </a:r>
            <a:endParaRPr lang="en-US" sz="4000" dirty="0"/>
          </a:p>
        </p:txBody>
      </p:sp>
      <p:sp>
        <p:nvSpPr>
          <p:cNvPr id="10" name="Rectangle 9"/>
          <p:cNvSpPr/>
          <p:nvPr/>
        </p:nvSpPr>
        <p:spPr>
          <a:xfrm>
            <a:off x="1981200" y="1828800"/>
            <a:ext cx="56252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/>
              <a:t>La Tour Eiffel a </a:t>
            </a:r>
            <a:r>
              <a:rPr lang="en-US" sz="2800" b="1" dirty="0" err="1" smtClean="0"/>
              <a:t>une</a:t>
            </a:r>
            <a:r>
              <a:rPr lang="en-US" sz="2800" b="1" dirty="0" smtClean="0"/>
              <a:t>  hauteur  - 367m 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1524000" y="2514600"/>
            <a:ext cx="67791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La Tour Montparnasse : hauteur </a:t>
            </a:r>
            <a:r>
              <a:rPr lang="fr-FR" sz="2800" b="1" dirty="0" smtClean="0"/>
              <a:t>210 mètres 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LES MOYENS  DE TRANSPORT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b="1" dirty="0" err="1" smtClean="0">
                <a:solidFill>
                  <a:srgbClr val="FF0000"/>
                </a:solidFill>
              </a:rPr>
              <a:t>Comparez</a:t>
            </a:r>
            <a:r>
              <a:rPr lang="en-US" sz="3600" b="1" dirty="0" smtClean="0">
                <a:solidFill>
                  <a:srgbClr val="FF0000"/>
                </a:solidFill>
              </a:rPr>
              <a:t>  la </a:t>
            </a:r>
            <a:r>
              <a:rPr lang="en-US" sz="3600" b="1" dirty="0" err="1" smtClean="0">
                <a:solidFill>
                  <a:srgbClr val="FF0000"/>
                </a:solidFill>
              </a:rPr>
              <a:t>vitesse</a:t>
            </a:r>
            <a:r>
              <a:rPr lang="en-US" sz="3600" b="1" dirty="0" smtClean="0">
                <a:solidFill>
                  <a:srgbClr val="FF0000"/>
                </a:solidFill>
              </a:rPr>
              <a:t> !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18434" name="Picture 2" descr="C:\Users\user\Desktop\images (3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3733800"/>
            <a:ext cx="2143125" cy="2143125"/>
          </a:xfrm>
          <a:prstGeom prst="rect">
            <a:avLst/>
          </a:prstGeom>
          <a:noFill/>
        </p:spPr>
      </p:pic>
      <p:pic>
        <p:nvPicPr>
          <p:cNvPr id="18435" name="Picture 3" descr="C:\Users\user\Desktop\images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3886200"/>
            <a:ext cx="2714625" cy="1685925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324600" y="4038600"/>
            <a:ext cx="381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QU</a:t>
            </a:r>
          </a:p>
          <a:p>
            <a:r>
              <a:rPr lang="en-US" sz="2800" b="1" dirty="0" smtClean="0"/>
              <a:t>E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2667000" y="3886200"/>
            <a:ext cx="4419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E</a:t>
            </a:r>
            <a:r>
              <a:rPr lang="en-US" sz="3200" b="1" dirty="0" smtClean="0"/>
              <a:t>   Plus    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S</a:t>
            </a:r>
            <a:r>
              <a:rPr lang="en-US" sz="3200" b="1" dirty="0" smtClean="0"/>
              <a:t>  </a:t>
            </a:r>
            <a:r>
              <a:rPr lang="en-US" sz="3200" b="1" dirty="0" err="1" smtClean="0"/>
              <a:t>Moins</a:t>
            </a:r>
            <a:r>
              <a:rPr lang="en-US" sz="3200" b="1" dirty="0" smtClean="0"/>
              <a:t>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T</a:t>
            </a:r>
            <a:r>
              <a:rPr lang="en-US" sz="3200" b="1" dirty="0" smtClean="0"/>
              <a:t>   </a:t>
            </a:r>
            <a:r>
              <a:rPr lang="en-US" sz="3200" b="1" dirty="0" err="1" smtClean="0"/>
              <a:t>Aussi</a:t>
            </a:r>
            <a:r>
              <a:rPr lang="en-US" sz="3200" b="1" dirty="0" smtClean="0"/>
              <a:t>  </a:t>
            </a:r>
            <a:endParaRPr lang="en-US" sz="3200" b="1" dirty="0"/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4724400" y="4267200"/>
            <a:ext cx="1371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Rapide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Lent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1752600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L’avion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vole 800 </a:t>
            </a:r>
            <a:r>
              <a:rPr lang="en-US" sz="2800" b="1" dirty="0" smtClean="0">
                <a:ea typeface="Calibri" pitchFamily="34" charset="0"/>
                <a:cs typeface="Times New Roman" pitchFamily="18" charset="0"/>
              </a:rPr>
              <a:t>à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900 km/</a:t>
            </a:r>
            <a:r>
              <a:rPr lang="en-US" sz="28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heure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lang="en-US" sz="2800" b="1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 Train de Grande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Vitesse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TGV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roule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320 km/h.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0" y="5943600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Le  train TGV                                                                                                   </a:t>
            </a:r>
            <a:r>
              <a:rPr lang="en-US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L’avion</a:t>
            </a:r>
            <a:r>
              <a:rPr lang="en-US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LES MOYENS  DE TRANSPORT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Comparez</a:t>
            </a:r>
            <a:r>
              <a:rPr lang="en-US" b="1" dirty="0" smtClean="0">
                <a:solidFill>
                  <a:srgbClr val="FF0000"/>
                </a:solidFill>
              </a:rPr>
              <a:t>  la </a:t>
            </a:r>
            <a:r>
              <a:rPr lang="en-US" b="1" dirty="0" err="1" smtClean="0">
                <a:solidFill>
                  <a:srgbClr val="FF0000"/>
                </a:solidFill>
              </a:rPr>
              <a:t>vitesse</a:t>
            </a:r>
            <a:r>
              <a:rPr lang="en-US" b="1" dirty="0" smtClean="0">
                <a:solidFill>
                  <a:srgbClr val="FF0000"/>
                </a:solidFill>
              </a:rPr>
              <a:t> !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19458" name="Picture 2" descr="C:\Users\user\Desktop\93436556-deux-avions-avec-illustration-de-couleurs-bleu-et-blanc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133600"/>
            <a:ext cx="2819400" cy="4002024"/>
          </a:xfrm>
          <a:prstGeom prst="rect">
            <a:avLst/>
          </a:prstGeom>
          <a:noFill/>
        </p:spPr>
      </p:pic>
      <p:pic>
        <p:nvPicPr>
          <p:cNvPr id="19459" name="Picture 3" descr="C:\Users\user\Desktop\9dc206a9a7669d67951b52d51e3819c3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2286000"/>
            <a:ext cx="2247900" cy="3429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791200" y="3505200"/>
            <a:ext cx="457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QU</a:t>
            </a:r>
          </a:p>
          <a:p>
            <a:r>
              <a:rPr lang="en-US" sz="3200" b="1" dirty="0" smtClean="0"/>
              <a:t>E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2819400" y="2819400"/>
            <a:ext cx="350519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S</a:t>
            </a:r>
            <a:endParaRPr lang="en-US" sz="3200" b="1" dirty="0"/>
          </a:p>
          <a:p>
            <a:r>
              <a:rPr lang="en-US" sz="3200" b="1" dirty="0" smtClean="0"/>
              <a:t>    Plus 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r>
              <a:rPr lang="en-US" sz="3200" b="1" dirty="0" smtClean="0">
                <a:solidFill>
                  <a:srgbClr val="FF0000"/>
                </a:solidFill>
              </a:rPr>
              <a:t>O</a:t>
            </a:r>
            <a:endParaRPr lang="en-US" sz="3200" b="1" dirty="0"/>
          </a:p>
          <a:p>
            <a:r>
              <a:rPr lang="en-US" sz="3200" b="1" dirty="0" smtClean="0"/>
              <a:t>    </a:t>
            </a:r>
            <a:r>
              <a:rPr lang="en-US" sz="3200" b="1" dirty="0" err="1" smtClean="0"/>
              <a:t>Moins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r>
              <a:rPr lang="en-US" sz="3200" b="1" dirty="0" smtClean="0">
                <a:solidFill>
                  <a:srgbClr val="FF0000"/>
                </a:solidFill>
              </a:rPr>
              <a:t>N</a:t>
            </a:r>
          </a:p>
          <a:p>
            <a:r>
              <a:rPr lang="en-US" sz="3200" b="1" dirty="0" smtClean="0"/>
              <a:t>     </a:t>
            </a:r>
            <a:r>
              <a:rPr lang="en-US" sz="3200" b="1" dirty="0" err="1" smtClean="0"/>
              <a:t>Aussi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r>
              <a:rPr lang="en-US" sz="3200" b="1" dirty="0" smtClean="0">
                <a:solidFill>
                  <a:srgbClr val="FF0000"/>
                </a:solidFill>
              </a:rPr>
              <a:t>T</a:t>
            </a:r>
            <a:endParaRPr lang="en-US" sz="3200" b="1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419600" y="3962400"/>
            <a:ext cx="1371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Rapide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Lent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6172200"/>
            <a:ext cx="8549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Les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avions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        les  bateaux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478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LES MOYENS  DE TRANSPORT </a:t>
            </a: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err="1" smtClean="0">
                <a:solidFill>
                  <a:srgbClr val="FF0000"/>
                </a:solidFill>
              </a:rPr>
              <a:t>Comparez</a:t>
            </a:r>
            <a:r>
              <a:rPr lang="en-US" b="1" dirty="0" smtClean="0">
                <a:solidFill>
                  <a:srgbClr val="FF0000"/>
                </a:solidFill>
              </a:rPr>
              <a:t>  la </a:t>
            </a:r>
            <a:r>
              <a:rPr lang="en-US" b="1" dirty="0" err="1" smtClean="0">
                <a:solidFill>
                  <a:srgbClr val="FF0000"/>
                </a:solidFill>
              </a:rPr>
              <a:t>vitesse</a:t>
            </a:r>
            <a:r>
              <a:rPr lang="en-US" b="1" dirty="0" smtClean="0">
                <a:solidFill>
                  <a:srgbClr val="FF0000"/>
                </a:solidFill>
              </a:rPr>
              <a:t> !</a:t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20482" name="Picture 2" descr="C:\Users\user\Desktop\images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8400" y="3276600"/>
            <a:ext cx="2590800" cy="2143125"/>
          </a:xfrm>
          <a:prstGeom prst="rect">
            <a:avLst/>
          </a:prstGeom>
          <a:noFill/>
        </p:spPr>
      </p:pic>
      <p:pic>
        <p:nvPicPr>
          <p:cNvPr id="20483" name="Picture 3" descr="C:\Users\user\Desktop\images (4)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28600" y="3733800"/>
            <a:ext cx="2619375" cy="1743075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638800" y="3657600"/>
            <a:ext cx="381000" cy="1371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QU</a:t>
            </a:r>
          </a:p>
          <a:p>
            <a:r>
              <a:rPr lang="en-US" sz="2800" b="1" dirty="0" smtClean="0"/>
              <a:t>E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2743200" y="3657600"/>
            <a:ext cx="35051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E</a:t>
            </a:r>
            <a:r>
              <a:rPr lang="en-US" sz="3200" b="1" dirty="0" smtClean="0"/>
              <a:t>   Plus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S</a:t>
            </a:r>
            <a:r>
              <a:rPr lang="en-US" sz="3200" b="1" dirty="0" smtClean="0"/>
              <a:t>  </a:t>
            </a:r>
            <a:r>
              <a:rPr lang="en-US" sz="3200" b="1" dirty="0" err="1" smtClean="0"/>
              <a:t>Moins</a:t>
            </a:r>
            <a:r>
              <a:rPr lang="en-US" sz="3200" b="1" dirty="0" smtClean="0"/>
              <a:t>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T</a:t>
            </a:r>
            <a:r>
              <a:rPr lang="en-US" sz="3200" b="1" dirty="0" smtClean="0"/>
              <a:t>   </a:t>
            </a:r>
            <a:r>
              <a:rPr lang="en-US" sz="3200" b="1" dirty="0" err="1" smtClean="0"/>
              <a:t>Aussi</a:t>
            </a:r>
            <a:r>
              <a:rPr lang="en-US" sz="3200" b="1" dirty="0" smtClean="0"/>
              <a:t>  </a:t>
            </a:r>
            <a:endParaRPr lang="en-US" sz="3200" b="1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267200" y="3962400"/>
            <a:ext cx="1371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Rapide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Lent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" y="5562600"/>
            <a:ext cx="8534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</a:t>
            </a:r>
            <a:r>
              <a:rPr lang="en-US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Le bateau                                                      le train   </a:t>
            </a:r>
            <a:r>
              <a:rPr lang="en-US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en-US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en-US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Outils</a:t>
            </a:r>
            <a:r>
              <a:rPr lang="en-US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pour </a:t>
            </a:r>
            <a:r>
              <a:rPr lang="en-US" sz="49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mesurer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1506" name="Picture 2" descr="C:\Users\user\Desktop\images (7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638800" y="4038600"/>
            <a:ext cx="3181350" cy="1038225"/>
          </a:xfrm>
          <a:prstGeom prst="rect">
            <a:avLst/>
          </a:prstGeom>
          <a:noFill/>
        </p:spPr>
      </p:pic>
      <p:pic>
        <p:nvPicPr>
          <p:cNvPr id="21507" name="Picture 3" descr="C:\Users\user\Desktop\download (9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191000"/>
            <a:ext cx="2438400" cy="1143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105400" y="3962400"/>
            <a:ext cx="381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QU</a:t>
            </a:r>
          </a:p>
          <a:p>
            <a:r>
              <a:rPr lang="en-US" sz="2800" b="1" dirty="0" smtClean="0"/>
              <a:t>E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2362200" y="3962400"/>
            <a:ext cx="35051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E</a:t>
            </a:r>
            <a:r>
              <a:rPr lang="en-US" sz="3200" b="1" dirty="0" smtClean="0"/>
              <a:t>   Plus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S</a:t>
            </a:r>
            <a:r>
              <a:rPr lang="en-US" sz="3200" b="1" dirty="0" smtClean="0"/>
              <a:t>  </a:t>
            </a:r>
            <a:r>
              <a:rPr lang="en-US" sz="3200" b="1" dirty="0" err="1" smtClean="0"/>
              <a:t>Moins</a:t>
            </a:r>
            <a:r>
              <a:rPr lang="en-US" sz="3200" b="1" dirty="0" smtClean="0"/>
              <a:t>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T</a:t>
            </a:r>
            <a:r>
              <a:rPr lang="en-US" sz="3200" b="1" dirty="0" smtClean="0"/>
              <a:t>   </a:t>
            </a:r>
            <a:r>
              <a:rPr lang="en-US" sz="3200" b="1" dirty="0" err="1" smtClean="0"/>
              <a:t>Aussi</a:t>
            </a:r>
            <a:r>
              <a:rPr lang="en-US" sz="3200" b="1" dirty="0" smtClean="0"/>
              <a:t>  </a:t>
            </a:r>
            <a:endParaRPr lang="en-US" sz="3200" b="1" dirty="0"/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962400" y="4267200"/>
            <a:ext cx="1219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Courte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Long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62200" y="182880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        </a:t>
            </a:r>
            <a:r>
              <a:rPr lang="en-US" sz="2800" b="1" dirty="0" err="1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Comparez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 la </a:t>
            </a:r>
            <a:r>
              <a:rPr lang="en-US" sz="2800" b="1" dirty="0" err="1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longueur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4800" y="54102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     La </a:t>
            </a:r>
            <a:r>
              <a:rPr lang="en-US" sz="2800" b="1" dirty="0" err="1" smtClean="0"/>
              <a:t>régle</a:t>
            </a:r>
            <a:r>
              <a:rPr lang="en-US" sz="2800" b="1" dirty="0" smtClean="0"/>
              <a:t>                                                         le </a:t>
            </a:r>
            <a:r>
              <a:rPr lang="en-US" sz="2800" b="1" dirty="0" err="1" smtClean="0"/>
              <a:t>mètre</a:t>
            </a:r>
            <a:r>
              <a:rPr lang="en-US" sz="2800" b="1" dirty="0" smtClean="0"/>
              <a:t>  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600" b="1" dirty="0" smtClean="0"/>
              <a:t>                      </a:t>
            </a:r>
            <a:br>
              <a:rPr lang="en-US" sz="3600" b="1" dirty="0" smtClean="0"/>
            </a:br>
            <a:r>
              <a:rPr lang="en-US" sz="3600" b="1" dirty="0" smtClean="0"/>
              <a:t>                       </a:t>
            </a:r>
            <a:r>
              <a:rPr lang="en-US" sz="3600" b="1" dirty="0" err="1" smtClean="0"/>
              <a:t>Comparez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l’âge</a:t>
            </a:r>
            <a:r>
              <a:rPr lang="en-US" sz="3600" b="1" dirty="0" smtClean="0"/>
              <a:t> de la </a:t>
            </a:r>
            <a:r>
              <a:rPr lang="en-US" sz="3600" b="1" dirty="0" err="1" smtClean="0"/>
              <a:t>fille</a:t>
            </a:r>
            <a:r>
              <a:rPr lang="en-US" sz="3600" b="1" dirty="0" smtClean="0"/>
              <a:t> à </a:t>
            </a:r>
            <a:r>
              <a:rPr lang="en-US" sz="3600" b="1" dirty="0" err="1" smtClean="0"/>
              <a:t>celui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                       de son grand-</a:t>
            </a:r>
            <a:r>
              <a:rPr lang="en-US" sz="3600" b="1" dirty="0" err="1" smtClean="0"/>
              <a:t>père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endParaRPr lang="en-US" sz="3600" b="1" dirty="0"/>
          </a:p>
        </p:txBody>
      </p:sp>
      <p:pic>
        <p:nvPicPr>
          <p:cNvPr id="22530" name="Picture 2" descr="C:\Users\user\Desktop\images (6)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04800" y="457200"/>
            <a:ext cx="1905000" cy="5819775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6781800" y="2895600"/>
            <a:ext cx="381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QU</a:t>
            </a:r>
          </a:p>
          <a:p>
            <a:r>
              <a:rPr lang="en-US" sz="2800" b="1" dirty="0" smtClean="0"/>
              <a:t>E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2438400" y="2743200"/>
            <a:ext cx="6096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             E</a:t>
            </a:r>
            <a:r>
              <a:rPr lang="en-US" sz="3200" b="1" dirty="0" smtClean="0"/>
              <a:t>    Plus   </a:t>
            </a:r>
            <a:endParaRPr lang="en-US" sz="3200" b="1" dirty="0"/>
          </a:p>
          <a:p>
            <a:r>
              <a:rPr lang="en-US" sz="3200" b="1" dirty="0" smtClean="0"/>
              <a:t>             </a:t>
            </a:r>
            <a:r>
              <a:rPr lang="en-US" sz="3200" b="1" dirty="0" smtClean="0">
                <a:solidFill>
                  <a:srgbClr val="FF0000"/>
                </a:solidFill>
              </a:rPr>
              <a:t>S</a:t>
            </a:r>
            <a:r>
              <a:rPr lang="en-US" sz="3200" b="1" dirty="0" smtClean="0"/>
              <a:t>   </a:t>
            </a:r>
            <a:r>
              <a:rPr lang="en-US" sz="3200" b="1" dirty="0" err="1" smtClean="0"/>
              <a:t>Aussi</a:t>
            </a:r>
            <a:r>
              <a:rPr lang="en-US" sz="3200" b="1" dirty="0" smtClean="0"/>
              <a:t>  </a:t>
            </a:r>
            <a:r>
              <a:rPr lang="en-US" sz="3200" b="1" dirty="0" err="1" smtClean="0">
                <a:solidFill>
                  <a:srgbClr val="FF0000"/>
                </a:solidFill>
              </a:rPr>
              <a:t>Agé</a:t>
            </a:r>
            <a:r>
              <a:rPr lang="en-US" sz="3200" b="1" dirty="0" smtClean="0">
                <a:solidFill>
                  <a:srgbClr val="FF0000"/>
                </a:solidFill>
              </a:rPr>
              <a:t>(e)  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             T</a:t>
            </a:r>
            <a:r>
              <a:rPr lang="en-US" sz="3200" dirty="0" smtClean="0">
                <a:solidFill>
                  <a:srgbClr val="FF0000"/>
                </a:solidFill>
              </a:rPr>
              <a:t>   </a:t>
            </a:r>
            <a:r>
              <a:rPr lang="en-US" sz="3200" b="1" dirty="0" err="1" smtClean="0"/>
              <a:t>Moins</a:t>
            </a:r>
            <a:endParaRPr lang="en-US" sz="3200" b="1" dirty="0"/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2286000" y="5029200"/>
            <a:ext cx="7239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 grand-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père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… … … … … … … … … … …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La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fille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… … … … … … … … … … … … …</a:t>
            </a:r>
            <a:r>
              <a:rPr lang="en-US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…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       </a:t>
            </a:r>
            <a:b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609600"/>
            <a:ext cx="60198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 </a:t>
            </a:r>
            <a:r>
              <a:rPr lang="en-US" sz="3100" b="1" dirty="0" err="1" smtClean="0"/>
              <a:t>Comparez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l’âge</a:t>
            </a:r>
            <a:r>
              <a:rPr lang="en-US" sz="3100" b="1" dirty="0" smtClean="0"/>
              <a:t> de la </a:t>
            </a:r>
            <a:r>
              <a:rPr lang="en-US" sz="3100" b="1" dirty="0" err="1" smtClean="0"/>
              <a:t>fille</a:t>
            </a:r>
            <a:r>
              <a:rPr lang="en-US" sz="3100" b="1" dirty="0" smtClean="0"/>
              <a:t> à </a:t>
            </a:r>
            <a:r>
              <a:rPr lang="en-US" sz="3100" b="1" dirty="0" err="1" smtClean="0"/>
              <a:t>celui</a:t>
            </a:r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en-US" sz="3100" b="1" dirty="0" smtClean="0"/>
              <a:t>                       de son grand-</a:t>
            </a:r>
            <a:r>
              <a:rPr lang="en-US" sz="3100" b="1" dirty="0" err="1" smtClean="0"/>
              <a:t>père</a:t>
            </a:r>
            <a:endParaRPr lang="en-US" sz="3100" dirty="0"/>
          </a:p>
        </p:txBody>
      </p:sp>
      <p:pic>
        <p:nvPicPr>
          <p:cNvPr id="23554" name="Picture 2" descr="C:\Users\user\Desktop\images (5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1" y="838200"/>
            <a:ext cx="2057400" cy="5800725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6858000" y="3200400"/>
            <a:ext cx="304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QU</a:t>
            </a:r>
          </a:p>
          <a:p>
            <a:r>
              <a:rPr lang="en-US" sz="2800" b="1" dirty="0" smtClean="0"/>
              <a:t>E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3733800" y="3124200"/>
            <a:ext cx="35051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E</a:t>
            </a:r>
            <a:r>
              <a:rPr lang="en-US" sz="3200" b="1" dirty="0" smtClean="0"/>
              <a:t>   Plus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S</a:t>
            </a:r>
            <a:r>
              <a:rPr lang="en-US" sz="3200" b="1" dirty="0" smtClean="0"/>
              <a:t>  </a:t>
            </a:r>
            <a:r>
              <a:rPr lang="en-US" sz="3200" b="1" dirty="0" err="1" smtClean="0"/>
              <a:t>Moins</a:t>
            </a:r>
            <a:r>
              <a:rPr lang="en-US" sz="3200" b="1" dirty="0" smtClean="0"/>
              <a:t>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T</a:t>
            </a:r>
            <a:r>
              <a:rPr lang="en-US" sz="3200" b="1" dirty="0" smtClean="0"/>
              <a:t>   </a:t>
            </a:r>
            <a:r>
              <a:rPr lang="en-US" sz="3200" b="1" dirty="0" err="1" smtClean="0"/>
              <a:t>Aussi</a:t>
            </a:r>
            <a:r>
              <a:rPr lang="en-US" sz="3200" b="1" dirty="0" smtClean="0"/>
              <a:t>  </a:t>
            </a:r>
            <a:endParaRPr lang="en-US" sz="3200" b="1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286000" y="5029200"/>
            <a:ext cx="7239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 grand-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père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… … … … … … … … … … …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La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fille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… … … … … … … … … … … … …</a:t>
            </a:r>
            <a:r>
              <a:rPr lang="en-US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…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562600" y="3429000"/>
            <a:ext cx="1143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</a:rPr>
              <a:t>Agé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r>
              <a:rPr lang="en-US" sz="2800" b="1" dirty="0" err="1" smtClean="0">
                <a:solidFill>
                  <a:srgbClr val="FF0000"/>
                </a:solidFill>
              </a:rPr>
              <a:t>Jeune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err="1" smtClean="0">
                <a:solidFill>
                  <a:srgbClr val="00B0F0"/>
                </a:solidFill>
              </a:rPr>
              <a:t>Comparez</a:t>
            </a:r>
            <a:r>
              <a:rPr lang="en-US" b="1" dirty="0" smtClean="0">
                <a:solidFill>
                  <a:srgbClr val="00B0F0"/>
                </a:solidFill>
              </a:rPr>
              <a:t> le </a:t>
            </a:r>
            <a:r>
              <a:rPr lang="en-US" b="1" dirty="0" err="1" smtClean="0">
                <a:solidFill>
                  <a:srgbClr val="00B0F0"/>
                </a:solidFill>
              </a:rPr>
              <a:t>goût</a:t>
            </a:r>
            <a:r>
              <a:rPr lang="en-US" b="1" dirty="0" smtClean="0">
                <a:solidFill>
                  <a:srgbClr val="00B0F0"/>
                </a:solidFill>
              </a:rPr>
              <a:t>  des </a:t>
            </a:r>
            <a:r>
              <a:rPr lang="en-US" b="1" dirty="0" err="1" smtClean="0">
                <a:solidFill>
                  <a:srgbClr val="00B0F0"/>
                </a:solidFill>
              </a:rPr>
              <a:t>deux</a:t>
            </a:r>
            <a:r>
              <a:rPr lang="en-US" b="1" dirty="0" smtClean="0">
                <a:solidFill>
                  <a:srgbClr val="00B0F0"/>
                </a:solidFill>
              </a:rPr>
              <a:t> plats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24578" name="Picture 2" descr="C:\Users\user\Desktop\download (9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0"/>
            <a:ext cx="2438400" cy="1438275"/>
          </a:xfrm>
          <a:prstGeom prst="rect">
            <a:avLst/>
          </a:prstGeom>
          <a:noFill/>
        </p:spPr>
      </p:pic>
      <p:pic>
        <p:nvPicPr>
          <p:cNvPr id="24579" name="Picture 3" descr="C:\Users\user\Desktop\download (8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133600"/>
            <a:ext cx="2466975" cy="14478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791200" y="2286000"/>
            <a:ext cx="381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QU</a:t>
            </a:r>
          </a:p>
          <a:p>
            <a:r>
              <a:rPr lang="en-US" sz="2800" b="1" dirty="0" smtClean="0"/>
              <a:t>E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2743200" y="2286000"/>
            <a:ext cx="35051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  E</a:t>
            </a:r>
            <a:r>
              <a:rPr lang="en-US" sz="3200" b="1" dirty="0" smtClean="0"/>
              <a:t>   Plus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  S</a:t>
            </a:r>
            <a:r>
              <a:rPr lang="en-US" sz="3200" b="1" dirty="0" smtClean="0"/>
              <a:t>  </a:t>
            </a:r>
            <a:r>
              <a:rPr lang="en-US" sz="3200" b="1" dirty="0" err="1" smtClean="0"/>
              <a:t>Moins</a:t>
            </a:r>
            <a:r>
              <a:rPr lang="en-US" sz="3200" b="1" dirty="0" smtClean="0"/>
              <a:t>  </a:t>
            </a:r>
            <a:r>
              <a:rPr lang="en-US" sz="3200" b="1" dirty="0" err="1" smtClean="0">
                <a:solidFill>
                  <a:srgbClr val="FF0000"/>
                </a:solidFill>
              </a:rPr>
              <a:t>Sucrée</a:t>
            </a:r>
            <a:r>
              <a:rPr lang="en-US" sz="3200" b="1" dirty="0" smtClean="0"/>
              <a:t>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  T</a:t>
            </a:r>
            <a:r>
              <a:rPr lang="en-US" sz="3200" b="1" dirty="0" smtClean="0"/>
              <a:t>   </a:t>
            </a:r>
            <a:r>
              <a:rPr lang="en-US" sz="3200" b="1" dirty="0" err="1" smtClean="0"/>
              <a:t>Aussi</a:t>
            </a:r>
            <a:r>
              <a:rPr lang="en-US" sz="3200" b="1" dirty="0" smtClean="0"/>
              <a:t>  </a:t>
            </a:r>
            <a:endParaRPr lang="en-US" sz="3200" b="1" dirty="0"/>
          </a:p>
        </p:txBody>
      </p:sp>
      <p:sp>
        <p:nvSpPr>
          <p:cNvPr id="8" name="Rectangle 7"/>
          <p:cNvSpPr/>
          <p:nvPr/>
        </p:nvSpPr>
        <p:spPr>
          <a:xfrm>
            <a:off x="381000" y="3886200"/>
            <a:ext cx="8534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la </a:t>
            </a:r>
            <a:r>
              <a:rPr lang="en-US" sz="28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salade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             la </a:t>
            </a:r>
            <a:r>
              <a:rPr lang="en-US" sz="28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tarte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en-US" sz="2800" dirty="0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838200" y="5257800"/>
            <a:ext cx="7239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La </a:t>
            </a:r>
            <a:r>
              <a:rPr lang="en-US" sz="32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salade</a:t>
            </a:r>
            <a:r>
              <a:rPr lang="en-US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… … … … … … … … … … …  … …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La </a:t>
            </a:r>
            <a:r>
              <a:rPr lang="en-US" sz="32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tarte</a:t>
            </a:r>
            <a:r>
              <a:rPr lang="en-US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… … … … … … … … … … … … …</a:t>
            </a:r>
            <a:r>
              <a:rPr lang="en-US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…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00B0F0"/>
                </a:solidFill>
              </a:rPr>
              <a:t>Formulez</a:t>
            </a:r>
            <a:r>
              <a:rPr lang="en-US" b="1" dirty="0" smtClean="0">
                <a:solidFill>
                  <a:srgbClr val="00B0F0"/>
                </a:solidFill>
              </a:rPr>
              <a:t> des phrases comparatives en </a:t>
            </a:r>
            <a:r>
              <a:rPr lang="en-US" b="1" dirty="0" err="1" smtClean="0">
                <a:solidFill>
                  <a:srgbClr val="00B0F0"/>
                </a:solidFill>
              </a:rPr>
              <a:t>utilisant</a:t>
            </a:r>
            <a:r>
              <a:rPr lang="en-US" b="1" dirty="0" smtClean="0">
                <a:solidFill>
                  <a:srgbClr val="00B0F0"/>
                </a:solidFill>
              </a:rPr>
              <a:t> les </a:t>
            </a:r>
            <a:r>
              <a:rPr lang="en-US" b="1" dirty="0" err="1" smtClean="0">
                <a:solidFill>
                  <a:srgbClr val="00B0F0"/>
                </a:solidFill>
              </a:rPr>
              <a:t>mots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</a:rPr>
              <a:t>cités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</a:rPr>
              <a:t>là-dessous</a:t>
            </a:r>
            <a:r>
              <a:rPr lang="en-US" b="1" dirty="0" smtClean="0">
                <a:solidFill>
                  <a:srgbClr val="00B0F0"/>
                </a:solidFill>
              </a:rPr>
              <a:t>:</a:t>
            </a:r>
            <a:endParaRPr lang="en-US" b="1" dirty="0">
              <a:solidFill>
                <a:srgbClr val="00B0F0"/>
              </a:solidFill>
            </a:endParaRPr>
          </a:p>
        </p:txBody>
      </p:sp>
      <p:pic>
        <p:nvPicPr>
          <p:cNvPr id="25602" name="Picture 2" descr="C:\Users\user\Desktop\images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47800"/>
            <a:ext cx="2714625" cy="1685925"/>
          </a:xfrm>
          <a:prstGeom prst="rect">
            <a:avLst/>
          </a:prstGeom>
          <a:noFill/>
        </p:spPr>
      </p:pic>
      <p:pic>
        <p:nvPicPr>
          <p:cNvPr id="25603" name="Picture 3" descr="C:\Users\user\Desktop\images (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3962400"/>
            <a:ext cx="2619375" cy="1743075"/>
          </a:xfrm>
          <a:prstGeom prst="rect">
            <a:avLst/>
          </a:prstGeom>
          <a:noFill/>
        </p:spPr>
      </p:pic>
      <p:pic>
        <p:nvPicPr>
          <p:cNvPr id="25604" name="Picture 4" descr="C:\Users\user\Desktop\images (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4714875"/>
            <a:ext cx="2143125" cy="2143125"/>
          </a:xfrm>
          <a:prstGeom prst="rect">
            <a:avLst/>
          </a:prstGeom>
          <a:noFill/>
        </p:spPr>
      </p:pic>
      <p:pic>
        <p:nvPicPr>
          <p:cNvPr id="25605" name="Picture 5" descr="C:\Users\user\Desktop\download (14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72200" y="1981200"/>
            <a:ext cx="2143125" cy="2143125"/>
          </a:xfrm>
          <a:prstGeom prst="rect">
            <a:avLst/>
          </a:prstGeom>
          <a:noFill/>
        </p:spPr>
      </p:pic>
      <p:pic>
        <p:nvPicPr>
          <p:cNvPr id="25606" name="Picture 6" descr="C:\Users\user\Desktop\download (12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" y="2667000"/>
            <a:ext cx="2143125" cy="2143125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5638800" y="2895600"/>
            <a:ext cx="381000" cy="2667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Q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U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E</a:t>
            </a:r>
          </a:p>
          <a:p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2743200" y="3048000"/>
            <a:ext cx="350519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E</a:t>
            </a:r>
            <a:r>
              <a:rPr lang="en-US" sz="3200" b="1" dirty="0" smtClean="0"/>
              <a:t>   Plus</a:t>
            </a:r>
          </a:p>
          <a:p>
            <a:r>
              <a:rPr lang="en-US" sz="3200" b="1" dirty="0" smtClean="0"/>
              <a:t>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S</a:t>
            </a:r>
            <a:r>
              <a:rPr lang="en-US" sz="3200" b="1" dirty="0" smtClean="0"/>
              <a:t>  </a:t>
            </a:r>
            <a:r>
              <a:rPr lang="en-US" sz="3200" b="1" dirty="0" err="1" smtClean="0"/>
              <a:t>Moins</a:t>
            </a:r>
            <a:endParaRPr lang="en-US" sz="3200" b="1" dirty="0" smtClean="0"/>
          </a:p>
          <a:p>
            <a:r>
              <a:rPr lang="en-US" sz="3200" b="1" dirty="0" smtClean="0"/>
              <a:t>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T</a:t>
            </a:r>
            <a:r>
              <a:rPr lang="en-US" sz="3200" b="1" dirty="0" smtClean="0"/>
              <a:t>   </a:t>
            </a:r>
            <a:r>
              <a:rPr lang="en-US" sz="3200" b="1" dirty="0" err="1" smtClean="0"/>
              <a:t>Aussi</a:t>
            </a:r>
            <a:r>
              <a:rPr lang="en-US" sz="3200" b="1" dirty="0" smtClean="0"/>
              <a:t>  </a:t>
            </a:r>
            <a:endParaRPr lang="en-US" sz="3200" b="1" dirty="0"/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4267200" y="3581400"/>
            <a:ext cx="1600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Rapide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lent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Formulez</a:t>
            </a:r>
            <a:r>
              <a:rPr lang="en-US" b="1" dirty="0" smtClean="0">
                <a:solidFill>
                  <a:srgbClr val="FF0000"/>
                </a:solidFill>
              </a:rPr>
              <a:t> des phrases comparatives en </a:t>
            </a:r>
            <a:r>
              <a:rPr lang="en-US" b="1" dirty="0" err="1" smtClean="0">
                <a:solidFill>
                  <a:srgbClr val="FF0000"/>
                </a:solidFill>
              </a:rPr>
              <a:t>utilisant</a:t>
            </a:r>
            <a:r>
              <a:rPr lang="en-US" b="1" dirty="0" smtClean="0">
                <a:solidFill>
                  <a:srgbClr val="FF0000"/>
                </a:solidFill>
              </a:rPr>
              <a:t> les </a:t>
            </a:r>
            <a:r>
              <a:rPr lang="en-US" b="1" dirty="0" err="1" smtClean="0">
                <a:solidFill>
                  <a:srgbClr val="FF0000"/>
                </a:solidFill>
              </a:rPr>
              <a:t>mots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cités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là-dessous</a:t>
            </a:r>
            <a:r>
              <a:rPr lang="en-US" b="1" dirty="0" smtClean="0">
                <a:solidFill>
                  <a:srgbClr val="FF0000"/>
                </a:solidFill>
              </a:rPr>
              <a:t>: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26627" name="Picture 3" descr="C:\Users\user\Desktop\download (17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600200"/>
            <a:ext cx="2476500" cy="1847850"/>
          </a:xfrm>
          <a:prstGeom prst="rect">
            <a:avLst/>
          </a:prstGeom>
          <a:noFill/>
        </p:spPr>
      </p:pic>
      <p:pic>
        <p:nvPicPr>
          <p:cNvPr id="26628" name="Picture 4" descr="C:\Users\user\Desktop\download (12)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609600" y="4714875"/>
            <a:ext cx="2143125" cy="2143125"/>
          </a:xfrm>
          <a:prstGeom prst="rect">
            <a:avLst/>
          </a:prstGeom>
          <a:noFill/>
        </p:spPr>
      </p:pic>
      <p:pic>
        <p:nvPicPr>
          <p:cNvPr id="26629" name="Picture 5" descr="C:\Users\user\Desktop\download (18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3352800"/>
            <a:ext cx="2847975" cy="16002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6324600" y="3124200"/>
            <a:ext cx="381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QU</a:t>
            </a:r>
          </a:p>
          <a:p>
            <a:r>
              <a:rPr lang="en-US" sz="2800" b="1" dirty="0" smtClean="0"/>
              <a:t>E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2971800" y="2667000"/>
            <a:ext cx="350519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E</a:t>
            </a:r>
            <a:r>
              <a:rPr lang="en-US" sz="3200" b="1" dirty="0" smtClean="0"/>
              <a:t>   Plus</a:t>
            </a:r>
          </a:p>
          <a:p>
            <a:r>
              <a:rPr lang="en-US" sz="3200" b="1" dirty="0" smtClean="0"/>
              <a:t>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S</a:t>
            </a:r>
            <a:r>
              <a:rPr lang="en-US" sz="3200" b="1" dirty="0" smtClean="0"/>
              <a:t>  </a:t>
            </a:r>
            <a:r>
              <a:rPr lang="en-US" sz="3200" b="1" dirty="0" err="1" smtClean="0"/>
              <a:t>Moins</a:t>
            </a:r>
            <a:endParaRPr lang="en-US" sz="3200" b="1" dirty="0" smtClean="0"/>
          </a:p>
          <a:p>
            <a:r>
              <a:rPr lang="en-US" sz="3200" b="1" dirty="0" smtClean="0"/>
              <a:t>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T</a:t>
            </a:r>
            <a:r>
              <a:rPr lang="en-US" sz="3200" b="1" dirty="0" smtClean="0"/>
              <a:t>   </a:t>
            </a:r>
            <a:r>
              <a:rPr lang="en-US" sz="3200" b="1" dirty="0" err="1" smtClean="0"/>
              <a:t>Aussi</a:t>
            </a:r>
            <a:r>
              <a:rPr lang="en-US" sz="3200" b="1" dirty="0" smtClean="0"/>
              <a:t>  </a:t>
            </a:r>
            <a:endParaRPr lang="en-US" sz="3200" b="1" dirty="0"/>
          </a:p>
        </p:txBody>
      </p:sp>
      <p:pic>
        <p:nvPicPr>
          <p:cNvPr id="7169" name="Picture 1" descr="C:\Users\user\Desktop\images (1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1800" y="1524000"/>
            <a:ext cx="2362200" cy="1685925"/>
          </a:xfrm>
          <a:prstGeom prst="rect">
            <a:avLst/>
          </a:prstGeom>
          <a:noFill/>
        </p:spPr>
      </p:pic>
      <p:pic>
        <p:nvPicPr>
          <p:cNvPr id="7170" name="Picture 2" descr="C:\Users\user\Desktop\images (3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81800" y="4114800"/>
            <a:ext cx="2143125" cy="2143125"/>
          </a:xfrm>
          <a:prstGeom prst="rect">
            <a:avLst/>
          </a:prstGeom>
          <a:noFill/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4495800" y="3048000"/>
            <a:ext cx="1600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Rapide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lent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Comparez</a:t>
            </a:r>
            <a:r>
              <a:rPr lang="en-US" b="1" dirty="0" smtClean="0">
                <a:solidFill>
                  <a:srgbClr val="FF0000"/>
                </a:solidFill>
              </a:rPr>
              <a:t> les chateaux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27650" name="Picture 2" descr="C:\Users\user\Desktop\download (19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1371600"/>
            <a:ext cx="2819400" cy="2133600"/>
          </a:xfrm>
          <a:prstGeom prst="rect">
            <a:avLst/>
          </a:prstGeom>
          <a:noFill/>
        </p:spPr>
      </p:pic>
      <p:pic>
        <p:nvPicPr>
          <p:cNvPr id="27651" name="Picture 3" descr="C:\Users\user\Desktop\download (20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1295400"/>
            <a:ext cx="2857500" cy="21336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867400" y="3657600"/>
            <a:ext cx="381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QU</a:t>
            </a:r>
          </a:p>
          <a:p>
            <a:r>
              <a:rPr lang="en-US" sz="2800" b="1" dirty="0" smtClean="0"/>
              <a:t>E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2667000" y="3657600"/>
            <a:ext cx="35051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E</a:t>
            </a:r>
            <a:r>
              <a:rPr lang="en-US" sz="3200" b="1" dirty="0" smtClean="0"/>
              <a:t>   Plus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S</a:t>
            </a:r>
            <a:r>
              <a:rPr lang="en-US" sz="3200" b="1" dirty="0" smtClean="0"/>
              <a:t>  </a:t>
            </a:r>
            <a:r>
              <a:rPr lang="en-US" sz="3200" b="1" dirty="0" err="1" smtClean="0"/>
              <a:t>Moins</a:t>
            </a:r>
            <a:r>
              <a:rPr lang="en-US" sz="3200" b="1" dirty="0" smtClean="0"/>
              <a:t>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T</a:t>
            </a:r>
            <a:r>
              <a:rPr lang="en-US" sz="3200" b="1" dirty="0" smtClean="0"/>
              <a:t>   </a:t>
            </a:r>
            <a:r>
              <a:rPr lang="en-US" sz="3200" b="1" dirty="0" err="1" smtClean="0"/>
              <a:t>Aussi</a:t>
            </a:r>
            <a:r>
              <a:rPr lang="en-US" sz="3200" b="1" dirty="0" smtClean="0"/>
              <a:t>  </a:t>
            </a:r>
            <a:endParaRPr lang="en-US" sz="3200" b="1" dirty="0"/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5410200"/>
            <a:ext cx="8991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 chateau de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Rozafa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en-US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… … … … … … … … … … …  … …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le Chateau de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Petrela</a:t>
            </a:r>
            <a:r>
              <a:rPr lang="en-US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… … … … … … … … … … …  … …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4267200" y="3962400"/>
            <a:ext cx="14478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grand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petit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3" descr="C:\Users\user\Desktop\download (2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248400" y="2286000"/>
            <a:ext cx="2495550" cy="2438400"/>
          </a:xfrm>
          <a:prstGeom prst="rect">
            <a:avLst/>
          </a:prstGeom>
          <a:noFill/>
        </p:spPr>
      </p:pic>
      <p:pic>
        <p:nvPicPr>
          <p:cNvPr id="28676" name="Picture 4" descr="C:\Users\user\Desktop\download (2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362200"/>
            <a:ext cx="2619375" cy="24384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791200" y="3276600"/>
            <a:ext cx="381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QU</a:t>
            </a:r>
          </a:p>
          <a:p>
            <a:r>
              <a:rPr lang="en-US" sz="2800" b="1" dirty="0" smtClean="0"/>
              <a:t>E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2895600" y="3200400"/>
            <a:ext cx="35051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E</a:t>
            </a:r>
            <a:r>
              <a:rPr lang="en-US" sz="3200" b="1" dirty="0" smtClean="0"/>
              <a:t>   Plus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S</a:t>
            </a:r>
            <a:r>
              <a:rPr lang="en-US" sz="3200" b="1" dirty="0" smtClean="0"/>
              <a:t>  </a:t>
            </a:r>
            <a:r>
              <a:rPr lang="en-US" sz="3200" b="1" dirty="0" err="1" smtClean="0"/>
              <a:t>Moins</a:t>
            </a:r>
            <a:r>
              <a:rPr lang="en-US" sz="3200" b="1" dirty="0" smtClean="0"/>
              <a:t>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T</a:t>
            </a:r>
            <a:r>
              <a:rPr lang="en-US" sz="3200" b="1" dirty="0" smtClean="0"/>
              <a:t>   </a:t>
            </a:r>
            <a:r>
              <a:rPr lang="en-US" sz="3200" b="1" dirty="0" err="1" smtClean="0"/>
              <a:t>Aussi</a:t>
            </a:r>
            <a:r>
              <a:rPr lang="en-US" sz="3200" b="1" dirty="0" smtClean="0"/>
              <a:t>  </a:t>
            </a:r>
            <a:endParaRPr lang="en-US" sz="3200" b="1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4572000" y="3581400"/>
            <a:ext cx="29718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grand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petit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5181600"/>
            <a:ext cx="8915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L’ </a:t>
            </a:r>
            <a:r>
              <a:rPr lang="en-US" sz="28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amphithéâtre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de Durres    … … … … … … … … … … …  … …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L’ </a:t>
            </a:r>
            <a:r>
              <a:rPr lang="en-US" sz="28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amphithéâtre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de </a:t>
            </a:r>
            <a:r>
              <a:rPr lang="en-US" sz="28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Boutrint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… … … … … … … … … … …  … …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</a:rPr>
              <a:t>Comparez</a:t>
            </a:r>
            <a:r>
              <a:rPr lang="en-US" sz="4000" b="1" dirty="0" smtClean="0">
                <a:solidFill>
                  <a:srgbClr val="FF0000"/>
                </a:solidFill>
              </a:rPr>
              <a:t> les </a:t>
            </a:r>
            <a:r>
              <a:rPr lang="en-US" sz="4000" b="1" dirty="0" err="1" smtClean="0">
                <a:solidFill>
                  <a:srgbClr val="FF0000"/>
                </a:solidFill>
              </a:rPr>
              <a:t>amphith</a:t>
            </a:r>
            <a:r>
              <a:rPr lang="en-US" sz="4000" b="1" dirty="0" err="1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éâtres</a:t>
            </a:r>
            <a:r>
              <a:rPr lang="en-US" sz="40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La </a:t>
            </a:r>
            <a:r>
              <a:rPr lang="en-US" b="1" dirty="0" err="1" smtClean="0">
                <a:solidFill>
                  <a:srgbClr val="FF0000"/>
                </a:solidFill>
              </a:rPr>
              <a:t>comparaison</a:t>
            </a:r>
            <a:r>
              <a:rPr lang="en-US" b="1" dirty="0" smtClean="0">
                <a:solidFill>
                  <a:srgbClr val="FF0000"/>
                </a:solidFill>
              </a:rPr>
              <a:t> de la </a:t>
            </a:r>
            <a:r>
              <a:rPr lang="en-US" b="1" dirty="0" err="1" smtClean="0">
                <a:solidFill>
                  <a:srgbClr val="FF0000"/>
                </a:solidFill>
              </a:rPr>
              <a:t>quantit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 err="1" smtClean="0"/>
              <a:t>J’ai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plus DE  </a:t>
            </a:r>
            <a:r>
              <a:rPr lang="en-US" b="1" dirty="0" err="1" smtClean="0"/>
              <a:t>livres</a:t>
            </a:r>
            <a:r>
              <a:rPr lang="en-US" b="1" dirty="0" smtClean="0"/>
              <a:t> </a:t>
            </a:r>
            <a:r>
              <a:rPr lang="en-US" b="1" dirty="0" err="1" smtClean="0"/>
              <a:t>que</a:t>
            </a:r>
            <a:r>
              <a:rPr lang="en-US" b="1" dirty="0" smtClean="0"/>
              <a:t> </a:t>
            </a:r>
            <a:r>
              <a:rPr lang="en-US" b="1" dirty="0" err="1" smtClean="0"/>
              <a:t>toi</a:t>
            </a:r>
            <a:r>
              <a:rPr lang="en-US" b="1" dirty="0" smtClean="0"/>
              <a:t>.</a:t>
            </a:r>
          </a:p>
          <a:p>
            <a:pPr>
              <a:buNone/>
            </a:pPr>
            <a:r>
              <a:rPr lang="en-US" b="1" dirty="0" smtClean="0"/>
              <a:t>A l’</a:t>
            </a:r>
            <a:r>
              <a:rPr lang="en-US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école</a:t>
            </a:r>
            <a:r>
              <a:rPr lang="en-US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nous </a:t>
            </a:r>
            <a:r>
              <a:rPr lang="en-US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avons</a:t>
            </a:r>
            <a:r>
              <a:rPr lang="en-US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plus d’ </a:t>
            </a:r>
            <a:r>
              <a:rPr lang="en-US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éleves</a:t>
            </a:r>
            <a:r>
              <a:rPr lang="en-US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qu’à</a:t>
            </a:r>
            <a:r>
              <a:rPr lang="en-US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l’</a:t>
            </a:r>
          </a:p>
          <a:p>
            <a:pPr>
              <a:buNone/>
            </a:pPr>
            <a:r>
              <a:rPr lang="en-US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école</a:t>
            </a:r>
            <a:r>
              <a:rPr lang="en-US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artistique</a:t>
            </a:r>
            <a:r>
              <a:rPr lang="en-US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Nous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faisons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plus de devoirs en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Maths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qu’en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litt</a:t>
            </a:r>
            <a:r>
              <a:rPr lang="en-US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érature</a:t>
            </a:r>
            <a:r>
              <a:rPr lang="en-US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Il fait plus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d’efforts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que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son frère</a:t>
            </a:r>
          </a:p>
          <a:p>
            <a:pPr>
              <a:buNone/>
            </a:pP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Intensit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é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et la 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Qualité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de </a:t>
            </a:r>
            <a:r>
              <a:rPr lang="en-US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l’action</a:t>
            </a:r>
            <a:r>
              <a:rPr lang="en-US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Il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travaille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plus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que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moi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. Il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travaille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mieux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que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moi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Il 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chante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plus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que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 nous </a:t>
            </a:r>
            <a:r>
              <a:rPr lang="en-US" b="1" dirty="0" err="1" smtClean="0">
                <a:latin typeface="Calibri" pitchFamily="34" charset="0"/>
                <a:cs typeface="Times New Roman" pitchFamily="18" charset="0"/>
              </a:rPr>
              <a:t>deux</a:t>
            </a:r>
            <a:r>
              <a:rPr lang="en-US" b="1" dirty="0" smtClean="0">
                <a:latin typeface="Calibri" pitchFamily="34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9445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VRAI </a:t>
            </a:r>
            <a:r>
              <a:rPr lang="en-US" b="1" dirty="0" err="1" smtClean="0">
                <a:solidFill>
                  <a:srgbClr val="FF0000"/>
                </a:solidFill>
              </a:rPr>
              <a:t>ou</a:t>
            </a:r>
            <a:r>
              <a:rPr lang="en-US" b="1" dirty="0" smtClean="0">
                <a:solidFill>
                  <a:srgbClr val="FF0000"/>
                </a:solidFill>
              </a:rPr>
              <a:t>  FAUX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                                                            </a:t>
            </a:r>
            <a:r>
              <a:rPr lang="en-US" b="1" dirty="0" smtClean="0"/>
              <a:t>V     F</a:t>
            </a:r>
            <a:endParaRPr lang="en-US" b="1" dirty="0"/>
          </a:p>
        </p:txBody>
      </p:sp>
      <p:pic>
        <p:nvPicPr>
          <p:cNvPr id="3074" name="Picture 2" descr="C:\Users\user\Desktop\download (17)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1066800"/>
            <a:ext cx="1752600" cy="1143000"/>
          </a:xfrm>
          <a:prstGeom prst="rect">
            <a:avLst/>
          </a:prstGeom>
          <a:noFill/>
        </p:spPr>
      </p:pic>
      <p:pic>
        <p:nvPicPr>
          <p:cNvPr id="3075" name="Picture 3" descr="C:\Users\user\Desktop\download (18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0" y="1143000"/>
            <a:ext cx="1628775" cy="1219200"/>
          </a:xfrm>
          <a:prstGeom prst="rect">
            <a:avLst/>
          </a:prstGeom>
          <a:noFill/>
        </p:spPr>
      </p:pic>
      <p:pic>
        <p:nvPicPr>
          <p:cNvPr id="3076" name="Picture 4" descr="C:\Users\user\Desktop\images (3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981200"/>
            <a:ext cx="1752600" cy="1371599"/>
          </a:xfrm>
          <a:prstGeom prst="rect">
            <a:avLst/>
          </a:prstGeom>
          <a:noFill/>
        </p:spPr>
      </p:pic>
      <p:pic>
        <p:nvPicPr>
          <p:cNvPr id="3077" name="Picture 5" descr="C:\Users\user\Desktop\download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2667000"/>
            <a:ext cx="1981200" cy="838200"/>
          </a:xfrm>
          <a:prstGeom prst="rect">
            <a:avLst/>
          </a:prstGeom>
          <a:noFill/>
        </p:spPr>
      </p:pic>
      <p:pic>
        <p:nvPicPr>
          <p:cNvPr id="3078" name="Picture 6" descr="C:\Users\user\Desktop\download (12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3352800"/>
            <a:ext cx="1371600" cy="1142999"/>
          </a:xfrm>
          <a:prstGeom prst="rect">
            <a:avLst/>
          </a:prstGeom>
          <a:noFill/>
        </p:spPr>
      </p:pic>
      <p:pic>
        <p:nvPicPr>
          <p:cNvPr id="3079" name="Picture 7" descr="C:\Users\user\Desktop\download (16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486400" y="3581400"/>
            <a:ext cx="1900238" cy="1290637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1676400" y="1676400"/>
            <a:ext cx="37735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La </a:t>
            </a:r>
            <a:r>
              <a:rPr lang="en-US" dirty="0" err="1" smtClean="0"/>
              <a:t>moto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  plus </a:t>
            </a:r>
            <a:r>
              <a:rPr lang="en-US" dirty="0" err="1" smtClean="0"/>
              <a:t>rapide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la </a:t>
            </a:r>
            <a:r>
              <a:rPr lang="en-US" dirty="0" err="1" smtClean="0"/>
              <a:t>voiture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752600" y="3048000"/>
            <a:ext cx="3635405" cy="381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Le train  </a:t>
            </a:r>
            <a:r>
              <a:rPr lang="en-US" dirty="0" err="1" smtClean="0"/>
              <a:t>est</a:t>
            </a:r>
            <a:r>
              <a:rPr lang="en-US" dirty="0" smtClean="0"/>
              <a:t>  plus </a:t>
            </a:r>
            <a:r>
              <a:rPr lang="en-US" dirty="0" err="1" smtClean="0"/>
              <a:t>rapide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l’avion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752600" y="4114800"/>
            <a:ext cx="33221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Le </a:t>
            </a:r>
            <a:r>
              <a:rPr lang="en-US" dirty="0" err="1" smtClean="0"/>
              <a:t>vélo</a:t>
            </a:r>
            <a:r>
              <a:rPr lang="en-US" dirty="0" smtClean="0"/>
              <a:t>  </a:t>
            </a:r>
            <a:r>
              <a:rPr lang="en-US" dirty="0" err="1" smtClean="0"/>
              <a:t>est</a:t>
            </a:r>
            <a:r>
              <a:rPr lang="en-US" dirty="0" smtClean="0"/>
              <a:t>  plus lent </a:t>
            </a:r>
            <a:r>
              <a:rPr lang="en-US" dirty="0" err="1" smtClean="0"/>
              <a:t>que</a:t>
            </a:r>
            <a:r>
              <a:rPr lang="en-US" dirty="0" smtClean="0"/>
              <a:t> la </a:t>
            </a:r>
            <a:r>
              <a:rPr lang="en-US" dirty="0" err="1" smtClean="0"/>
              <a:t>moto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676400" y="5410200"/>
            <a:ext cx="41055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Les bateaux  </a:t>
            </a:r>
            <a:r>
              <a:rPr lang="en-US" dirty="0" err="1" smtClean="0"/>
              <a:t>sont</a:t>
            </a:r>
            <a:r>
              <a:rPr lang="en-US" dirty="0" smtClean="0"/>
              <a:t>  plus </a:t>
            </a:r>
            <a:r>
              <a:rPr lang="en-US" dirty="0" err="1" smtClean="0"/>
              <a:t>rapides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l’avion</a:t>
            </a:r>
            <a:endParaRPr lang="en-US" dirty="0"/>
          </a:p>
        </p:txBody>
      </p:sp>
      <p:pic>
        <p:nvPicPr>
          <p:cNvPr id="17" name="Picture 3" descr="C:\Users\user\Desktop\9dc206a9a7669d67951b52d51e3819c3 (1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5105401"/>
            <a:ext cx="1600200" cy="1143000"/>
          </a:xfrm>
          <a:prstGeom prst="rect">
            <a:avLst/>
          </a:prstGeom>
          <a:noFill/>
        </p:spPr>
      </p:pic>
      <p:pic>
        <p:nvPicPr>
          <p:cNvPr id="18" name="Picture 3" descr="C:\Users\user\Desktop\images (1)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791200" y="4953000"/>
            <a:ext cx="1600200" cy="1076325"/>
          </a:xfrm>
          <a:prstGeom prst="rect">
            <a:avLst/>
          </a:prstGeom>
          <a:noFill/>
        </p:spPr>
      </p:pic>
      <p:sp>
        <p:nvSpPr>
          <p:cNvPr id="19" name="Rectangle 18"/>
          <p:cNvSpPr/>
          <p:nvPr/>
        </p:nvSpPr>
        <p:spPr>
          <a:xfrm>
            <a:off x="7467600" y="1600200"/>
            <a:ext cx="609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229600" y="1600200"/>
            <a:ext cx="609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8229600" y="2895600"/>
            <a:ext cx="609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467600" y="2895600"/>
            <a:ext cx="609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8229600" y="4114800"/>
            <a:ext cx="609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467600" y="4114800"/>
            <a:ext cx="609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8229600" y="5334000"/>
            <a:ext cx="609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7467600" y="5334000"/>
            <a:ext cx="609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9445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VRAI </a:t>
            </a:r>
            <a:r>
              <a:rPr lang="en-US" b="1" dirty="0" err="1" smtClean="0">
                <a:solidFill>
                  <a:srgbClr val="FF0000"/>
                </a:solidFill>
              </a:rPr>
              <a:t>ou</a:t>
            </a:r>
            <a:r>
              <a:rPr lang="en-US" b="1" dirty="0" smtClean="0">
                <a:solidFill>
                  <a:srgbClr val="FF0000"/>
                </a:solidFill>
              </a:rPr>
              <a:t>  FAUX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                                                            </a:t>
            </a:r>
            <a:r>
              <a:rPr lang="en-US" b="1" dirty="0" smtClean="0"/>
              <a:t>V     F</a:t>
            </a:r>
            <a:endParaRPr lang="en-US" b="1" dirty="0"/>
          </a:p>
        </p:txBody>
      </p:sp>
      <p:pic>
        <p:nvPicPr>
          <p:cNvPr id="3075" name="Picture 3" descr="C:\Users\user\Desktop\download (18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1143000"/>
            <a:ext cx="1628775" cy="1219200"/>
          </a:xfrm>
          <a:prstGeom prst="rect">
            <a:avLst/>
          </a:prstGeom>
          <a:noFill/>
        </p:spPr>
      </p:pic>
      <p:pic>
        <p:nvPicPr>
          <p:cNvPr id="3076" name="Picture 4" descr="C:\Users\user\Desktop\images (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981200"/>
            <a:ext cx="1752600" cy="1371599"/>
          </a:xfrm>
          <a:prstGeom prst="rect">
            <a:avLst/>
          </a:prstGeom>
          <a:noFill/>
        </p:spPr>
      </p:pic>
      <p:pic>
        <p:nvPicPr>
          <p:cNvPr id="3077" name="Picture 5" descr="C:\Users\user\Desktop\download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0" y="2667000"/>
            <a:ext cx="1981200" cy="838200"/>
          </a:xfrm>
          <a:prstGeom prst="rect">
            <a:avLst/>
          </a:prstGeom>
          <a:noFill/>
        </p:spPr>
      </p:pic>
      <p:pic>
        <p:nvPicPr>
          <p:cNvPr id="3078" name="Picture 6" descr="C:\Users\user\Desktop\download (12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352800"/>
            <a:ext cx="1371600" cy="1142999"/>
          </a:xfrm>
          <a:prstGeom prst="rect">
            <a:avLst/>
          </a:prstGeom>
          <a:noFill/>
        </p:spPr>
      </p:pic>
      <p:pic>
        <p:nvPicPr>
          <p:cNvPr id="3079" name="Picture 7" descr="C:\Users\user\Desktop\download (16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86400" y="3581400"/>
            <a:ext cx="1900238" cy="1290637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1676400" y="1676400"/>
            <a:ext cx="37735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La </a:t>
            </a:r>
            <a:r>
              <a:rPr lang="en-US" dirty="0" err="1" smtClean="0"/>
              <a:t>moto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  plus </a:t>
            </a:r>
            <a:r>
              <a:rPr lang="en-US" dirty="0" err="1" smtClean="0"/>
              <a:t>rapide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la </a:t>
            </a:r>
            <a:r>
              <a:rPr lang="en-US" dirty="0" err="1" smtClean="0"/>
              <a:t>voiture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752600" y="3048000"/>
            <a:ext cx="3635405" cy="381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Le train  </a:t>
            </a:r>
            <a:r>
              <a:rPr lang="en-US" dirty="0" err="1" smtClean="0"/>
              <a:t>est</a:t>
            </a:r>
            <a:r>
              <a:rPr lang="en-US" dirty="0" smtClean="0"/>
              <a:t>  plus </a:t>
            </a:r>
            <a:r>
              <a:rPr lang="en-US" dirty="0" err="1" smtClean="0"/>
              <a:t>rapide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l’avion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752600" y="4114800"/>
            <a:ext cx="33221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Le </a:t>
            </a:r>
            <a:r>
              <a:rPr lang="en-US" dirty="0" err="1" smtClean="0"/>
              <a:t>vélo</a:t>
            </a:r>
            <a:r>
              <a:rPr lang="en-US" dirty="0" smtClean="0"/>
              <a:t>  </a:t>
            </a:r>
            <a:r>
              <a:rPr lang="en-US" dirty="0" err="1" smtClean="0"/>
              <a:t>est</a:t>
            </a:r>
            <a:r>
              <a:rPr lang="en-US" dirty="0" smtClean="0"/>
              <a:t>  plus lent </a:t>
            </a:r>
            <a:r>
              <a:rPr lang="en-US" dirty="0" err="1" smtClean="0"/>
              <a:t>que</a:t>
            </a:r>
            <a:r>
              <a:rPr lang="en-US" dirty="0" smtClean="0"/>
              <a:t> la </a:t>
            </a:r>
            <a:r>
              <a:rPr lang="en-US" dirty="0" err="1" smtClean="0"/>
              <a:t>moto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676400" y="5410200"/>
            <a:ext cx="41055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Les bateaux  </a:t>
            </a:r>
            <a:r>
              <a:rPr lang="en-US" dirty="0" err="1" smtClean="0"/>
              <a:t>sont</a:t>
            </a:r>
            <a:r>
              <a:rPr lang="en-US" dirty="0" smtClean="0"/>
              <a:t>  plus </a:t>
            </a:r>
            <a:r>
              <a:rPr lang="en-US" dirty="0" err="1" smtClean="0"/>
              <a:t>rapides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l’avion</a:t>
            </a:r>
            <a:endParaRPr lang="en-US" dirty="0"/>
          </a:p>
        </p:txBody>
      </p:sp>
      <p:pic>
        <p:nvPicPr>
          <p:cNvPr id="17" name="Picture 3" descr="C:\Users\user\Desktop\9dc206a9a7669d67951b52d51e3819c3 (1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5105401"/>
            <a:ext cx="1600200" cy="1143000"/>
          </a:xfrm>
          <a:prstGeom prst="rect">
            <a:avLst/>
          </a:prstGeom>
          <a:noFill/>
        </p:spPr>
      </p:pic>
      <p:pic>
        <p:nvPicPr>
          <p:cNvPr id="18" name="Picture 3" descr="C:\Users\user\Desktop\images (1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791200" y="4953000"/>
            <a:ext cx="1600200" cy="1076325"/>
          </a:xfrm>
          <a:prstGeom prst="rect">
            <a:avLst/>
          </a:prstGeom>
          <a:noFill/>
        </p:spPr>
      </p:pic>
      <p:sp>
        <p:nvSpPr>
          <p:cNvPr id="19" name="Rectangle 18"/>
          <p:cNvSpPr/>
          <p:nvPr/>
        </p:nvSpPr>
        <p:spPr>
          <a:xfrm>
            <a:off x="7467600" y="1600200"/>
            <a:ext cx="609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229600" y="1600200"/>
            <a:ext cx="609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8229600" y="2895600"/>
            <a:ext cx="609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467600" y="2895600"/>
            <a:ext cx="609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8229600" y="4114800"/>
            <a:ext cx="609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467600" y="4114800"/>
            <a:ext cx="609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8229600" y="5334000"/>
            <a:ext cx="609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7467600" y="5334000"/>
            <a:ext cx="609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ontent Placeholder 2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" descr="C:\Users\user\Desktop\fruits et legumes\images (2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V="1">
            <a:off x="2743200" y="4724400"/>
            <a:ext cx="2133600" cy="1524000"/>
          </a:xfrm>
          <a:prstGeom prst="rect">
            <a:avLst/>
          </a:prstGeom>
          <a:noFill/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52400" y="152400"/>
            <a:ext cx="89916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3200" b="1" dirty="0" smtClean="0">
                <a:solidFill>
                  <a:schemeClr val="accent6"/>
                </a:solidFill>
              </a:rPr>
              <a:t>FRUITS ou LEGUMES</a:t>
            </a:r>
            <a:endParaRPr lang="en-US" sz="3200" b="1" dirty="0" smtClean="0">
              <a:solidFill>
                <a:schemeClr val="accent6"/>
              </a:solidFill>
            </a:endParaRPr>
          </a:p>
          <a:p>
            <a:pPr algn="ctr"/>
            <a:r>
              <a:rPr lang="fr-FR" sz="2800" b="1" dirty="0" smtClean="0"/>
              <a:t>Copiez les noms des fruits </a:t>
            </a:r>
          </a:p>
          <a:p>
            <a:r>
              <a:rPr lang="fr-FR" sz="2800" b="1" dirty="0" smtClean="0"/>
              <a:t>en les classant en deux  colonnes : Colonne A  </a:t>
            </a:r>
            <a:r>
              <a:rPr lang="en-US" sz="2800" b="1" dirty="0" smtClean="0"/>
              <a:t>→ les fruits                                     </a:t>
            </a:r>
          </a:p>
          <a:p>
            <a:pPr algn="ctr"/>
            <a:r>
              <a:rPr lang="en-US" sz="2800" b="1" dirty="0" smtClean="0"/>
              <a:t>                                                               </a:t>
            </a:r>
            <a:r>
              <a:rPr lang="en-US" sz="2800" b="1" dirty="0" err="1" smtClean="0"/>
              <a:t>Colonne</a:t>
            </a:r>
            <a:r>
              <a:rPr lang="en-US" sz="2800" b="1" dirty="0" smtClean="0"/>
              <a:t> B → les </a:t>
            </a:r>
            <a:r>
              <a:rPr lang="en-US" sz="2800" dirty="0" err="1" smtClean="0"/>
              <a:t>l</a:t>
            </a:r>
            <a:r>
              <a:rPr lang="en-US" sz="2800" b="1" dirty="0" err="1" smtClean="0"/>
              <a:t>égumes</a:t>
            </a:r>
            <a:endParaRPr lang="en-US" sz="2800" dirty="0" smtClean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152400" y="4267200"/>
            <a:ext cx="8991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l’orange(f)        les figues (f)       les aubergines(f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les cerises(f) 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Rectangle 6"/>
          <p:cNvSpPr>
            <a:spLocks noChangeArrowheads="1"/>
          </p:cNvSpPr>
          <p:nvPr/>
        </p:nvSpPr>
        <p:spPr bwMode="auto">
          <a:xfrm>
            <a:off x="304800" y="6396335"/>
            <a:ext cx="861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les poireaux(m)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l’oignon(m)      les courgettes(f)   les  poires(f)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2" descr="C:\Users\user\Desktop\fruits et legumes\images (14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4876800"/>
            <a:ext cx="2051447" cy="1524000"/>
          </a:xfrm>
          <a:prstGeom prst="rect">
            <a:avLst/>
          </a:prstGeom>
          <a:noFill/>
        </p:spPr>
      </p:pic>
      <p:pic>
        <p:nvPicPr>
          <p:cNvPr id="15362" name="Picture 2" descr="C:\Users\user\Desktop\download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2514600"/>
            <a:ext cx="1905000" cy="1752600"/>
          </a:xfrm>
          <a:prstGeom prst="rect">
            <a:avLst/>
          </a:prstGeom>
          <a:noFill/>
        </p:spPr>
      </p:pic>
      <p:pic>
        <p:nvPicPr>
          <p:cNvPr id="32769" name="Picture 1" descr="C:\Users\user\Desktop\download (9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00600" y="2209800"/>
            <a:ext cx="1933575" cy="1905000"/>
          </a:xfrm>
          <a:prstGeom prst="rect">
            <a:avLst/>
          </a:prstGeom>
          <a:noFill/>
        </p:spPr>
      </p:pic>
      <p:pic>
        <p:nvPicPr>
          <p:cNvPr id="32770" name="Picture 2" descr="C:\Users\user\Desktop\la-poir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53200" y="4953000"/>
            <a:ext cx="2374900" cy="1485900"/>
          </a:xfrm>
          <a:prstGeom prst="rect">
            <a:avLst/>
          </a:prstGeom>
          <a:noFill/>
        </p:spPr>
      </p:pic>
      <p:pic>
        <p:nvPicPr>
          <p:cNvPr id="1026" name="Picture 2" descr="C:\Users\user\Desktop\download (10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5800" y="4953000"/>
            <a:ext cx="1581150" cy="1171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9445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VRAI </a:t>
            </a:r>
            <a:r>
              <a:rPr lang="en-US" b="1" dirty="0" err="1" smtClean="0">
                <a:solidFill>
                  <a:srgbClr val="FF0000"/>
                </a:solidFill>
              </a:rPr>
              <a:t>ou</a:t>
            </a:r>
            <a:r>
              <a:rPr lang="en-US" b="1" dirty="0" smtClean="0">
                <a:solidFill>
                  <a:srgbClr val="FF0000"/>
                </a:solidFill>
              </a:rPr>
              <a:t>  FAUX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                                                            </a:t>
            </a:r>
            <a:r>
              <a:rPr lang="en-US" b="1" dirty="0" smtClean="0"/>
              <a:t>V     F</a:t>
            </a:r>
            <a:endParaRPr lang="en-US" b="1" dirty="0"/>
          </a:p>
        </p:txBody>
      </p:sp>
      <p:sp>
        <p:nvSpPr>
          <p:cNvPr id="12" name="Rectangle 11"/>
          <p:cNvSpPr/>
          <p:nvPr/>
        </p:nvSpPr>
        <p:spPr>
          <a:xfrm>
            <a:off x="1828800" y="1371600"/>
            <a:ext cx="358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    </a:t>
            </a:r>
            <a:r>
              <a:rPr lang="en-US" dirty="0" err="1" smtClean="0"/>
              <a:t>L’orange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 plus  </a:t>
            </a:r>
            <a:r>
              <a:rPr lang="en-US" dirty="0" err="1" smtClean="0"/>
              <a:t>grane</a:t>
            </a:r>
            <a:r>
              <a:rPr lang="en-US" dirty="0" smtClean="0"/>
              <a:t> </a:t>
            </a:r>
          </a:p>
          <a:p>
            <a:r>
              <a:rPr lang="en-US" dirty="0" smtClean="0"/>
              <a:t>              </a:t>
            </a:r>
            <a:r>
              <a:rPr lang="en-US" dirty="0" err="1" smtClean="0"/>
              <a:t>que</a:t>
            </a:r>
            <a:r>
              <a:rPr lang="en-US" dirty="0" smtClean="0"/>
              <a:t> les </a:t>
            </a:r>
            <a:r>
              <a:rPr lang="en-US" dirty="0" err="1" smtClean="0"/>
              <a:t>figuess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828800" y="2971800"/>
            <a:ext cx="3559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Les </a:t>
            </a:r>
            <a:r>
              <a:rPr lang="en-US" dirty="0" err="1" smtClean="0"/>
              <a:t>cerises</a:t>
            </a:r>
            <a:r>
              <a:rPr lang="en-US" dirty="0" smtClean="0"/>
              <a:t> </a:t>
            </a:r>
            <a:r>
              <a:rPr lang="en-US" dirty="0" err="1" smtClean="0"/>
              <a:t>sont</a:t>
            </a:r>
            <a:r>
              <a:rPr lang="en-US" dirty="0" smtClean="0"/>
              <a:t> plus petites q</a:t>
            </a:r>
          </a:p>
          <a:p>
            <a:pPr algn="ctr"/>
            <a:r>
              <a:rPr lang="en-US" dirty="0" err="1" smtClean="0"/>
              <a:t>que</a:t>
            </a:r>
            <a:r>
              <a:rPr lang="en-US" dirty="0" smtClean="0"/>
              <a:t> les </a:t>
            </a:r>
            <a:r>
              <a:rPr lang="en-US" dirty="0" err="1" smtClean="0"/>
              <a:t>courgettes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467600" y="1600200"/>
            <a:ext cx="609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229600" y="1600200"/>
            <a:ext cx="609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8229600" y="2895600"/>
            <a:ext cx="609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467600" y="2895600"/>
            <a:ext cx="609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8229600" y="5334000"/>
            <a:ext cx="609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7467600" y="5334000"/>
            <a:ext cx="609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" descr="C:\Users\user\Desktop\download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7200"/>
            <a:ext cx="1676400" cy="1752600"/>
          </a:xfrm>
          <a:prstGeom prst="rect">
            <a:avLst/>
          </a:prstGeom>
          <a:noFill/>
        </p:spPr>
      </p:pic>
      <p:pic>
        <p:nvPicPr>
          <p:cNvPr id="31" name="Picture 2" descr="Séchées, Coupé, Régime Alimentaire, Fig, Alimentai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609600"/>
            <a:ext cx="1825625" cy="2286000"/>
          </a:xfrm>
          <a:prstGeom prst="rect">
            <a:avLst/>
          </a:prstGeom>
          <a:noFill/>
        </p:spPr>
      </p:pic>
      <p:pic>
        <p:nvPicPr>
          <p:cNvPr id="32" name="Picture 31" descr="C:\Users\user\Desktop\download (2)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" y="2209800"/>
            <a:ext cx="1828799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1" descr="C:\Users\user\Desktop\download (9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00600" y="2209800"/>
            <a:ext cx="1933575" cy="1905000"/>
          </a:xfrm>
          <a:prstGeom prst="rect">
            <a:avLst/>
          </a:prstGeom>
          <a:noFill/>
        </p:spPr>
      </p:pic>
      <p:pic>
        <p:nvPicPr>
          <p:cNvPr id="34" name="Picture 2" descr="C:\Users\user\Desktop\la-poir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724400"/>
            <a:ext cx="2374900" cy="1485900"/>
          </a:xfrm>
          <a:prstGeom prst="rect">
            <a:avLst/>
          </a:prstGeom>
          <a:noFill/>
        </p:spPr>
      </p:pic>
      <p:pic>
        <p:nvPicPr>
          <p:cNvPr id="35" name="Picture 2" descr="C:\Users\user\Desktop\fruits et legumes\images (14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76800" y="2667000"/>
            <a:ext cx="2590800" cy="1524000"/>
          </a:xfrm>
          <a:prstGeom prst="rect">
            <a:avLst/>
          </a:prstGeom>
          <a:noFill/>
        </p:spPr>
      </p:pic>
      <p:pic>
        <p:nvPicPr>
          <p:cNvPr id="37" name="Picture 3" descr="C:\Users\user\Desktop\download (12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562600" y="4724400"/>
            <a:ext cx="1495425" cy="1123950"/>
          </a:xfrm>
          <a:prstGeom prst="rect">
            <a:avLst/>
          </a:prstGeom>
          <a:noFill/>
        </p:spPr>
      </p:pic>
      <p:sp>
        <p:nvSpPr>
          <p:cNvPr id="38" name="Rectangle 37"/>
          <p:cNvSpPr/>
          <p:nvPr/>
        </p:nvSpPr>
        <p:spPr>
          <a:xfrm>
            <a:off x="2209801" y="5181600"/>
            <a:ext cx="32003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Les </a:t>
            </a:r>
            <a:r>
              <a:rPr lang="en-US" dirty="0" err="1" smtClean="0"/>
              <a:t>poires</a:t>
            </a:r>
            <a:r>
              <a:rPr lang="en-US" dirty="0" smtClean="0"/>
              <a:t> </a:t>
            </a:r>
            <a:r>
              <a:rPr lang="en-US" dirty="0" err="1" smtClean="0"/>
              <a:t>sont</a:t>
            </a:r>
            <a:r>
              <a:rPr lang="en-US" dirty="0" smtClean="0"/>
              <a:t> plus petites </a:t>
            </a:r>
          </a:p>
          <a:p>
            <a:pPr algn="ctr"/>
            <a:r>
              <a:rPr lang="en-US" dirty="0" err="1" smtClean="0"/>
              <a:t>que</a:t>
            </a:r>
            <a:r>
              <a:rPr lang="en-US" dirty="0" smtClean="0"/>
              <a:t> les kiwis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Comparez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la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ville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de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Lezha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avec     </a:t>
            </a:r>
            <a:b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la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ville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de Tirana</a:t>
            </a:r>
            <a:b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ancienneté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population </a:t>
            </a:r>
            <a:r>
              <a:rPr lang="fr-FR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superfici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e)</a:t>
            </a:r>
            <a:b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9698" name="Picture 2" descr="C:\Users\user\Desktop\download (24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4343400"/>
            <a:ext cx="2381250" cy="1790700"/>
          </a:xfrm>
          <a:prstGeom prst="rect">
            <a:avLst/>
          </a:prstGeom>
          <a:noFill/>
        </p:spPr>
      </p:pic>
      <p:pic>
        <p:nvPicPr>
          <p:cNvPr id="29699" name="Picture 3" descr="C:\Users\user\Desktop\download (25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91275" y="4419600"/>
            <a:ext cx="2524125" cy="1905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715000" y="4876800"/>
            <a:ext cx="381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QU</a:t>
            </a:r>
          </a:p>
          <a:p>
            <a:r>
              <a:rPr lang="en-US" sz="2800" b="1" dirty="0" smtClean="0"/>
              <a:t>E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2895600" y="4648200"/>
            <a:ext cx="35051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E</a:t>
            </a:r>
            <a:r>
              <a:rPr lang="en-US" sz="3200" b="1" dirty="0" smtClean="0"/>
              <a:t>   Plus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S</a:t>
            </a:r>
            <a:r>
              <a:rPr lang="en-US" sz="3200" b="1" dirty="0" smtClean="0"/>
              <a:t>  </a:t>
            </a:r>
            <a:r>
              <a:rPr lang="en-US" sz="3200" b="1" dirty="0" err="1" smtClean="0"/>
              <a:t>Moins</a:t>
            </a:r>
            <a:r>
              <a:rPr lang="en-US" sz="3200" b="1" dirty="0" smtClean="0"/>
              <a:t>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T</a:t>
            </a:r>
            <a:r>
              <a:rPr lang="en-US" sz="3200" b="1" dirty="0" smtClean="0"/>
              <a:t>   </a:t>
            </a:r>
            <a:r>
              <a:rPr lang="en-US" sz="3200" b="1" dirty="0" err="1" smtClean="0"/>
              <a:t>Aussi</a:t>
            </a:r>
            <a:r>
              <a:rPr lang="en-US" sz="3200" b="1" dirty="0" smtClean="0"/>
              <a:t>  </a:t>
            </a:r>
            <a:endParaRPr lang="en-US" sz="3200" b="1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419600" y="4495800"/>
            <a:ext cx="1371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en-US" sz="3200" b="1" dirty="0" smtClean="0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Grande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petite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" y="1752600"/>
            <a:ext cx="80568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/>
              <a:t>Tirana a  </a:t>
            </a:r>
            <a:r>
              <a:rPr lang="en-US" sz="3600" b="1" dirty="0" err="1" smtClean="0"/>
              <a:t>eu</a:t>
            </a:r>
            <a:r>
              <a:rPr lang="en-US" sz="3600" b="1" dirty="0" smtClean="0"/>
              <a:t> en 2019 → 895 160 habitants </a:t>
            </a:r>
            <a:endParaRPr lang="en-US" sz="3600" b="1" dirty="0"/>
          </a:p>
        </p:txBody>
      </p:sp>
      <p:sp>
        <p:nvSpPr>
          <p:cNvPr id="11" name="Rectangle 10"/>
          <p:cNvSpPr/>
          <p:nvPr/>
        </p:nvSpPr>
        <p:spPr>
          <a:xfrm>
            <a:off x="609600" y="2667000"/>
            <a:ext cx="82649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 smtClean="0"/>
              <a:t>Lezha</a:t>
            </a:r>
            <a:r>
              <a:rPr lang="en-US" sz="3600" b="1" dirty="0" smtClean="0"/>
              <a:t>   a  </a:t>
            </a:r>
            <a:r>
              <a:rPr lang="en-US" sz="3600" b="1" dirty="0" err="1" smtClean="0"/>
              <a:t>eu</a:t>
            </a:r>
            <a:r>
              <a:rPr lang="en-US" sz="3600" b="1" dirty="0" smtClean="0"/>
              <a:t> en 2019 → 125 195 habitants </a:t>
            </a:r>
            <a:endParaRPr lang="en-US" sz="3600" b="1" dirty="0"/>
          </a:p>
        </p:txBody>
      </p:sp>
      <p:sp>
        <p:nvSpPr>
          <p:cNvPr id="12" name="Rectangle 11"/>
          <p:cNvSpPr/>
          <p:nvPr/>
        </p:nvSpPr>
        <p:spPr>
          <a:xfrm>
            <a:off x="0" y="609600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         </a:t>
            </a:r>
            <a:r>
              <a:rPr lang="en-US" sz="3200" b="1" dirty="0" err="1" smtClean="0"/>
              <a:t>Lezha</a:t>
            </a:r>
            <a:r>
              <a:rPr lang="en-US" sz="3200" b="1" dirty="0" smtClean="0"/>
              <a:t>                                                           Tirana</a:t>
            </a:r>
            <a:endParaRPr lang="en-US" sz="320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user\Desktop\download (27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4495800"/>
            <a:ext cx="2524125" cy="1809750"/>
          </a:xfrm>
          <a:prstGeom prst="rect">
            <a:avLst/>
          </a:prstGeom>
          <a:noFill/>
        </p:spPr>
      </p:pic>
      <p:pic>
        <p:nvPicPr>
          <p:cNvPr id="1026" name="Picture 2" descr="C:\Users\user\Desktop\download (3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4495800"/>
            <a:ext cx="2466975" cy="1847850"/>
          </a:xfrm>
          <a:prstGeom prst="rect">
            <a:avLst/>
          </a:prstGeom>
          <a:noFill/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Comparez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la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ville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de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Shkodra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avec la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ville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de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Korça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95400" y="1600200"/>
            <a:ext cx="6248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3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ancienneté</a:t>
            </a:r>
            <a:r>
              <a:rPr lang="en-U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population </a:t>
            </a:r>
            <a:r>
              <a:rPr lang="fr-F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superficie</a:t>
            </a:r>
            <a:r>
              <a:rPr lang="en-U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en-US" sz="3200" dirty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2895600"/>
            <a:ext cx="824911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La population de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Shkodra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en 2019 → 202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 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895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habitants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La population de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Kor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ç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en 2019 → 207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 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889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habitants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Com[</a:t>
            </a:r>
            <a:r>
              <a:rPr lang="en-US" b="1" dirty="0" err="1" smtClean="0"/>
              <a:t>parez</a:t>
            </a:r>
            <a:r>
              <a:rPr lang="en-US" b="1" dirty="0" smtClean="0"/>
              <a:t> les </a:t>
            </a:r>
            <a:r>
              <a:rPr lang="en-US" b="1" dirty="0" err="1" smtClean="0"/>
              <a:t>ponts</a:t>
            </a:r>
            <a:endParaRPr lang="en-US" b="1" dirty="0"/>
          </a:p>
        </p:txBody>
      </p:sp>
      <p:pic>
        <p:nvPicPr>
          <p:cNvPr id="30722" name="Picture 2" descr="C:\Users\user\Desktop\download (29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4419600"/>
            <a:ext cx="2466975" cy="1847850"/>
          </a:xfrm>
          <a:prstGeom prst="rect">
            <a:avLst/>
          </a:prstGeom>
          <a:noFill/>
        </p:spPr>
      </p:pic>
      <p:pic>
        <p:nvPicPr>
          <p:cNvPr id="30723" name="Picture 3" descr="C:\Users\user\Desktop\pont-en-tabouret-de-mes-albanie-323987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4495800"/>
            <a:ext cx="2438400" cy="1905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638800" y="4572000"/>
            <a:ext cx="381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QU</a:t>
            </a:r>
          </a:p>
          <a:p>
            <a:r>
              <a:rPr lang="en-US" sz="2800" b="1" dirty="0" smtClean="0"/>
              <a:t>E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2819400" y="4572000"/>
            <a:ext cx="35051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E</a:t>
            </a:r>
            <a:r>
              <a:rPr lang="en-US" sz="3200" b="1" dirty="0" smtClean="0"/>
              <a:t>   Plus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S</a:t>
            </a:r>
            <a:r>
              <a:rPr lang="en-US" sz="3200" b="1" dirty="0" smtClean="0"/>
              <a:t>  </a:t>
            </a:r>
            <a:r>
              <a:rPr lang="en-US" sz="3200" b="1" dirty="0" err="1" smtClean="0"/>
              <a:t>Moins</a:t>
            </a:r>
            <a:r>
              <a:rPr lang="en-US" sz="3200" b="1" dirty="0" smtClean="0"/>
              <a:t>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T</a:t>
            </a:r>
            <a:r>
              <a:rPr lang="en-US" sz="3200" b="1" dirty="0" smtClean="0"/>
              <a:t>   </a:t>
            </a:r>
            <a:r>
              <a:rPr lang="en-US" sz="3200" b="1" dirty="0" err="1" smtClean="0"/>
              <a:t>Aussi</a:t>
            </a:r>
            <a:r>
              <a:rPr lang="en-US" sz="3200" b="1" dirty="0" smtClean="0"/>
              <a:t>  </a:t>
            </a:r>
            <a:endParaRPr lang="en-US" sz="3200" b="1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191000" y="4343400"/>
            <a:ext cx="14478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3200" b="1" dirty="0" err="1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récent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grandc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petit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Times New Roman" pitchFamily="18" charset="0"/>
              </a:rPr>
              <a:t>ancien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43000" y="3105835"/>
            <a:ext cx="6324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Le </a:t>
            </a:r>
            <a:r>
              <a:rPr lang="en-US" dirty="0" err="1" smtClean="0"/>
              <a:t>pont</a:t>
            </a:r>
            <a:r>
              <a:rPr lang="en-US" dirty="0" smtClean="0"/>
              <a:t> de </a:t>
            </a:r>
            <a:r>
              <a:rPr lang="en-US" dirty="0" err="1" smtClean="0"/>
              <a:t>Milot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le </a:t>
            </a:r>
            <a:r>
              <a:rPr lang="en-US" dirty="0" err="1" smtClean="0"/>
              <a:t>fleuve</a:t>
            </a:r>
            <a:r>
              <a:rPr lang="en-US" dirty="0" smtClean="0"/>
              <a:t> de Mat </a:t>
            </a:r>
            <a:r>
              <a:rPr lang="en-US" dirty="0" err="1" smtClean="0"/>
              <a:t>est</a:t>
            </a:r>
            <a:r>
              <a:rPr lang="en-US" dirty="0" smtClean="0"/>
              <a:t> plus recent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celui</a:t>
            </a:r>
            <a:r>
              <a:rPr lang="en-US" dirty="0" smtClean="0"/>
              <a:t> de </a:t>
            </a:r>
            <a:r>
              <a:rPr lang="en-US" dirty="0" err="1" smtClean="0"/>
              <a:t>Messi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 descr="C:\Users\user\Desktop\download (26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648200"/>
            <a:ext cx="2857500" cy="1600200"/>
          </a:xfrm>
          <a:prstGeom prst="rect">
            <a:avLst/>
          </a:prstGeom>
          <a:noFill/>
        </p:spPr>
      </p:pic>
      <p:pic>
        <p:nvPicPr>
          <p:cNvPr id="32771" name="Picture 3" descr="C:\Users\user\Desktop\download (23)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6019800" y="4572000"/>
            <a:ext cx="2752725" cy="1666875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105400" y="4648200"/>
            <a:ext cx="609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QU</a:t>
            </a:r>
          </a:p>
          <a:p>
            <a:r>
              <a:rPr lang="en-US" sz="2800" b="1" dirty="0" smtClean="0"/>
              <a:t>E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3276600" y="4648200"/>
            <a:ext cx="1981201" cy="1600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E</a:t>
            </a:r>
            <a:r>
              <a:rPr lang="en-US" sz="3200" b="1" dirty="0" smtClean="0"/>
              <a:t>   Plus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S</a:t>
            </a:r>
            <a:r>
              <a:rPr lang="en-US" sz="3200" b="1" dirty="0" smtClean="0"/>
              <a:t>  </a:t>
            </a:r>
            <a:r>
              <a:rPr lang="en-US" sz="3200" b="1" dirty="0" err="1" smtClean="0"/>
              <a:t>Moins</a:t>
            </a:r>
            <a:r>
              <a:rPr lang="en-US" sz="3200" b="1" dirty="0" smtClean="0"/>
              <a:t> </a:t>
            </a:r>
            <a:endParaRPr lang="en-US" sz="3200" b="1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T</a:t>
            </a:r>
            <a:r>
              <a:rPr lang="en-US" sz="3200" b="1" dirty="0" smtClean="0"/>
              <a:t>   </a:t>
            </a:r>
            <a:r>
              <a:rPr lang="en-US" sz="3200" b="1" dirty="0" err="1" smtClean="0"/>
              <a:t>Aussi</a:t>
            </a:r>
            <a:r>
              <a:rPr lang="en-US" sz="3200" b="1" dirty="0" smtClean="0"/>
              <a:t>  </a:t>
            </a:r>
            <a:endParaRPr lang="en-US" sz="3200" b="1" dirty="0"/>
          </a:p>
        </p:txBody>
      </p:sp>
      <p:sp>
        <p:nvSpPr>
          <p:cNvPr id="7" name="Rectangle 6"/>
          <p:cNvSpPr/>
          <p:nvPr/>
        </p:nvSpPr>
        <p:spPr>
          <a:xfrm>
            <a:off x="0" y="3105835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3600" dirty="0" smtClean="0"/>
              <a:t>La Population de   </a:t>
            </a:r>
            <a:r>
              <a:rPr lang="en-US" sz="3600" dirty="0" err="1" smtClean="0"/>
              <a:t>Korce</a:t>
            </a:r>
            <a:r>
              <a:rPr lang="en-US" sz="3600" dirty="0" smtClean="0"/>
              <a:t>  en 2019</a:t>
            </a:r>
          </a:p>
          <a:p>
            <a:pPr algn="ctr"/>
            <a:r>
              <a:rPr lang="en-US" sz="3600" dirty="0" smtClean="0"/>
              <a:t>207 889  Habitants</a:t>
            </a:r>
          </a:p>
          <a:p>
            <a:pPr algn="ctr"/>
            <a:r>
              <a:rPr lang="en-US" sz="3600" b="1" dirty="0" smtClean="0"/>
              <a:t>895 160 habitants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940</Words>
  <Application>Microsoft Office PowerPoint</Application>
  <PresentationFormat>On-screen Show (4:3)</PresentationFormat>
  <Paragraphs>249</Paragraphs>
  <Slides>26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Times New Roman</vt:lpstr>
      <vt:lpstr>Office Theme</vt:lpstr>
      <vt:lpstr>Presentation</vt:lpstr>
      <vt:lpstr>PowerPoint Presentation</vt:lpstr>
      <vt:lpstr> TABLE DE MATIERES</vt:lpstr>
      <vt:lpstr>PowerPoint Presentation</vt:lpstr>
      <vt:lpstr>      Les deux Tours de Paris</vt:lpstr>
      <vt:lpstr>Les Tours de Paris</vt:lpstr>
      <vt:lpstr> Comparez la hauteur des deux Pyramides </vt:lpstr>
      <vt:lpstr>LES MOYENS  DE TRANSPORT  Comparez  la vitesse !</vt:lpstr>
      <vt:lpstr>LES MOYENS  DE TRANSPORT  Comparez  la vitesse !</vt:lpstr>
      <vt:lpstr> LES MOYENS  DE TRANSPORT  Comparez  la vitesse ! </vt:lpstr>
      <vt:lpstr>  Outils pour mesurer </vt:lpstr>
      <vt:lpstr>                                              Comparez l’âge de la fille à celui                        de son grand-père </vt:lpstr>
      <vt:lpstr> Comparez l’âge de la fille à celui                        de son grand-père</vt:lpstr>
      <vt:lpstr> Comparez le goût  des deux plats </vt:lpstr>
      <vt:lpstr>Formulez des phrases comparatives en utilisant les mots cités là-dessous:</vt:lpstr>
      <vt:lpstr>Formulez des phrases comparatives en utilisant les mots cités là-dessous:</vt:lpstr>
      <vt:lpstr>Comparez les chateaux</vt:lpstr>
      <vt:lpstr>Comparez les amphithéâtres </vt:lpstr>
      <vt:lpstr>La comparaison de la quantité</vt:lpstr>
      <vt:lpstr>VRAI ou  FAUX                                                             V     F</vt:lpstr>
      <vt:lpstr>VRAI ou  FAUX                                                             V     F</vt:lpstr>
      <vt:lpstr>PowerPoint Presentation</vt:lpstr>
      <vt:lpstr>VRAI ou  FAUX                                                             V     F</vt:lpstr>
      <vt:lpstr>Comparez la ville de Lezha avec       la ville de Tirana (ancienneté population superficie) </vt:lpstr>
      <vt:lpstr>Comparez la ville de Shkodra avec la ville de Korça</vt:lpstr>
      <vt:lpstr>Com[parez les ponts</vt:lpstr>
      <vt:lpstr>PowerPoint Presentation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acer_lpt</cp:lastModifiedBy>
  <cp:revision>54</cp:revision>
  <dcterms:created xsi:type="dcterms:W3CDTF">2020-09-29T17:31:15Z</dcterms:created>
  <dcterms:modified xsi:type="dcterms:W3CDTF">2020-10-06T06:00:11Z</dcterms:modified>
</cp:coreProperties>
</file>