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9" r:id="rId3"/>
    <p:sldId id="290" r:id="rId4"/>
    <p:sldId id="258" r:id="rId5"/>
    <p:sldId id="259" r:id="rId6"/>
    <p:sldId id="257" r:id="rId7"/>
    <p:sldId id="277" r:id="rId8"/>
    <p:sldId id="260" r:id="rId9"/>
    <p:sldId id="276" r:id="rId10"/>
    <p:sldId id="275" r:id="rId11"/>
    <p:sldId id="273" r:id="rId12"/>
    <p:sldId id="274" r:id="rId13"/>
    <p:sldId id="269" r:id="rId14"/>
    <p:sldId id="272" r:id="rId15"/>
    <p:sldId id="271" r:id="rId16"/>
    <p:sldId id="263" r:id="rId17"/>
    <p:sldId id="282" r:id="rId18"/>
    <p:sldId id="285" r:id="rId19"/>
    <p:sldId id="264" r:id="rId20"/>
    <p:sldId id="286" r:id="rId21"/>
    <p:sldId id="287" r:id="rId22"/>
    <p:sldId id="28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Office_PowerPoint_Presentation11111.ppt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6480" y="1511807"/>
            <a:ext cx="7559040" cy="1874857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Le </a:t>
            </a:r>
            <a:r>
              <a:rPr lang="en-US" sz="2400" b="1" dirty="0" err="1" smtClean="0">
                <a:solidFill>
                  <a:srgbClr val="002060"/>
                </a:solidFill>
              </a:rPr>
              <a:t>conditionnel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/>
              <a:t>– </a:t>
            </a:r>
            <a:r>
              <a:rPr lang="en-US" sz="2400" b="1" dirty="0" smtClean="0">
                <a:solidFill>
                  <a:srgbClr val="FF0000"/>
                </a:solidFill>
              </a:rPr>
              <a:t>“Mode de la Condition et 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                                         de la politesse.”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6480" y="3657597"/>
            <a:ext cx="7559040" cy="1731267"/>
          </a:xfrm>
        </p:spPr>
        <p:txBody>
          <a:bodyPr/>
          <a:lstStyle/>
          <a:p>
            <a:r>
              <a:rPr lang="en-US" b="1" dirty="0" err="1" smtClean="0">
                <a:solidFill>
                  <a:srgbClr val="002060"/>
                </a:solidFill>
              </a:rPr>
              <a:t>Conjonction</a:t>
            </a:r>
            <a:r>
              <a:rPr lang="en-US" b="1" dirty="0" smtClean="0">
                <a:solidFill>
                  <a:srgbClr val="002060"/>
                </a:solidFill>
              </a:rPr>
              <a:t> de la condition </a:t>
            </a:r>
            <a:r>
              <a:rPr lang="en-US" dirty="0" smtClean="0"/>
              <a:t>: Si, au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où</a:t>
            </a:r>
            <a:r>
              <a:rPr lang="en-US" dirty="0" smtClean="0"/>
              <a:t>.</a:t>
            </a:r>
            <a:r>
              <a:rPr lang="en-US" dirty="0"/>
              <a:t> </a:t>
            </a:r>
            <a:r>
              <a:rPr lang="en-US" dirty="0" smtClean="0"/>
              <a:t>Pour </a:t>
            </a:r>
            <a:r>
              <a:rPr lang="en-US" dirty="0" err="1" smtClean="0"/>
              <a:t>exprimer</a:t>
            </a:r>
            <a:r>
              <a:rPr lang="en-US" dirty="0" smtClean="0"/>
              <a:t> la </a:t>
            </a:r>
            <a:r>
              <a:rPr lang="en-US" dirty="0" err="1" smtClean="0"/>
              <a:t>probabilité</a:t>
            </a:r>
            <a:r>
              <a:rPr lang="en-US" dirty="0" smtClean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quasi-certitude</a:t>
            </a:r>
            <a:endParaRPr lang="en-US" dirty="0" smtClean="0"/>
          </a:p>
          <a:p>
            <a:r>
              <a:rPr lang="en-US" dirty="0" smtClean="0"/>
              <a:t>Formation : Racine du </a:t>
            </a:r>
            <a:r>
              <a:rPr lang="en-US" dirty="0" err="1" smtClean="0"/>
              <a:t>futur</a:t>
            </a:r>
            <a:r>
              <a:rPr lang="en-US" dirty="0" smtClean="0"/>
              <a:t> on </a:t>
            </a:r>
            <a:r>
              <a:rPr lang="en-US" dirty="0" err="1" smtClean="0"/>
              <a:t>supprime</a:t>
            </a:r>
            <a:r>
              <a:rPr lang="en-US" dirty="0" smtClean="0"/>
              <a:t> la </a:t>
            </a:r>
            <a:r>
              <a:rPr lang="en-US" dirty="0" err="1" smtClean="0"/>
              <a:t>terminaison</a:t>
            </a:r>
            <a:r>
              <a:rPr lang="en-US" dirty="0" smtClean="0"/>
              <a:t> du </a:t>
            </a:r>
            <a:r>
              <a:rPr lang="en-US" dirty="0" err="1" smtClean="0"/>
              <a:t>futur</a:t>
            </a:r>
            <a:r>
              <a:rPr lang="en-US" dirty="0" smtClean="0"/>
              <a:t> et on y </a:t>
            </a:r>
            <a:r>
              <a:rPr lang="en-US" dirty="0" err="1" smtClean="0"/>
              <a:t>ajoute</a:t>
            </a:r>
            <a:r>
              <a:rPr lang="en-US" dirty="0" smtClean="0"/>
              <a:t> les </a:t>
            </a:r>
            <a:r>
              <a:rPr lang="en-US" dirty="0" err="1" smtClean="0"/>
              <a:t>terminaisons</a:t>
            </a:r>
            <a:r>
              <a:rPr lang="en-US" dirty="0" smtClean="0"/>
              <a:t> de </a:t>
            </a:r>
            <a:r>
              <a:rPr lang="en-US" dirty="0" err="1" smtClean="0"/>
              <a:t>l’imparfait</a:t>
            </a:r>
            <a:r>
              <a:rPr lang="en-US" dirty="0" smtClean="0"/>
              <a:t>: </a:t>
            </a:r>
            <a:r>
              <a:rPr lang="en-US" dirty="0" err="1" smtClean="0"/>
              <a:t>ais</a:t>
            </a:r>
            <a:r>
              <a:rPr lang="en-US" dirty="0" smtClean="0"/>
              <a:t>, </a:t>
            </a:r>
            <a:r>
              <a:rPr lang="en-US" dirty="0" err="1" smtClean="0"/>
              <a:t>ais</a:t>
            </a:r>
            <a:r>
              <a:rPr lang="en-US" dirty="0" smtClean="0"/>
              <a:t>, </a:t>
            </a:r>
            <a:r>
              <a:rPr lang="en-US" dirty="0" err="1" smtClean="0"/>
              <a:t>ait</a:t>
            </a:r>
            <a:r>
              <a:rPr lang="en-US" dirty="0" smtClean="0"/>
              <a:t> / ions </a:t>
            </a:r>
            <a:r>
              <a:rPr lang="en-US" dirty="0" err="1" smtClean="0"/>
              <a:t>iez</a:t>
            </a:r>
            <a:r>
              <a:rPr lang="en-US" dirty="0" smtClean="0"/>
              <a:t>/</a:t>
            </a:r>
            <a:r>
              <a:rPr lang="en-US" dirty="0" err="1" smtClean="0"/>
              <a:t>aient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88926" y="1250434"/>
            <a:ext cx="50604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0B0F0"/>
                </a:solidFill>
              </a:rPr>
              <a:t>TABLE DE MATIERES</a:t>
            </a:r>
            <a:endParaRPr lang="fr-FR" sz="3600" dirty="0"/>
          </a:p>
        </p:txBody>
      </p:sp>
      <p:sp>
        <p:nvSpPr>
          <p:cNvPr id="3" name="Title 1"/>
          <p:cNvSpPr>
            <a:spLocks noGrp="1"/>
          </p:cNvSpPr>
          <p:nvPr>
            <p:ph idx="1"/>
          </p:nvPr>
        </p:nvSpPr>
        <p:spPr>
          <a:xfrm>
            <a:off x="838200" y="2159000"/>
            <a:ext cx="10515600" cy="3883026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Niveau A 2 </a:t>
            </a:r>
            <a:r>
              <a:rPr lang="fr-FR" b="1" dirty="0">
                <a:solidFill>
                  <a:schemeClr val="tx1"/>
                </a:solidFill>
              </a:rPr>
              <a:t>Dossier 1</a:t>
            </a:r>
            <a:r>
              <a:rPr lang="fr-FR" b="1" dirty="0"/>
              <a:t>.</a:t>
            </a:r>
            <a:r>
              <a:rPr lang="fr-FR" b="1" dirty="0">
                <a:solidFill>
                  <a:srgbClr val="FF0000"/>
                </a:solidFill>
              </a:rPr>
              <a:t>La Voix passive et la voix active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Niveau A 2 </a:t>
            </a:r>
            <a:r>
              <a:rPr lang="fr-FR" b="1" dirty="0">
                <a:solidFill>
                  <a:schemeClr val="tx1"/>
                </a:solidFill>
              </a:rPr>
              <a:t>Dossier </a:t>
            </a:r>
            <a:r>
              <a:rPr lang="fr-FR" b="1" dirty="0" smtClean="0">
                <a:solidFill>
                  <a:schemeClr val="tx1"/>
                </a:solidFill>
              </a:rPr>
              <a:t>2</a:t>
            </a:r>
            <a:r>
              <a:rPr lang="fr-FR" b="1" dirty="0" smtClean="0"/>
              <a:t>.</a:t>
            </a:r>
            <a:r>
              <a:rPr lang="fr-FR" b="1" dirty="0" smtClean="0">
                <a:solidFill>
                  <a:srgbClr val="FF0000"/>
                </a:solidFill>
              </a:rPr>
              <a:t>La </a:t>
            </a:r>
            <a:r>
              <a:rPr lang="fr-FR" b="1" dirty="0">
                <a:solidFill>
                  <a:srgbClr val="FF0000"/>
                </a:solidFill>
              </a:rPr>
              <a:t>Comparaison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Niveau A 2 </a:t>
            </a:r>
            <a:r>
              <a:rPr lang="fr-FR" b="1" dirty="0">
                <a:solidFill>
                  <a:schemeClr val="tx1"/>
                </a:solidFill>
              </a:rPr>
              <a:t>Dossier 3.</a:t>
            </a:r>
            <a:r>
              <a:rPr lang="fr-FR" b="1" dirty="0"/>
              <a:t> </a:t>
            </a:r>
            <a:r>
              <a:rPr lang="fr-FR" b="1" dirty="0">
                <a:solidFill>
                  <a:srgbClr val="FF0000"/>
                </a:solidFill>
              </a:rPr>
              <a:t>Le Conditionnel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Niveau A 2 </a:t>
            </a:r>
            <a:r>
              <a:rPr lang="fr-FR" b="1" dirty="0">
                <a:solidFill>
                  <a:schemeClr val="tx1"/>
                </a:solidFill>
              </a:rPr>
              <a:t>Dossier 4.</a:t>
            </a:r>
            <a:r>
              <a:rPr lang="fr-FR" b="1" dirty="0"/>
              <a:t> </a:t>
            </a:r>
            <a:r>
              <a:rPr lang="fr-FR" b="1" dirty="0">
                <a:solidFill>
                  <a:srgbClr val="FF0000"/>
                </a:solidFill>
              </a:rPr>
              <a:t>Le Subjonctif, les </a:t>
            </a:r>
            <a:r>
              <a:rPr lang="fr-FR" b="1" dirty="0" smtClean="0">
                <a:solidFill>
                  <a:srgbClr val="FF0000"/>
                </a:solidFill>
              </a:rPr>
              <a:t>emplois et</a:t>
            </a: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>                                      la </a:t>
            </a:r>
            <a:r>
              <a:rPr lang="fr-FR" b="1" dirty="0">
                <a:solidFill>
                  <a:srgbClr val="FF0000"/>
                </a:solidFill>
              </a:rPr>
              <a:t>conjugaison des verbes au Subj. présent </a:t>
            </a:r>
            <a:endParaRPr lang="fr-FR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rgbClr val="FF0000"/>
                </a:solidFill>
              </a:rPr>
              <a:t>Niveau A2 </a:t>
            </a:r>
            <a:r>
              <a:rPr lang="fr-FR" b="1" dirty="0" smtClean="0">
                <a:solidFill>
                  <a:schemeClr val="tx1"/>
                </a:solidFill>
              </a:rPr>
              <a:t>Dossier 5.</a:t>
            </a:r>
            <a:r>
              <a:rPr lang="fr-FR" b="1" dirty="0" smtClean="0">
                <a:solidFill>
                  <a:srgbClr val="FF0000"/>
                </a:solidFill>
              </a:rPr>
              <a:t> Le </a:t>
            </a:r>
            <a:r>
              <a:rPr lang="fr-FR" b="1" dirty="0">
                <a:solidFill>
                  <a:srgbClr val="FF0000"/>
                </a:solidFill>
              </a:rPr>
              <a:t>discours direct et indirect</a:t>
            </a:r>
            <a:endParaRPr lang="en-US" b="1" dirty="0">
              <a:solidFill>
                <a:srgbClr val="FF0000"/>
              </a:solidFill>
            </a:endParaRPr>
          </a:p>
          <a:p>
            <a:pPr lvl="1">
              <a:buNone/>
            </a:pP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52779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782562"/>
              </p:ext>
            </p:extLst>
          </p:nvPr>
        </p:nvGraphicFramePr>
        <p:xfrm>
          <a:off x="342900" y="228601"/>
          <a:ext cx="11290300" cy="628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esentation" r:id="rId4" imgW="4188058" imgH="3139374" progId="PowerPoint.Show.12">
                  <p:embed/>
                </p:oleObj>
              </mc:Choice>
              <mc:Fallback>
                <p:oleObj name="Presentation" r:id="rId4" imgW="4188058" imgH="3139374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228601"/>
                        <a:ext cx="11290300" cy="628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25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32" y="2081444"/>
            <a:ext cx="10497311" cy="3318936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 </a:t>
            </a:r>
            <a:r>
              <a:rPr lang="fr-FR" b="1" dirty="0" smtClean="0">
                <a:solidFill>
                  <a:srgbClr val="0070C0"/>
                </a:solidFill>
              </a:rPr>
              <a:t>Le conditionnel de politesse est utilisé  avec les verbes </a:t>
            </a:r>
            <a:r>
              <a:rPr lang="fr-FR" b="1" dirty="0" smtClean="0"/>
              <a:t>«aimer»,</a:t>
            </a:r>
            <a:r>
              <a:rPr lang="fr-FR" b="1" dirty="0"/>
              <a:t> « avoir », « désirer », « être </a:t>
            </a:r>
            <a:r>
              <a:rPr lang="fr-FR" b="1" dirty="0" smtClean="0"/>
              <a:t> »«</a:t>
            </a:r>
            <a:r>
              <a:rPr lang="fr-FR" b="1" dirty="0"/>
              <a:t> pouvoir », « préférer », « </a:t>
            </a:r>
            <a:r>
              <a:rPr lang="fr-FR" b="1" dirty="0" smtClean="0"/>
              <a:t>souhaiter</a:t>
            </a:r>
            <a:r>
              <a:rPr lang="fr-FR" b="1" dirty="0"/>
              <a:t> », </a:t>
            </a:r>
            <a:r>
              <a:rPr lang="fr-FR" b="1" dirty="0" smtClean="0"/>
              <a:t> </a:t>
            </a:r>
          </a:p>
          <a:p>
            <a:r>
              <a:rPr lang="fr-FR" b="1" dirty="0" smtClean="0"/>
              <a:t>«vouloir» + </a:t>
            </a:r>
            <a:r>
              <a:rPr lang="fr-FR" b="1" dirty="0" err="1" smtClean="0"/>
              <a:t>A.</a:t>
            </a:r>
            <a:r>
              <a:rPr lang="fr-FR" b="1" dirty="0" err="1" smtClean="0">
                <a:solidFill>
                  <a:srgbClr val="FF0000"/>
                </a:solidFill>
              </a:rPr>
              <a:t>Infinitif</a:t>
            </a:r>
            <a:r>
              <a:rPr lang="fr-FR" b="1" dirty="0" smtClean="0"/>
              <a:t> : Je voudrais savoir si vous avez bien compris le texte.</a:t>
            </a:r>
          </a:p>
          <a:p>
            <a:pPr marL="0" indent="0">
              <a:buNone/>
            </a:pPr>
            <a:r>
              <a:rPr lang="fr-FR" b="1" dirty="0" smtClean="0"/>
              <a:t>                       </a:t>
            </a:r>
            <a:r>
              <a:rPr lang="fr-FR" b="1" dirty="0" err="1" smtClean="0"/>
              <a:t>B.</a:t>
            </a:r>
            <a:r>
              <a:rPr lang="fr-FR" b="1" dirty="0" err="1" smtClean="0">
                <a:solidFill>
                  <a:srgbClr val="FF0000"/>
                </a:solidFill>
              </a:rPr>
              <a:t>Nom</a:t>
            </a:r>
            <a:r>
              <a:rPr lang="fr-FR" b="1" dirty="0" smtClean="0">
                <a:solidFill>
                  <a:schemeClr val="tx1"/>
                </a:solidFill>
              </a:rPr>
              <a:t>(après les verbes aimer désirer vouloir Je voudrais un café).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smtClean="0">
                <a:solidFill>
                  <a:schemeClr val="tx1"/>
                </a:solidFill>
              </a:rPr>
              <a:t>  Toujours quand on demande quelque chose à un inconnu ou à quelqu’un,      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smtClean="0">
                <a:solidFill>
                  <a:schemeClr val="tx1"/>
                </a:solidFill>
              </a:rPr>
              <a:t>   auquel on s’adresse avec vous, on utilise le conditionnel de politesse.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smtClean="0">
                <a:solidFill>
                  <a:schemeClr val="tx1"/>
                </a:solidFill>
              </a:rPr>
              <a:t>   Professeur, je voudrais savoir si on fera tous les exercices par écrit?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62100" y="1079746"/>
            <a:ext cx="911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LES EMPLOIS DU CONDITIONNEL DE POLITESSE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88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94832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LES STRUCTURES DE LA CONDITION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Si  +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Présent</a:t>
                </a:r>
                <a:r>
                  <a:rPr lang="en-US" dirty="0" smtClean="0"/>
                  <a:t>   +  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Futur</a:t>
                </a:r>
                <a:r>
                  <a:rPr lang="en-US" b="1" dirty="0" smtClean="0"/>
                  <a:t>  </a:t>
                </a:r>
                <a:r>
                  <a:rPr lang="en-US" dirty="0" err="1" smtClean="0"/>
                  <a:t>ou</a:t>
                </a:r>
                <a:r>
                  <a:rPr lang="en-US" dirty="0" smtClean="0"/>
                  <a:t> </a:t>
                </a:r>
                <a:r>
                  <a:rPr lang="en-US" b="1" dirty="0" err="1" smtClean="0"/>
                  <a:t>Impératif</a:t>
                </a:r>
                <a:r>
                  <a:rPr lang="en-US" dirty="0" smtClean="0"/>
                  <a:t> (action  100% possible)  </a:t>
                </a:r>
              </a:p>
              <a:p>
                <a:pPr marL="0" indent="0">
                  <a:buNone/>
                </a:pPr>
                <a:r>
                  <a:rPr lang="en-US" dirty="0" smtClean="0"/>
                  <a:t>Si 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travailles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err="1" smtClean="0"/>
                  <a:t>bien</a:t>
                </a:r>
                <a:r>
                  <a:rPr lang="en-US" dirty="0" smtClean="0"/>
                  <a:t> 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auras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bons</a:t>
                </a:r>
                <a:r>
                  <a:rPr lang="en-US" dirty="0" smtClean="0"/>
                  <a:t>   </a:t>
                </a:r>
                <a:r>
                  <a:rPr lang="en-US" dirty="0" err="1" smtClean="0"/>
                  <a:t>résultats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 smtClean="0"/>
                  <a:t>Si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le </a:t>
                </a:r>
                <a:r>
                  <a:rPr lang="en-US" dirty="0" err="1" smtClean="0"/>
                  <a:t>souhaites</a:t>
                </a:r>
                <a:r>
                  <a:rPr lang="en-US" dirty="0" smtClean="0"/>
                  <a:t>, r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é</m:t>
                    </m:r>
                  </m:oMath>
                </a14:m>
                <a:r>
                  <a:rPr lang="en-US" dirty="0" err="1" smtClean="0"/>
                  <a:t>alise</a:t>
                </a:r>
                <a:r>
                  <a:rPr lang="en-US" dirty="0" smtClean="0"/>
                  <a:t> ton </a:t>
                </a:r>
                <a:r>
                  <a:rPr lang="en-US" dirty="0" err="1" smtClean="0"/>
                  <a:t>rêve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alors</a:t>
                </a:r>
                <a:r>
                  <a:rPr lang="en-US" dirty="0" smtClean="0"/>
                  <a:t>.                                </a:t>
                </a:r>
              </a:p>
              <a:p>
                <a:pPr marL="0" indent="0">
                  <a:buNone/>
                </a:pPr>
                <a:r>
                  <a:rPr lang="en-US" dirty="0" smtClean="0"/>
                  <a:t>Si  +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Imparfait</a:t>
                </a:r>
                <a:r>
                  <a:rPr lang="en-US" dirty="0" smtClean="0"/>
                  <a:t> +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Conditionnel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err="1" smtClean="0">
                    <a:solidFill>
                      <a:srgbClr val="0070C0"/>
                    </a:solidFill>
                  </a:rPr>
                  <a:t>Présent</a:t>
                </a:r>
                <a:endParaRPr lang="en-US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Si 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travaillais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bien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aurais</a:t>
                </a:r>
                <a:r>
                  <a:rPr lang="en-US" dirty="0" smtClean="0"/>
                  <a:t> </a:t>
                </a:r>
                <a:r>
                  <a:rPr lang="en-US" dirty="0"/>
                  <a:t>de </a:t>
                </a:r>
                <a:r>
                  <a:rPr lang="en-US" dirty="0" err="1"/>
                  <a:t>bons</a:t>
                </a:r>
                <a:r>
                  <a:rPr lang="en-US" dirty="0"/>
                  <a:t>   </a:t>
                </a:r>
                <a:r>
                  <a:rPr lang="en-US" dirty="0" err="1" smtClean="0"/>
                  <a:t>résultats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Si  +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Plus-que-parfait</a:t>
                </a:r>
                <a:r>
                  <a:rPr lang="en-US" dirty="0" smtClean="0"/>
                  <a:t> </a:t>
                </a:r>
                <a:r>
                  <a:rPr lang="en-US" dirty="0"/>
                  <a:t>+ </a:t>
                </a:r>
                <a:r>
                  <a:rPr lang="en-US" b="1" dirty="0" err="1">
                    <a:solidFill>
                      <a:srgbClr val="0070C0"/>
                    </a:solidFill>
                  </a:rPr>
                  <a:t>Conditionnel</a:t>
                </a:r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Passé</a:t>
                </a:r>
              </a:p>
              <a:p>
                <a:pPr marL="0" indent="0">
                  <a:buNone/>
                </a:pPr>
                <a:r>
                  <a:rPr lang="en-US" dirty="0" smtClean="0"/>
                  <a:t>Si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avais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bien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</a:rPr>
                  <a:t>travaillé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aurais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eu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de </a:t>
                </a:r>
                <a:r>
                  <a:rPr lang="en-US" dirty="0" err="1"/>
                  <a:t>bons</a:t>
                </a:r>
                <a:r>
                  <a:rPr lang="en-US" dirty="0"/>
                  <a:t>   </a:t>
                </a:r>
                <a:r>
                  <a:rPr lang="en-US" dirty="0" err="1"/>
                  <a:t>résultats</a:t>
                </a:r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17" t="-2385" b="-34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2062">
            <a:off x="8508318" y="2861148"/>
            <a:ext cx="1483795" cy="831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434" y="3934845"/>
            <a:ext cx="904368" cy="9572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92" y="4969122"/>
            <a:ext cx="889000" cy="82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88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012" y="573024"/>
            <a:ext cx="9640822" cy="57302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/>
            </a:r>
            <a:br>
              <a:rPr lang="en-US" sz="3200" b="1" dirty="0" smtClean="0">
                <a:solidFill>
                  <a:srgbClr val="00B0F0"/>
                </a:solidFill>
              </a:rPr>
            </a:br>
            <a:r>
              <a:rPr lang="en-US" sz="3200" b="1" dirty="0" smtClean="0">
                <a:solidFill>
                  <a:srgbClr val="00B0F0"/>
                </a:solidFill>
              </a:rPr>
              <a:t>CONJUGAISONS AU CONDITIONNEL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0000"/>
                </a:solidFill>
              </a:rPr>
              <a:t>Racine future+ </a:t>
            </a:r>
            <a:r>
              <a:rPr lang="en-US" sz="3200" b="1" dirty="0" err="1" smtClean="0">
                <a:solidFill>
                  <a:srgbClr val="FF0000"/>
                </a:solidFill>
              </a:rPr>
              <a:t>ais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ait</a:t>
            </a:r>
            <a:r>
              <a:rPr lang="en-US" sz="3200" b="1" dirty="0" smtClean="0">
                <a:solidFill>
                  <a:srgbClr val="FF0000"/>
                </a:solidFill>
              </a:rPr>
              <a:t> /ions </a:t>
            </a:r>
            <a:r>
              <a:rPr lang="en-US" sz="3200" b="1" dirty="0" err="1" smtClean="0">
                <a:solidFill>
                  <a:srgbClr val="FF0000"/>
                </a:solidFill>
              </a:rPr>
              <a:t>iez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aient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1243584"/>
            <a:ext cx="10509503" cy="46322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Verbe</a:t>
            </a:r>
            <a:r>
              <a:rPr lang="en-US" dirty="0" smtClean="0"/>
              <a:t> </a:t>
            </a:r>
            <a:r>
              <a:rPr lang="en-US" dirty="0" err="1" smtClean="0"/>
              <a:t>Parler</a:t>
            </a:r>
            <a:r>
              <a:rPr lang="en-US" dirty="0" smtClean="0"/>
              <a:t>             </a:t>
            </a:r>
            <a:r>
              <a:rPr lang="en-US" dirty="0" err="1" smtClean="0"/>
              <a:t>Verbe</a:t>
            </a:r>
            <a:r>
              <a:rPr lang="en-US" dirty="0" smtClean="0"/>
              <a:t> </a:t>
            </a:r>
            <a:r>
              <a:rPr lang="en-US" dirty="0" err="1" smtClean="0"/>
              <a:t>Finir</a:t>
            </a:r>
            <a:r>
              <a:rPr lang="en-US" dirty="0" smtClean="0"/>
              <a:t>                </a:t>
            </a:r>
            <a:r>
              <a:rPr lang="en-US" dirty="0" err="1" smtClean="0"/>
              <a:t>Répondre</a:t>
            </a:r>
            <a:r>
              <a:rPr lang="en-US" dirty="0" smtClean="0"/>
              <a:t>           </a:t>
            </a:r>
            <a:r>
              <a:rPr lang="en-US" dirty="0" err="1" smtClean="0"/>
              <a:t>Verbes</a:t>
            </a:r>
            <a:r>
              <a:rPr lang="en-US" dirty="0" smtClean="0"/>
              <a:t> </a:t>
            </a:r>
            <a:r>
              <a:rPr lang="en-US" dirty="0" err="1" smtClean="0"/>
              <a:t>Irreguliers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Je      </a:t>
            </a:r>
            <a:r>
              <a:rPr lang="en-US" dirty="0" err="1" smtClean="0"/>
              <a:t>parler</a:t>
            </a:r>
            <a:r>
              <a:rPr lang="en-US" b="1" u="sng" dirty="0" err="1" smtClean="0">
                <a:solidFill>
                  <a:srgbClr val="FF0000"/>
                </a:solidFill>
              </a:rPr>
              <a:t>ai</a:t>
            </a:r>
            <a:r>
              <a:rPr lang="en-US" b="1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        Je   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        Je    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dirty="0" smtClean="0"/>
              <a:t>          </a:t>
            </a:r>
            <a:r>
              <a:rPr lang="en-US" dirty="0" err="1" smtClean="0"/>
              <a:t>Avoir</a:t>
            </a:r>
            <a:r>
              <a:rPr lang="en-US" dirty="0" smtClean="0"/>
              <a:t>  -</a:t>
            </a:r>
            <a:r>
              <a:rPr lang="en-US" dirty="0" err="1" smtClean="0"/>
              <a:t>J’aur</a:t>
            </a:r>
            <a:r>
              <a:rPr lang="en-US" dirty="0" err="1" smtClean="0">
                <a:solidFill>
                  <a:srgbClr val="FF0000"/>
                </a:solidFill>
              </a:rPr>
              <a:t>ais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Tu</a:t>
            </a:r>
            <a:r>
              <a:rPr lang="en-US" dirty="0" smtClean="0"/>
              <a:t>    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/>
              <a:t>Tu</a:t>
            </a:r>
            <a:r>
              <a:rPr lang="en-US" dirty="0"/>
              <a:t> 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/>
              <a:t>Tu</a:t>
            </a:r>
            <a:r>
              <a:rPr lang="en-US" dirty="0" smtClean="0"/>
              <a:t>     </a:t>
            </a:r>
            <a:r>
              <a:rPr lang="en-US" dirty="0" err="1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       </a:t>
            </a:r>
            <a:r>
              <a:rPr lang="en-US" dirty="0" err="1" smtClean="0"/>
              <a:t>Tu</a:t>
            </a:r>
            <a:r>
              <a:rPr lang="en-US" dirty="0" smtClean="0"/>
              <a:t>   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/>
              <a:t>répondr</a:t>
            </a:r>
            <a:r>
              <a:rPr lang="en-US" b="1" dirty="0" smtClean="0">
                <a:solidFill>
                  <a:srgbClr val="FF0000"/>
                </a:solidFill>
              </a:rPr>
              <a:t>ait     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  <a:r>
              <a:rPr lang="en-US" dirty="0" smtClean="0"/>
              <a:t>Nous parler</a:t>
            </a:r>
            <a:r>
              <a:rPr lang="en-US" b="1" dirty="0" smtClean="0">
                <a:solidFill>
                  <a:srgbClr val="FF0000"/>
                </a:solidFill>
              </a:rPr>
              <a:t>ions    </a:t>
            </a:r>
            <a:r>
              <a:rPr lang="en-US" dirty="0" smtClean="0"/>
              <a:t>Nous    </a:t>
            </a:r>
            <a:r>
              <a:rPr lang="en-US" dirty="0" err="1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r>
              <a:rPr lang="en-US" b="1" dirty="0" smtClean="0">
                <a:solidFill>
                  <a:srgbClr val="FF0000"/>
                </a:solidFill>
              </a:rPr>
              <a:t>   </a:t>
            </a:r>
            <a:r>
              <a:rPr lang="en-US" dirty="0" smtClean="0"/>
              <a:t>Nous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r>
              <a:rPr lang="en-US" b="1" dirty="0" smtClean="0">
                <a:solidFill>
                  <a:srgbClr val="FF0000"/>
                </a:solidFill>
              </a:rPr>
              <a:t>           </a:t>
            </a:r>
            <a:r>
              <a:rPr lang="en-US" dirty="0" smtClean="0"/>
              <a:t>Nous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fininir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err="1" smtClean="0"/>
              <a:t>Vous</a:t>
            </a:r>
            <a:r>
              <a:rPr lang="en-US" dirty="0" smtClean="0"/>
              <a:t>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    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parler</a:t>
            </a:r>
            <a:r>
              <a:rPr lang="en-US" dirty="0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</a:t>
            </a:r>
            <a:r>
              <a:rPr lang="en-US" dirty="0" err="1" smtClean="0"/>
              <a:t>Ils</a:t>
            </a:r>
            <a:r>
              <a:rPr lang="en-US" dirty="0"/>
              <a:t>/</a:t>
            </a:r>
            <a:r>
              <a:rPr lang="en-US" dirty="0" err="1" smtClean="0"/>
              <a:t>ellesfinir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</a:t>
            </a:r>
            <a:r>
              <a:rPr lang="en-US" dirty="0" err="1" smtClean="0"/>
              <a:t>répondr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    </a:t>
            </a:r>
            <a:r>
              <a:rPr lang="en-US" dirty="0" err="1" smtClean="0"/>
              <a:t>aur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012" y="573024"/>
            <a:ext cx="9640822" cy="573024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/>
            </a:r>
            <a:br>
              <a:rPr lang="en-US" sz="3200" b="1" dirty="0" smtClean="0">
                <a:solidFill>
                  <a:srgbClr val="00B0F0"/>
                </a:solidFill>
              </a:rPr>
            </a:br>
            <a:r>
              <a:rPr lang="en-US" sz="3200" b="1" dirty="0" smtClean="0">
                <a:solidFill>
                  <a:srgbClr val="00B0F0"/>
                </a:solidFill>
              </a:rPr>
              <a:t>CONJUGAISONS AU CONDITIONNEL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0000"/>
                </a:solidFill>
              </a:rPr>
              <a:t>Racine future+ </a:t>
            </a:r>
            <a:r>
              <a:rPr lang="en-US" sz="3200" b="1" dirty="0" err="1" smtClean="0">
                <a:solidFill>
                  <a:srgbClr val="FF0000"/>
                </a:solidFill>
              </a:rPr>
              <a:t>ais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ait</a:t>
            </a:r>
            <a:r>
              <a:rPr lang="en-US" sz="3200" b="1" dirty="0" smtClean="0">
                <a:solidFill>
                  <a:srgbClr val="FF0000"/>
                </a:solidFill>
              </a:rPr>
              <a:t> /ions </a:t>
            </a:r>
            <a:r>
              <a:rPr lang="en-US" sz="3200" b="1" dirty="0" err="1" smtClean="0">
                <a:solidFill>
                  <a:srgbClr val="FF0000"/>
                </a:solidFill>
              </a:rPr>
              <a:t>iez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aient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1243584"/>
            <a:ext cx="10509503" cy="46322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Verbe</a:t>
            </a:r>
            <a:r>
              <a:rPr lang="en-US" dirty="0" smtClean="0"/>
              <a:t> </a:t>
            </a:r>
            <a:r>
              <a:rPr lang="en-US" dirty="0" err="1" smtClean="0"/>
              <a:t>Parler</a:t>
            </a:r>
            <a:r>
              <a:rPr lang="en-US" dirty="0" smtClean="0"/>
              <a:t>             </a:t>
            </a:r>
            <a:r>
              <a:rPr lang="en-US" dirty="0" err="1" smtClean="0"/>
              <a:t>Verbe</a:t>
            </a:r>
            <a:r>
              <a:rPr lang="en-US" dirty="0" smtClean="0"/>
              <a:t> </a:t>
            </a:r>
            <a:r>
              <a:rPr lang="en-US" dirty="0" err="1" smtClean="0"/>
              <a:t>Finir</a:t>
            </a:r>
            <a:r>
              <a:rPr lang="en-US" dirty="0" smtClean="0"/>
              <a:t>                </a:t>
            </a:r>
            <a:r>
              <a:rPr lang="en-US" dirty="0" err="1" smtClean="0"/>
              <a:t>Répondre</a:t>
            </a:r>
            <a:r>
              <a:rPr lang="en-US" dirty="0" smtClean="0"/>
              <a:t>           </a:t>
            </a:r>
            <a:r>
              <a:rPr lang="en-US" dirty="0" err="1" smtClean="0"/>
              <a:t>Verbes</a:t>
            </a:r>
            <a:r>
              <a:rPr lang="en-US" dirty="0" smtClean="0"/>
              <a:t> </a:t>
            </a:r>
            <a:r>
              <a:rPr lang="en-US" dirty="0" err="1" smtClean="0"/>
              <a:t>Irreguliers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Je      </a:t>
            </a:r>
            <a:r>
              <a:rPr lang="en-US" dirty="0" err="1" smtClean="0"/>
              <a:t>parler</a:t>
            </a:r>
            <a:r>
              <a:rPr lang="en-US" b="1" u="sng" dirty="0" err="1" smtClean="0">
                <a:solidFill>
                  <a:srgbClr val="FF0000"/>
                </a:solidFill>
              </a:rPr>
              <a:t>ai</a:t>
            </a:r>
            <a:r>
              <a:rPr lang="en-US" b="1" dirty="0" err="1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         Je   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        Je    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dirty="0" smtClean="0"/>
              <a:t>          </a:t>
            </a:r>
            <a:r>
              <a:rPr lang="en-US" dirty="0" err="1" smtClean="0"/>
              <a:t>Avoir</a:t>
            </a:r>
            <a:r>
              <a:rPr lang="en-US" dirty="0" smtClean="0"/>
              <a:t>  -</a:t>
            </a:r>
            <a:r>
              <a:rPr lang="en-US" dirty="0" err="1" smtClean="0"/>
              <a:t>J’aur</a:t>
            </a:r>
            <a:r>
              <a:rPr lang="en-US" dirty="0" err="1" smtClean="0">
                <a:solidFill>
                  <a:srgbClr val="FF0000"/>
                </a:solidFill>
              </a:rPr>
              <a:t>ais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Tu</a:t>
            </a:r>
            <a:r>
              <a:rPr lang="en-US" dirty="0" smtClean="0"/>
              <a:t>    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/>
              <a:t>Tu</a:t>
            </a:r>
            <a:r>
              <a:rPr lang="en-US" dirty="0"/>
              <a:t> 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/>
              <a:t>Tu</a:t>
            </a:r>
            <a:r>
              <a:rPr lang="en-US" dirty="0" smtClean="0"/>
              <a:t>     </a:t>
            </a:r>
            <a:r>
              <a:rPr lang="en-US" dirty="0" err="1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r>
              <a:rPr lang="en-US" b="1" dirty="0" smtClean="0">
                <a:solidFill>
                  <a:srgbClr val="FF0000"/>
                </a:solidFill>
              </a:rPr>
              <a:t>                </a:t>
            </a:r>
            <a:r>
              <a:rPr lang="en-US" dirty="0" err="1" smtClean="0"/>
              <a:t>Tu</a:t>
            </a:r>
            <a:r>
              <a:rPr lang="en-US" dirty="0" smtClean="0"/>
              <a:t>   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ais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 err="1" smtClean="0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  </a:t>
            </a:r>
            <a:r>
              <a:rPr lang="en-US" dirty="0"/>
              <a:t>répondr</a:t>
            </a:r>
            <a:r>
              <a:rPr lang="en-US" b="1" dirty="0" smtClean="0">
                <a:solidFill>
                  <a:srgbClr val="FF0000"/>
                </a:solidFill>
              </a:rPr>
              <a:t>ait          </a:t>
            </a:r>
            <a:r>
              <a:rPr lang="en-US" dirty="0" smtClean="0"/>
              <a:t>Il/</a:t>
            </a:r>
            <a:r>
              <a:rPr lang="en-US" dirty="0" err="1" smtClean="0"/>
              <a:t>elle</a:t>
            </a:r>
            <a:r>
              <a:rPr lang="en-US" dirty="0" smtClean="0"/>
              <a:t> 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ait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  <a:r>
              <a:rPr lang="en-US" dirty="0" smtClean="0"/>
              <a:t>Nous parler</a:t>
            </a:r>
            <a:r>
              <a:rPr lang="en-US" b="1" dirty="0" smtClean="0">
                <a:solidFill>
                  <a:srgbClr val="FF0000"/>
                </a:solidFill>
              </a:rPr>
              <a:t>ions    </a:t>
            </a:r>
            <a:r>
              <a:rPr lang="en-US" dirty="0" smtClean="0"/>
              <a:t>Nous    </a:t>
            </a:r>
            <a:r>
              <a:rPr lang="en-US" dirty="0" err="1"/>
              <a:t>finir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r>
              <a:rPr lang="en-US" b="1" dirty="0" smtClean="0">
                <a:solidFill>
                  <a:srgbClr val="FF0000"/>
                </a:solidFill>
              </a:rPr>
              <a:t>   </a:t>
            </a:r>
            <a:r>
              <a:rPr lang="en-US" dirty="0" smtClean="0"/>
              <a:t>Nous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r>
              <a:rPr lang="en-US" b="1" dirty="0" smtClean="0">
                <a:solidFill>
                  <a:srgbClr val="FF0000"/>
                </a:solidFill>
              </a:rPr>
              <a:t>           </a:t>
            </a:r>
            <a:r>
              <a:rPr lang="en-US" dirty="0" smtClean="0"/>
              <a:t>Nous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ions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parler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fininir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</a:t>
            </a:r>
            <a:r>
              <a:rPr lang="en-US" dirty="0" err="1" smtClean="0"/>
              <a:t>Vous</a:t>
            </a:r>
            <a:r>
              <a:rPr lang="en-US" dirty="0" smtClean="0"/>
              <a:t>  </a:t>
            </a:r>
            <a:r>
              <a:rPr lang="en-US" dirty="0" err="1" smtClean="0"/>
              <a:t>répondr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r>
              <a:rPr lang="en-US" b="1" dirty="0" smtClean="0">
                <a:solidFill>
                  <a:srgbClr val="FF0000"/>
                </a:solidFill>
              </a:rPr>
              <a:t>         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aur</a:t>
            </a:r>
            <a:r>
              <a:rPr lang="en-US" b="1" dirty="0" err="1" smtClean="0">
                <a:solidFill>
                  <a:srgbClr val="FF0000"/>
                </a:solidFill>
              </a:rPr>
              <a:t>iez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parler</a:t>
            </a:r>
            <a:r>
              <a:rPr lang="en-US" dirty="0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</a:t>
            </a:r>
            <a:r>
              <a:rPr lang="en-US" dirty="0" err="1" smtClean="0"/>
              <a:t>Ils</a:t>
            </a:r>
            <a:r>
              <a:rPr lang="en-US" dirty="0"/>
              <a:t>/</a:t>
            </a:r>
            <a:r>
              <a:rPr lang="en-US" dirty="0" err="1" smtClean="0"/>
              <a:t>ellesfinir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</a:t>
            </a:r>
            <a:r>
              <a:rPr lang="en-US" dirty="0" err="1" smtClean="0"/>
              <a:t>répondr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err="1" smtClean="0"/>
              <a:t>Ils</a:t>
            </a:r>
            <a:r>
              <a:rPr lang="en-US" dirty="0" smtClean="0"/>
              <a:t>/</a:t>
            </a:r>
            <a:r>
              <a:rPr lang="en-US" dirty="0" err="1" smtClean="0"/>
              <a:t>elles</a:t>
            </a:r>
            <a:r>
              <a:rPr lang="en-US" dirty="0" smtClean="0"/>
              <a:t>     </a:t>
            </a:r>
            <a:r>
              <a:rPr lang="en-US" dirty="0" err="1" smtClean="0"/>
              <a:t>aur</a:t>
            </a:r>
            <a:r>
              <a:rPr lang="en-US" dirty="0" err="1" smtClean="0">
                <a:solidFill>
                  <a:srgbClr val="FF0000"/>
                </a:solidFill>
              </a:rPr>
              <a:t>aient</a:t>
            </a:r>
            <a:r>
              <a:rPr lang="en-US" dirty="0" smtClean="0"/>
              <a:t> 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1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83252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apprends</a:t>
            </a:r>
            <a:r>
              <a:rPr lang="en-US" dirty="0" smtClean="0"/>
              <a:t> la </a:t>
            </a:r>
            <a:r>
              <a:rPr lang="en-US" dirty="0" err="1" smtClean="0"/>
              <a:t>leçon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52787" y="2544013"/>
            <a:ext cx="4620768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dirty="0" smtClean="0"/>
              <a:t>es devoirs </a:t>
            </a:r>
            <a:r>
              <a:rPr lang="en-US" dirty="0" err="1" smtClean="0"/>
              <a:t>seront</a:t>
            </a:r>
            <a:r>
              <a:rPr lang="en-US" dirty="0" smtClean="0"/>
              <a:t> plus </a:t>
            </a:r>
            <a:r>
              <a:rPr lang="en-US" dirty="0" err="1" smtClean="0"/>
              <a:t>faciles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938908" y="3497579"/>
            <a:ext cx="1549400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52787" y="3416994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</a:t>
            </a:r>
            <a:r>
              <a:rPr lang="en-US" dirty="0" err="1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n’auras</a:t>
            </a:r>
            <a:r>
              <a:rPr lang="en-US" dirty="0" smtClean="0"/>
              <a:t> pas de </a:t>
            </a:r>
            <a:r>
              <a:rPr lang="en-US" dirty="0" err="1" smtClean="0"/>
              <a:t>difficulté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832102" y="3497579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</a:t>
            </a:r>
            <a:r>
              <a:rPr lang="en-US" dirty="0" err="1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fais</a:t>
            </a:r>
            <a:r>
              <a:rPr lang="en-US" dirty="0" smtClean="0"/>
              <a:t> la </a:t>
            </a:r>
            <a:r>
              <a:rPr lang="en-US" dirty="0" err="1" smtClean="0"/>
              <a:t>répétition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v</a:t>
            </a:r>
            <a:r>
              <a:rPr lang="en-US" sz="1600" dirty="0" err="1" smtClean="0"/>
              <a:t>ous</a:t>
            </a:r>
            <a:r>
              <a:rPr lang="en-US" sz="1600" dirty="0" smtClean="0"/>
              <a:t> </a:t>
            </a:r>
            <a:r>
              <a:rPr lang="en-US" sz="1600" dirty="0" err="1" smtClean="0"/>
              <a:t>lisez</a:t>
            </a:r>
            <a:r>
              <a:rPr lang="en-US" sz="1600" dirty="0" smtClean="0"/>
              <a:t> à haute </a:t>
            </a:r>
            <a:r>
              <a:rPr lang="en-US" sz="1600" dirty="0" err="1" smtClean="0"/>
              <a:t>voix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2" y="5196414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dirty="0" smtClean="0"/>
              <a:t>es parents </a:t>
            </a:r>
            <a:r>
              <a:rPr lang="en-US" dirty="0" err="1" smtClean="0"/>
              <a:t>parlent</a:t>
            </a:r>
            <a:r>
              <a:rPr lang="en-US" dirty="0" smtClean="0"/>
              <a:t> </a:t>
            </a:r>
            <a:r>
              <a:rPr lang="en-US" dirty="0" err="1" smtClean="0"/>
              <a:t>franç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852787" y="4383614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v</a:t>
            </a:r>
            <a:r>
              <a:rPr lang="en-US" sz="1600" dirty="0" err="1" smtClean="0"/>
              <a:t>ous</a:t>
            </a:r>
            <a:r>
              <a:rPr lang="en-US" sz="1600" dirty="0" smtClean="0"/>
              <a:t> </a:t>
            </a:r>
            <a:r>
              <a:rPr lang="en-US" sz="1600" dirty="0" err="1" smtClean="0"/>
              <a:t>perfectionnez</a:t>
            </a:r>
            <a:r>
              <a:rPr lang="en-US" sz="1600" dirty="0" smtClean="0"/>
              <a:t> </a:t>
            </a:r>
            <a:r>
              <a:rPr lang="en-US" sz="1600" dirty="0" err="1" smtClean="0"/>
              <a:t>l’intonation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461643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C’est</a:t>
            </a:r>
            <a:r>
              <a:rPr lang="en-US" dirty="0" smtClean="0"/>
              <a:t> plus facile pour les </a:t>
            </a:r>
            <a:r>
              <a:rPr lang="en-US" dirty="0" err="1" smtClean="0"/>
              <a:t>enfants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43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fais</a:t>
            </a:r>
            <a:r>
              <a:rPr lang="en-US" dirty="0" smtClean="0"/>
              <a:t> du bruit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88736" y="2570052"/>
            <a:ext cx="4620768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 </a:t>
            </a:r>
            <a:r>
              <a:rPr lang="en-US" dirty="0" err="1" smtClean="0"/>
              <a:t>ce</a:t>
            </a:r>
            <a:r>
              <a:rPr lang="en-US" dirty="0" smtClean="0"/>
              <a:t> livre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938908" y="3497579"/>
            <a:ext cx="1549400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88736" y="3417989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</a:t>
            </a:r>
            <a:r>
              <a:rPr lang="en-US" dirty="0" err="1" smtClean="0"/>
              <a:t>u</a:t>
            </a:r>
            <a:r>
              <a:rPr lang="en-US" dirty="0" smtClean="0"/>
              <a:t> ne </a:t>
            </a:r>
            <a:r>
              <a:rPr lang="en-US" dirty="0" err="1" smtClean="0"/>
              <a:t>comprends</a:t>
            </a:r>
            <a:r>
              <a:rPr lang="en-US" dirty="0" smtClean="0"/>
              <a:t> pas la </a:t>
            </a:r>
            <a:r>
              <a:rPr lang="en-US" dirty="0" err="1" smtClean="0"/>
              <a:t>lecon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832102" y="3497579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fais</a:t>
            </a:r>
            <a:r>
              <a:rPr lang="en-US" dirty="0" smtClean="0"/>
              <a:t> </a:t>
            </a:r>
            <a:r>
              <a:rPr lang="en-US" dirty="0" err="1" smtClean="0"/>
              <a:t>l’exercie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On a </a:t>
            </a:r>
            <a:r>
              <a:rPr lang="en-US" sz="1600" dirty="0" err="1" smtClean="0"/>
              <a:t>cours</a:t>
            </a:r>
            <a:r>
              <a:rPr lang="en-US" sz="1600" dirty="0" smtClean="0"/>
              <a:t> </a:t>
            </a:r>
            <a:r>
              <a:rPr lang="en-US" sz="1600" dirty="0" err="1" smtClean="0"/>
              <a:t>demain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2" y="5196414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viens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50324" y="4284976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Je </a:t>
            </a:r>
            <a:r>
              <a:rPr lang="en-US" sz="1600" dirty="0" err="1" smtClean="0"/>
              <a:t>demanderai</a:t>
            </a:r>
            <a:r>
              <a:rPr lang="en-US" sz="1600" dirty="0" smtClean="0"/>
              <a:t> au </a:t>
            </a:r>
            <a:r>
              <a:rPr lang="en-US" sz="1600" dirty="0" err="1" smtClean="0"/>
              <a:t>professeur</a:t>
            </a:r>
            <a:r>
              <a:rPr lang="en-US" sz="1600" dirty="0" smtClean="0"/>
              <a:t>  de </a:t>
            </a:r>
            <a:r>
              <a:rPr lang="en-US" sz="1600" dirty="0" err="1" smtClean="0"/>
              <a:t>m’expliquer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461643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seras</a:t>
            </a:r>
            <a:r>
              <a:rPr lang="en-US" dirty="0" smtClean="0"/>
              <a:t> </a:t>
            </a:r>
            <a:r>
              <a:rPr lang="en-US" dirty="0" err="1" smtClean="0"/>
              <a:t>contente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</a:t>
            </a:r>
            <a:r>
              <a:rPr lang="en-US" dirty="0" err="1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écoutes</a:t>
            </a:r>
            <a:r>
              <a:rPr lang="en-US" dirty="0" smtClean="0"/>
              <a:t> TV5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88736" y="2630591"/>
            <a:ext cx="4620768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serez</a:t>
            </a:r>
            <a:r>
              <a:rPr lang="en-US" dirty="0" smtClean="0"/>
              <a:t> plus </a:t>
            </a:r>
            <a:r>
              <a:rPr lang="en-US" dirty="0" err="1" smtClean="0"/>
              <a:t>surs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938908" y="3497579"/>
            <a:ext cx="1549400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88736" y="3417989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</a:t>
            </a:r>
            <a:r>
              <a:rPr lang="en-US" dirty="0" err="1" smtClean="0"/>
              <a:t>u</a:t>
            </a:r>
            <a:r>
              <a:rPr lang="en-US" dirty="0" smtClean="0"/>
              <a:t> </a:t>
            </a:r>
            <a:r>
              <a:rPr lang="en-US" dirty="0" err="1" smtClean="0"/>
              <a:t>parleras</a:t>
            </a:r>
            <a:r>
              <a:rPr lang="en-US" dirty="0" smtClean="0"/>
              <a:t> plus </a:t>
            </a:r>
            <a:r>
              <a:rPr lang="en-US" dirty="0" err="1" smtClean="0"/>
              <a:t>vite</a:t>
            </a:r>
            <a:r>
              <a:rPr lang="en-US" dirty="0" smtClean="0"/>
              <a:t> </a:t>
            </a:r>
            <a:r>
              <a:rPr lang="en-US" dirty="0" err="1" smtClean="0"/>
              <a:t>français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747388" y="3497579"/>
            <a:ext cx="2885315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v</a:t>
            </a:r>
            <a:r>
              <a:rPr lang="en-US" dirty="0" err="1" smtClean="0"/>
              <a:t>ous</a:t>
            </a:r>
            <a:r>
              <a:rPr lang="en-US" dirty="0" smtClean="0"/>
              <a:t> </a:t>
            </a:r>
            <a:r>
              <a:rPr lang="en-US" dirty="0" err="1" smtClean="0"/>
              <a:t>faites</a:t>
            </a:r>
            <a:r>
              <a:rPr lang="en-US" dirty="0" smtClean="0"/>
              <a:t> </a:t>
            </a:r>
            <a:r>
              <a:rPr lang="en-US" dirty="0" err="1" smtClean="0"/>
              <a:t>l’exercice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Nous le </a:t>
            </a:r>
            <a:r>
              <a:rPr lang="en-US" sz="1600" dirty="0" err="1" smtClean="0"/>
              <a:t>voyons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2" y="5196414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viens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50324" y="4326887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Prends</a:t>
            </a:r>
            <a:r>
              <a:rPr lang="en-US" sz="1600" dirty="0" smtClean="0"/>
              <a:t> ta </a:t>
            </a:r>
            <a:r>
              <a:rPr lang="en-US" sz="1600" dirty="0" err="1" smtClean="0"/>
              <a:t>bicyclette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461643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lui</a:t>
            </a:r>
            <a:r>
              <a:rPr lang="en-US" dirty="0" smtClean="0"/>
              <a:t> </a:t>
            </a:r>
            <a:r>
              <a:rPr lang="en-US" dirty="0" err="1" smtClean="0"/>
              <a:t>dirons</a:t>
            </a:r>
            <a:r>
              <a:rPr lang="en-US" dirty="0" smtClean="0"/>
              <a:t> bonjour  de ta part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8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</a:t>
            </a:r>
            <a:r>
              <a:rPr lang="en-US" sz="2800" dirty="0" err="1" smtClean="0"/>
              <a:t>compleète</a:t>
            </a:r>
            <a:r>
              <a:rPr lang="en-US" sz="2800" dirty="0" smtClean="0"/>
              <a:t>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500" y="2570053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prends</a:t>
            </a:r>
            <a:r>
              <a:rPr lang="en-US" dirty="0" smtClean="0"/>
              <a:t> la parapluie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12547" y="2555444"/>
            <a:ext cx="4620768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il</a:t>
            </a:r>
            <a:r>
              <a:rPr lang="en-US" dirty="0" smtClean="0"/>
              <a:t> sera plus facile à  faire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832101" y="3497579"/>
            <a:ext cx="2656207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faisons</a:t>
            </a:r>
            <a:r>
              <a:rPr lang="en-US" dirty="0" smtClean="0"/>
              <a:t> ensemble le </a:t>
            </a:r>
            <a:r>
              <a:rPr lang="en-US" dirty="0" err="1" smtClean="0"/>
              <a:t>projet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888736" y="3417989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seras</a:t>
            </a:r>
            <a:r>
              <a:rPr lang="en-US" dirty="0" smtClean="0"/>
              <a:t> plus </a:t>
            </a:r>
            <a:r>
              <a:rPr lang="en-US" dirty="0" err="1" smtClean="0"/>
              <a:t>sûre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Les </a:t>
            </a:r>
            <a:r>
              <a:rPr lang="en-US" sz="1600" dirty="0" err="1" smtClean="0"/>
              <a:t>enfants</a:t>
            </a:r>
            <a:r>
              <a:rPr lang="en-US" sz="1600" dirty="0" smtClean="0"/>
              <a:t> </a:t>
            </a:r>
            <a:r>
              <a:rPr lang="en-US" sz="1600" dirty="0" err="1" smtClean="0"/>
              <a:t>dorment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2" y="5196414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espagnole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12547" y="4312153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Elle nous </a:t>
            </a:r>
            <a:r>
              <a:rPr lang="en-US" sz="1600" dirty="0" err="1" smtClean="0"/>
              <a:t>apprendra</a:t>
            </a:r>
            <a:r>
              <a:rPr lang="en-US" sz="1600" dirty="0" smtClean="0"/>
              <a:t> la chanson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888736" y="5100571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ne </a:t>
            </a:r>
            <a:r>
              <a:rPr lang="en-US" dirty="0" err="1"/>
              <a:t>faites</a:t>
            </a:r>
            <a:r>
              <a:rPr lang="en-US" dirty="0"/>
              <a:t> pas de bruit.</a:t>
            </a:r>
          </a:p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68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88736" y="2570052"/>
            <a:ext cx="4620768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832101" y="3493873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68298" y="3465921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1" y="5193452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50324" y="4284976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461643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765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Répondez</a:t>
            </a:r>
            <a:r>
              <a:rPr lang="en-US" sz="2800" dirty="0" smtClean="0"/>
              <a:t> aux questions </a:t>
            </a:r>
            <a:r>
              <a:rPr lang="en-US" sz="2800" dirty="0" err="1" smtClean="0"/>
              <a:t>en</a:t>
            </a:r>
            <a:r>
              <a:rPr lang="en-US" sz="2800" dirty="0" smtClean="0"/>
              <a:t> </a:t>
            </a:r>
            <a:r>
              <a:rPr lang="en-US" sz="2800" dirty="0" err="1" smtClean="0"/>
              <a:t>utilisant</a:t>
            </a:r>
            <a:r>
              <a:rPr lang="en-US" sz="2800" dirty="0" smtClean="0"/>
              <a:t> le </a:t>
            </a:r>
            <a:r>
              <a:rPr lang="en-US" sz="2800" dirty="0" err="1" smtClean="0"/>
              <a:t>conditionnel</a:t>
            </a:r>
            <a:r>
              <a:rPr lang="en-US" sz="2800" dirty="0" smtClean="0"/>
              <a:t>, </a:t>
            </a:r>
            <a:r>
              <a:rPr lang="en-US" sz="2800" dirty="0" err="1" smtClean="0"/>
              <a:t>essayez</a:t>
            </a:r>
            <a:r>
              <a:rPr lang="en-US" sz="2800" dirty="0" smtClean="0"/>
              <a:t> </a:t>
            </a:r>
            <a:r>
              <a:rPr lang="en-US" sz="2800" dirty="0" err="1" smtClean="0"/>
              <a:t>d’imiter</a:t>
            </a:r>
            <a:r>
              <a:rPr lang="en-US" sz="2800" dirty="0" smtClean="0"/>
              <a:t> les </a:t>
            </a:r>
            <a:r>
              <a:rPr lang="en-US" sz="2800" dirty="0" err="1" smtClean="0"/>
              <a:t>modèles</a:t>
            </a:r>
            <a:r>
              <a:rPr lang="en-US" sz="2800" dirty="0" smtClean="0"/>
              <a:t> ci-</a:t>
            </a:r>
            <a:r>
              <a:rPr lang="en-US" sz="2800" dirty="0" err="1" smtClean="0"/>
              <a:t>dessus</a:t>
            </a:r>
            <a:r>
              <a:rPr lang="en-US" sz="2800" dirty="0" smtClean="0"/>
              <a:t> </a:t>
            </a:r>
            <a:r>
              <a:rPr lang="en-US" sz="2800" dirty="0" err="1" smtClean="0"/>
              <a:t>donnés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95402" y="2570051"/>
            <a:ext cx="4453241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viendras</a:t>
            </a:r>
            <a:r>
              <a:rPr lang="en-US" dirty="0" smtClean="0"/>
              <a:t> au </a:t>
            </a:r>
            <a:r>
              <a:rPr lang="en-US" dirty="0" err="1" smtClean="0"/>
              <a:t>cinéma</a:t>
            </a:r>
            <a:r>
              <a:rPr lang="en-US" dirty="0" smtClean="0"/>
              <a:t> </a:t>
            </a:r>
            <a:r>
              <a:rPr lang="en-US" dirty="0" err="1" smtClean="0"/>
              <a:t>demain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97411" y="2539782"/>
            <a:ext cx="5147955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 (</a:t>
            </a:r>
            <a:r>
              <a:rPr lang="en-US" dirty="0" err="1" smtClean="0"/>
              <a:t>vouloir</a:t>
            </a:r>
            <a:r>
              <a:rPr lang="en-US" dirty="0" smtClean="0"/>
              <a:t>) </a:t>
            </a:r>
            <a:r>
              <a:rPr lang="en-US" dirty="0" err="1" smtClean="0"/>
              <a:t>bien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j’ai</a:t>
            </a:r>
            <a:r>
              <a:rPr lang="en-US" dirty="0" smtClean="0"/>
              <a:t> </a:t>
            </a:r>
            <a:r>
              <a:rPr lang="en-US" dirty="0" err="1" smtClean="0"/>
              <a:t>cours</a:t>
            </a:r>
            <a:r>
              <a:rPr lang="en-US" dirty="0" smtClean="0"/>
              <a:t> après-midi..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246635" y="3497579"/>
            <a:ext cx="4550776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enfants</a:t>
            </a:r>
            <a:r>
              <a:rPr lang="en-US" dirty="0" smtClean="0"/>
              <a:t> </a:t>
            </a:r>
            <a:r>
              <a:rPr lang="en-US" dirty="0" err="1" smtClean="0"/>
              <a:t>seront-ils</a:t>
            </a:r>
            <a:r>
              <a:rPr lang="en-US" dirty="0" smtClean="0"/>
              <a:t>  à la fête?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867457" y="3408588"/>
            <a:ext cx="5007862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Ils</a:t>
            </a:r>
            <a:r>
              <a:rPr lang="en-US" dirty="0" smtClean="0"/>
              <a:t> (</a:t>
            </a:r>
            <a:r>
              <a:rPr lang="en-US" dirty="0" err="1" smtClean="0"/>
              <a:t>vouloir</a:t>
            </a:r>
            <a:r>
              <a:rPr lang="en-US" dirty="0" smtClean="0"/>
              <a:t>) </a:t>
            </a:r>
            <a:r>
              <a:rPr lang="en-US" dirty="0" err="1" smtClean="0"/>
              <a:t>bien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ils</a:t>
            </a:r>
            <a:r>
              <a:rPr lang="en-US" dirty="0" smtClean="0"/>
              <a:t> </a:t>
            </a:r>
            <a:r>
              <a:rPr lang="en-US" dirty="0" err="1" smtClean="0"/>
              <a:t>ont</a:t>
            </a:r>
            <a:r>
              <a:rPr lang="en-US" dirty="0" smtClean="0"/>
              <a:t> beaucoup de devoirs à faire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295401" y="4344375"/>
            <a:ext cx="4502009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Tu</a:t>
            </a:r>
            <a:r>
              <a:rPr lang="en-US" sz="1600" dirty="0" smtClean="0"/>
              <a:t> </a:t>
            </a:r>
            <a:r>
              <a:rPr lang="en-US" sz="1600" dirty="0" err="1" smtClean="0"/>
              <a:t>pourras</a:t>
            </a:r>
            <a:r>
              <a:rPr lang="en-US" sz="1600" dirty="0" smtClean="0"/>
              <a:t> me </a:t>
            </a:r>
            <a:r>
              <a:rPr lang="en-US" sz="1600" dirty="0" err="1" smtClean="0"/>
              <a:t>prêter</a:t>
            </a:r>
            <a:r>
              <a:rPr lang="en-US" sz="1600" dirty="0" smtClean="0"/>
              <a:t> ton livre de </a:t>
            </a:r>
            <a:r>
              <a:rPr lang="en-US" sz="1600" dirty="0" err="1" smtClean="0"/>
              <a:t>francais</a:t>
            </a:r>
            <a:r>
              <a:rPr lang="en-US" sz="1600" dirty="0" smtClean="0"/>
              <a:t>?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1212537" y="5163182"/>
            <a:ext cx="45848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  </a:t>
            </a:r>
            <a:r>
              <a:rPr lang="en-US" dirty="0" err="1" smtClean="0"/>
              <a:t>viendra</a:t>
            </a:r>
            <a:r>
              <a:rPr lang="en-US" dirty="0" smtClean="0"/>
              <a:t> nous aider pour preparer la fête de la </a:t>
            </a:r>
            <a:r>
              <a:rPr lang="en-US" dirty="0" err="1" smtClean="0"/>
              <a:t>francophonie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867457" y="4285529"/>
            <a:ext cx="5029140" cy="686648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------------------------------------------------------------------------------------------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924995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50324" y="5143917"/>
            <a:ext cx="5029140" cy="686648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------------------------------------------------------------------------------------------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2307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r>
              <a:rPr lang="en-US" dirty="0" err="1" smtClean="0"/>
              <a:t>ûes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1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partais</a:t>
            </a:r>
            <a:r>
              <a:rPr lang="en-US" dirty="0" smtClean="0"/>
              <a:t> plus </a:t>
            </a:r>
            <a:r>
              <a:rPr lang="en-US" dirty="0" err="1" smtClean="0"/>
              <a:t>tôt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938908" y="3497579"/>
            <a:ext cx="1549400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88736" y="3417989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 </a:t>
            </a:r>
            <a:r>
              <a:rPr lang="en-US" dirty="0" err="1" smtClean="0"/>
              <a:t>arriverait</a:t>
            </a:r>
            <a:r>
              <a:rPr lang="en-US" dirty="0" smtClean="0"/>
              <a:t> à </a:t>
            </a:r>
            <a:r>
              <a:rPr lang="en-US" dirty="0" err="1" smtClean="0"/>
              <a:t>l’heure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832102" y="3497579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 </a:t>
            </a:r>
            <a:r>
              <a:rPr lang="en-US" dirty="0" err="1" smtClean="0"/>
              <a:t>allais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France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Mon </a:t>
            </a:r>
            <a:r>
              <a:rPr lang="en-US" sz="1600" dirty="0" err="1" smtClean="0"/>
              <a:t>père</a:t>
            </a:r>
            <a:r>
              <a:rPr lang="en-US" sz="1600" dirty="0" smtClean="0"/>
              <a:t> </a:t>
            </a:r>
            <a:r>
              <a:rPr lang="en-US" sz="1600" dirty="0" err="1" smtClean="0"/>
              <a:t>était</a:t>
            </a:r>
            <a:r>
              <a:rPr lang="en-US" sz="1600" dirty="0" smtClean="0"/>
              <a:t> artiste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2" y="5196414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nous </a:t>
            </a:r>
            <a:r>
              <a:rPr lang="en-US" dirty="0" err="1" smtClean="0"/>
              <a:t>avions</a:t>
            </a:r>
            <a:r>
              <a:rPr lang="en-US" dirty="0" smtClean="0"/>
              <a:t> le </a:t>
            </a:r>
            <a:r>
              <a:rPr lang="en-US" dirty="0" err="1" smtClean="0"/>
              <a:t>même</a:t>
            </a:r>
            <a:r>
              <a:rPr lang="en-US" dirty="0" smtClean="0"/>
              <a:t> </a:t>
            </a:r>
            <a:r>
              <a:rPr lang="en-US" dirty="0" err="1" smtClean="0"/>
              <a:t>cours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72817" y="4259910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Je  </a:t>
            </a:r>
            <a:r>
              <a:rPr lang="en-US" sz="1600" dirty="0" err="1" smtClean="0"/>
              <a:t>visiterais</a:t>
            </a:r>
            <a:r>
              <a:rPr lang="en-US" sz="1600" dirty="0" smtClean="0"/>
              <a:t> </a:t>
            </a:r>
            <a:r>
              <a:rPr lang="en-US" sz="1600" dirty="0" err="1" smtClean="0"/>
              <a:t>s</a:t>
            </a:r>
            <a:r>
              <a:rPr lang="en-US" sz="1600" dirty="0" err="1"/>
              <a:t>û</a:t>
            </a:r>
            <a:r>
              <a:rPr lang="en-US" sz="1600" dirty="0" err="1" smtClean="0"/>
              <a:t>rement</a:t>
            </a:r>
            <a:r>
              <a:rPr lang="en-US" sz="1600" dirty="0" smtClean="0"/>
              <a:t> le Louvre.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72817" y="5093289"/>
            <a:ext cx="4467089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Il </a:t>
            </a:r>
            <a:r>
              <a:rPr lang="en-US" dirty="0" err="1"/>
              <a:t>m’aiderait</a:t>
            </a:r>
            <a:r>
              <a:rPr lang="en-US" dirty="0"/>
              <a:t> à </a:t>
            </a:r>
            <a:r>
              <a:rPr lang="en-US" dirty="0" err="1"/>
              <a:t>mieux</a:t>
            </a:r>
            <a:r>
              <a:rPr lang="en-US" dirty="0"/>
              <a:t> </a:t>
            </a:r>
            <a:r>
              <a:rPr lang="en-US" dirty="0" err="1"/>
              <a:t>jouer</a:t>
            </a:r>
            <a:r>
              <a:rPr lang="en-US" dirty="0"/>
              <a:t> mon </a:t>
            </a:r>
            <a:r>
              <a:rPr lang="en-US" dirty="0" err="1"/>
              <a:t>rôle</a:t>
            </a:r>
            <a:r>
              <a:rPr lang="en-US" dirty="0"/>
              <a:t>.</a:t>
            </a:r>
          </a:p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794755" y="2539782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travaillerions</a:t>
            </a:r>
            <a:r>
              <a:rPr lang="en-US" dirty="0" smtClean="0"/>
              <a:t> ensemble.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7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63681"/>
            <a:ext cx="9601196" cy="1303867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a.Reliez</a:t>
            </a:r>
            <a:r>
              <a:rPr lang="en-US" sz="2800" dirty="0" smtClean="0"/>
              <a:t> les </a:t>
            </a:r>
            <a:r>
              <a:rPr lang="fr-FR" sz="2800" dirty="0" smtClean="0"/>
              <a:t>é</a:t>
            </a:r>
            <a:r>
              <a:rPr lang="en-US" sz="2800" dirty="0" err="1" smtClean="0"/>
              <a:t>léments</a:t>
            </a:r>
            <a:r>
              <a:rPr lang="en-US" sz="2800" dirty="0" smtClean="0"/>
              <a:t> de </a:t>
            </a:r>
            <a:r>
              <a:rPr lang="en-US" sz="2800" dirty="0" err="1" smtClean="0"/>
              <a:t>toutes</a:t>
            </a:r>
            <a:r>
              <a:rPr lang="en-US" sz="2800" dirty="0" smtClean="0"/>
              <a:t> les </a:t>
            </a:r>
            <a:r>
              <a:rPr lang="en-US" sz="2800" dirty="0" err="1" smtClean="0"/>
              <a:t>colonnes</a:t>
            </a:r>
            <a:r>
              <a:rPr lang="en-US" sz="2800" dirty="0" smtClean="0"/>
              <a:t> pour </a:t>
            </a:r>
            <a:r>
              <a:rPr lang="en-US" sz="2800" dirty="0" err="1" smtClean="0"/>
              <a:t>en</a:t>
            </a:r>
            <a:r>
              <a:rPr lang="en-US" sz="2800" dirty="0" smtClean="0"/>
              <a:t> faire </a:t>
            </a:r>
            <a:r>
              <a:rPr lang="en-US" sz="2800" dirty="0" err="1" smtClean="0"/>
              <a:t>une</a:t>
            </a:r>
            <a:r>
              <a:rPr lang="en-US" sz="2800" dirty="0" smtClean="0"/>
              <a:t> phrase complete; </a:t>
            </a:r>
            <a:r>
              <a:rPr lang="en-US" sz="2800" dirty="0" err="1" smtClean="0"/>
              <a:t>b.copiez</a:t>
            </a:r>
            <a:r>
              <a:rPr lang="en-US" sz="2800" dirty="0" smtClean="0"/>
              <a:t> la phrase sur </a:t>
            </a:r>
            <a:r>
              <a:rPr lang="en-US" sz="2800" dirty="0" err="1" smtClean="0"/>
              <a:t>votre</a:t>
            </a:r>
            <a:r>
              <a:rPr lang="en-US" sz="2800" dirty="0" smtClean="0"/>
              <a:t> cahier de </a:t>
            </a:r>
            <a:r>
              <a:rPr lang="en-US" sz="2800" dirty="0" err="1" smtClean="0"/>
              <a:t>classe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832101" y="2600320"/>
            <a:ext cx="2655574" cy="65807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Elle </a:t>
            </a:r>
            <a:r>
              <a:rPr lang="en-US" dirty="0" err="1" smtClean="0"/>
              <a:t>avait</a:t>
            </a:r>
            <a:r>
              <a:rPr lang="en-US" dirty="0" smtClean="0"/>
              <a:t> le temps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19978" y="2582579"/>
            <a:ext cx="4589526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Toute</a:t>
            </a:r>
            <a:r>
              <a:rPr lang="en-US" dirty="0" smtClean="0"/>
              <a:t> 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en-US" dirty="0" err="1" smtClean="0"/>
              <a:t>l’approuverais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2402" y="2607732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432561" y="3497579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832101" y="3497579"/>
            <a:ext cx="2656207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</a:t>
            </a:r>
            <a:r>
              <a:rPr lang="en-US" dirty="0" err="1" smtClean="0"/>
              <a:t>professeur</a:t>
            </a:r>
            <a:r>
              <a:rPr lang="en-US" dirty="0" smtClean="0"/>
              <a:t> </a:t>
            </a:r>
            <a:r>
              <a:rPr lang="en-US" dirty="0" err="1" smtClean="0"/>
              <a:t>expliquait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968298" y="3390898"/>
            <a:ext cx="4523231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Elle </a:t>
            </a:r>
            <a:r>
              <a:rPr lang="en-US" dirty="0" err="1" smtClean="0"/>
              <a:t>viendrait</a:t>
            </a:r>
            <a:r>
              <a:rPr lang="en-US" dirty="0" smtClean="0"/>
              <a:t> à la fête.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432561" y="4387426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2832102" y="4387426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Tu</a:t>
            </a:r>
            <a:r>
              <a:rPr lang="en-US" sz="1600" dirty="0" smtClean="0"/>
              <a:t> </a:t>
            </a:r>
            <a:r>
              <a:rPr lang="en-US" sz="1600" dirty="0" err="1" smtClean="0"/>
              <a:t>apprenais</a:t>
            </a:r>
            <a:r>
              <a:rPr lang="en-US" sz="1600" dirty="0" smtClean="0"/>
              <a:t> la </a:t>
            </a:r>
            <a:r>
              <a:rPr lang="en-US" sz="1600" dirty="0" err="1" smtClean="0"/>
              <a:t>leçon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2832101" y="5193452"/>
            <a:ext cx="2655574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</a:t>
            </a:r>
            <a:r>
              <a:rPr lang="en-US" dirty="0" err="1" smtClean="0"/>
              <a:t>professeur</a:t>
            </a:r>
            <a:r>
              <a:rPr lang="en-US" dirty="0" smtClean="0"/>
              <a:t> </a:t>
            </a:r>
            <a:r>
              <a:rPr lang="en-US" dirty="0" err="1" smtClean="0"/>
              <a:t>proposait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50324" y="4284976"/>
            <a:ext cx="455918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Tous</a:t>
            </a:r>
            <a:r>
              <a:rPr lang="en-US" sz="1600" dirty="0" smtClean="0"/>
              <a:t> </a:t>
            </a:r>
            <a:r>
              <a:rPr lang="en-US" sz="1600" dirty="0" err="1" smtClean="0"/>
              <a:t>comprendraient</a:t>
            </a:r>
            <a:r>
              <a:rPr lang="en-US" sz="1600" dirty="0" smtClean="0"/>
              <a:t> tout.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5950324" y="5132913"/>
            <a:ext cx="4541205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ferais</a:t>
            </a:r>
            <a:r>
              <a:rPr lang="en-US" dirty="0" smtClean="0"/>
              <a:t> </a:t>
            </a:r>
            <a:r>
              <a:rPr lang="en-US" dirty="0" err="1" smtClean="0"/>
              <a:t>tous</a:t>
            </a:r>
            <a:r>
              <a:rPr lang="en-US" dirty="0" smtClean="0"/>
              <a:t> les </a:t>
            </a:r>
            <a:r>
              <a:rPr lang="en-US" dirty="0" err="1" smtClean="0"/>
              <a:t>exercices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460500" y="5144128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02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Reliez</a:t>
            </a:r>
            <a:r>
              <a:rPr lang="en-US" dirty="0" smtClean="0"/>
              <a:t> les </a:t>
            </a:r>
            <a:r>
              <a:rPr lang="fr-FR" dirty="0" smtClean="0"/>
              <a:t>é</a:t>
            </a:r>
            <a:r>
              <a:rPr lang="en-US" dirty="0" err="1" smtClean="0"/>
              <a:t>léments</a:t>
            </a:r>
            <a:r>
              <a:rPr lang="en-US" dirty="0" smtClean="0"/>
              <a:t> de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colonnes</a:t>
            </a:r>
            <a:r>
              <a:rPr lang="en-US" dirty="0" smtClean="0"/>
              <a:t> pour </a:t>
            </a:r>
            <a:r>
              <a:rPr lang="en-US" dirty="0" err="1" smtClean="0"/>
              <a:t>en</a:t>
            </a:r>
            <a:r>
              <a:rPr lang="en-US" dirty="0" smtClean="0"/>
              <a:t> faire </a:t>
            </a:r>
            <a:r>
              <a:rPr lang="en-US" dirty="0" err="1" smtClean="0"/>
              <a:t>une</a:t>
            </a:r>
            <a:r>
              <a:rPr lang="en-US" dirty="0" smtClean="0"/>
              <a:t> phrase complete: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r>
              <a:rPr lang="fr-FR" dirty="0" err="1" smtClean="0"/>
              <a:t>hh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683776" y="5074818"/>
            <a:ext cx="3327258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le </a:t>
            </a:r>
            <a:r>
              <a:rPr lang="en-US" dirty="0" err="1" smtClean="0"/>
              <a:t>metteur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scène </a:t>
            </a:r>
            <a:r>
              <a:rPr lang="en-US" dirty="0" err="1" smtClean="0"/>
              <a:t>lui</a:t>
            </a:r>
            <a:r>
              <a:rPr lang="en-US" dirty="0" smtClean="0"/>
              <a:t> demanda.t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510284" y="3417427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avais</a:t>
            </a:r>
            <a:r>
              <a:rPr lang="en-US" dirty="0" smtClean="0"/>
              <a:t> </a:t>
            </a:r>
            <a:r>
              <a:rPr lang="en-US" dirty="0" err="1" smtClean="0"/>
              <a:t>joué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239391" y="2726207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39391" y="3459900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41483" y="4320495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</a:t>
            </a:r>
            <a:r>
              <a:rPr lang="en-US" dirty="0" err="1" smtClean="0"/>
              <a:t>j’avais</a:t>
            </a:r>
            <a:r>
              <a:rPr lang="en-US" dirty="0" smtClean="0"/>
              <a:t> des fraises.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250947" y="335916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Notre </a:t>
            </a:r>
            <a:r>
              <a:rPr lang="en-US" dirty="0" err="1"/>
              <a:t>classe</a:t>
            </a:r>
            <a:r>
              <a:rPr lang="en-US" dirty="0"/>
              <a:t> </a:t>
            </a:r>
            <a:r>
              <a:rPr lang="en-US" dirty="0" err="1"/>
              <a:t>aurait</a:t>
            </a:r>
            <a:r>
              <a:rPr lang="en-US" dirty="0"/>
              <a:t> </a:t>
            </a:r>
            <a:r>
              <a:rPr lang="en-US" dirty="0" err="1"/>
              <a:t>gagné</a:t>
            </a:r>
            <a:r>
              <a:rPr lang="en-US" dirty="0"/>
              <a:t> le match</a:t>
            </a:r>
          </a:p>
        </p:txBody>
      </p:sp>
      <p:sp>
        <p:nvSpPr>
          <p:cNvPr id="13" name="Oval 12"/>
          <p:cNvSpPr/>
          <p:nvPr/>
        </p:nvSpPr>
        <p:spPr>
          <a:xfrm>
            <a:off x="5239391" y="4367953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250947" y="2508681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J’aurai</a:t>
            </a:r>
            <a:r>
              <a:rPr lang="en-US" dirty="0" smtClean="0"/>
              <a:t> </a:t>
            </a:r>
            <a:r>
              <a:rPr lang="en-US" dirty="0" err="1" smtClean="0"/>
              <a:t>préparé</a:t>
            </a:r>
            <a:r>
              <a:rPr lang="en-US" dirty="0" smtClean="0"/>
              <a:t> la tarte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605901" y="2541728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leur</a:t>
            </a:r>
            <a:r>
              <a:rPr lang="en-US" dirty="0" smtClean="0"/>
              <a:t> </a:t>
            </a:r>
            <a:r>
              <a:rPr lang="en-US" dirty="0" err="1" smtClean="0"/>
              <a:t>demandions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295402" y="429303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Elle </a:t>
            </a:r>
            <a:r>
              <a:rPr lang="en-US" dirty="0" err="1" smtClean="0"/>
              <a:t>aurait</a:t>
            </a:r>
            <a:r>
              <a:rPr lang="en-US" dirty="0" smtClean="0"/>
              <a:t> </a:t>
            </a:r>
            <a:r>
              <a:rPr lang="en-US" dirty="0" err="1" smtClean="0"/>
              <a:t>dansé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295402" y="5095234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enfants</a:t>
            </a:r>
            <a:r>
              <a:rPr lang="en-US" dirty="0" smtClean="0"/>
              <a:t> </a:t>
            </a:r>
            <a:r>
              <a:rPr lang="en-US" dirty="0" err="1" smtClean="0"/>
              <a:t>obéissaient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5239391" y="5147310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11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Reliez</a:t>
            </a:r>
            <a:r>
              <a:rPr lang="en-US" dirty="0" smtClean="0"/>
              <a:t> les </a:t>
            </a:r>
            <a:r>
              <a:rPr lang="fr-FR" dirty="0" smtClean="0"/>
              <a:t>é</a:t>
            </a:r>
            <a:r>
              <a:rPr lang="en-US" dirty="0" err="1" smtClean="0"/>
              <a:t>léments</a:t>
            </a:r>
            <a:r>
              <a:rPr lang="en-US" dirty="0" smtClean="0"/>
              <a:t> de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colonnes</a:t>
            </a:r>
            <a:r>
              <a:rPr lang="en-US" dirty="0" smtClean="0"/>
              <a:t> pour </a:t>
            </a:r>
            <a:r>
              <a:rPr lang="en-US" dirty="0" err="1" smtClean="0"/>
              <a:t>en</a:t>
            </a:r>
            <a:r>
              <a:rPr lang="en-US" dirty="0" smtClean="0"/>
              <a:t> faire </a:t>
            </a:r>
            <a:r>
              <a:rPr lang="en-US" dirty="0" err="1" smtClean="0"/>
              <a:t>une</a:t>
            </a:r>
            <a:r>
              <a:rPr lang="en-US" dirty="0" smtClean="0"/>
              <a:t> phrase complete: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619255" y="4367105"/>
            <a:ext cx="3327258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J’avais</a:t>
            </a:r>
            <a:r>
              <a:rPr lang="en-US" dirty="0" smtClean="0"/>
              <a:t> les </a:t>
            </a:r>
            <a:r>
              <a:rPr lang="en-US" dirty="0" err="1" smtClean="0"/>
              <a:t>moyens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95402" y="257470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 </a:t>
            </a:r>
            <a:r>
              <a:rPr lang="en-US" dirty="0" err="1" smtClean="0"/>
              <a:t>planterai</a:t>
            </a:r>
            <a:r>
              <a:rPr lang="en-US" dirty="0" smtClean="0"/>
              <a:t> des </a:t>
            </a:r>
            <a:r>
              <a:rPr lang="en-US" dirty="0" err="1" smtClean="0"/>
              <a:t>fleurs</a:t>
            </a:r>
            <a:r>
              <a:rPr lang="en-US" dirty="0" smtClean="0"/>
              <a:t> partout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239391" y="2726207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39391" y="3459900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63710" y="2635244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 </a:t>
            </a:r>
            <a:r>
              <a:rPr lang="en-US" dirty="0" err="1" smtClean="0"/>
              <a:t>j’avais</a:t>
            </a:r>
            <a:r>
              <a:rPr lang="en-US" dirty="0" smtClean="0"/>
              <a:t> le temps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250947" y="342470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 </a:t>
            </a:r>
            <a:r>
              <a:rPr lang="en-US" dirty="0" err="1" smtClean="0"/>
              <a:t>lirais</a:t>
            </a:r>
            <a:r>
              <a:rPr lang="en-US" dirty="0" smtClean="0"/>
              <a:t> </a:t>
            </a:r>
            <a:r>
              <a:rPr lang="en-US" dirty="0" err="1" smtClean="0"/>
              <a:t>tous</a:t>
            </a:r>
            <a:r>
              <a:rPr lang="en-US" dirty="0" smtClean="0"/>
              <a:t> les livres de </a:t>
            </a:r>
            <a:r>
              <a:rPr lang="en-US" dirty="0" err="1" smtClean="0"/>
              <a:t>Kadare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239391" y="4367953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641484" y="3459900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avions</a:t>
            </a:r>
            <a:r>
              <a:rPr lang="en-US" dirty="0" smtClean="0"/>
              <a:t> la </a:t>
            </a:r>
            <a:r>
              <a:rPr lang="en-US" dirty="0" err="1" smtClean="0"/>
              <a:t>possibilité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641483" y="5155773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Si on </a:t>
            </a:r>
            <a:r>
              <a:rPr lang="en-US" dirty="0" err="1" smtClean="0"/>
              <a:t>lui</a:t>
            </a:r>
            <a:r>
              <a:rPr lang="en-US" dirty="0" smtClean="0"/>
              <a:t> </a:t>
            </a:r>
            <a:r>
              <a:rPr lang="en-US" dirty="0" err="1" smtClean="0"/>
              <a:t>demandait</a:t>
            </a:r>
            <a:r>
              <a:rPr lang="en-US" dirty="0" smtClean="0"/>
              <a:t>.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295402" y="429303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ferions</a:t>
            </a:r>
            <a:r>
              <a:rPr lang="en-US" dirty="0" smtClean="0"/>
              <a:t> </a:t>
            </a:r>
            <a:r>
              <a:rPr lang="en-US" dirty="0" err="1" smtClean="0"/>
              <a:t>tous</a:t>
            </a:r>
            <a:r>
              <a:rPr lang="en-US" dirty="0" smtClean="0"/>
              <a:t> les </a:t>
            </a:r>
            <a:r>
              <a:rPr lang="en-US" dirty="0" err="1" smtClean="0"/>
              <a:t>jours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heure</a:t>
            </a:r>
            <a:r>
              <a:rPr lang="en-US" dirty="0" smtClean="0"/>
              <a:t> de gym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295402" y="5095234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  </a:t>
            </a:r>
            <a:r>
              <a:rPr lang="en-US" dirty="0" err="1" smtClean="0"/>
              <a:t>irait</a:t>
            </a:r>
            <a:r>
              <a:rPr lang="en-US" dirty="0" smtClean="0"/>
              <a:t> </a:t>
            </a:r>
            <a:r>
              <a:rPr lang="en-US" dirty="0" err="1" smtClean="0"/>
              <a:t>travailler</a:t>
            </a:r>
            <a:r>
              <a:rPr lang="en-US" dirty="0" smtClean="0"/>
              <a:t> à la </a:t>
            </a:r>
            <a:r>
              <a:rPr lang="en-US" dirty="0" err="1" smtClean="0"/>
              <a:t>campagne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5239391" y="5114073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1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Reliez</a:t>
            </a:r>
            <a:r>
              <a:rPr lang="en-US" dirty="0" smtClean="0"/>
              <a:t> les </a:t>
            </a:r>
            <a:r>
              <a:rPr lang="fr-FR" dirty="0" smtClean="0"/>
              <a:t>é</a:t>
            </a:r>
            <a:r>
              <a:rPr lang="en-US" dirty="0" err="1" smtClean="0"/>
              <a:t>léments</a:t>
            </a:r>
            <a:r>
              <a:rPr lang="en-US" dirty="0" smtClean="0"/>
              <a:t> de </a:t>
            </a:r>
            <a:r>
              <a:rPr lang="en-US" dirty="0" err="1" smtClean="0"/>
              <a:t>toutes</a:t>
            </a:r>
            <a:r>
              <a:rPr lang="en-US" dirty="0" smtClean="0"/>
              <a:t> les </a:t>
            </a:r>
            <a:r>
              <a:rPr lang="en-US" dirty="0" err="1" smtClean="0"/>
              <a:t>colonnes</a:t>
            </a:r>
            <a:r>
              <a:rPr lang="en-US" dirty="0" smtClean="0"/>
              <a:t> pour </a:t>
            </a:r>
            <a:r>
              <a:rPr lang="en-US" dirty="0" err="1" smtClean="0"/>
              <a:t>en</a:t>
            </a:r>
            <a:r>
              <a:rPr lang="en-US" dirty="0" smtClean="0"/>
              <a:t> faire </a:t>
            </a:r>
            <a:r>
              <a:rPr lang="en-US" dirty="0" err="1" smtClean="0"/>
              <a:t>une</a:t>
            </a:r>
            <a:r>
              <a:rPr lang="en-US" dirty="0" smtClean="0"/>
              <a:t> phrase complete: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07732"/>
            <a:ext cx="9601196" cy="331893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4200" y="3429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597030" y="2629694"/>
            <a:ext cx="3327258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amis</a:t>
            </a:r>
            <a:r>
              <a:rPr lang="en-US" dirty="0" smtClean="0"/>
              <a:t> </a:t>
            </a:r>
            <a:r>
              <a:rPr lang="en-US" dirty="0" err="1" smtClean="0"/>
              <a:t>t’invitaient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17700" y="2607732"/>
            <a:ext cx="45719" cy="457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95402" y="257470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Elle </a:t>
            </a:r>
            <a:r>
              <a:rPr lang="en-US" dirty="0" err="1" smtClean="0"/>
              <a:t>monterait</a:t>
            </a:r>
            <a:r>
              <a:rPr lang="en-US" dirty="0" smtClean="0"/>
              <a:t> sur scène 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239391" y="2726207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39391" y="3459900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41484" y="4353574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S’il</a:t>
            </a:r>
            <a:r>
              <a:rPr lang="en-US" dirty="0" smtClean="0"/>
              <a:t> </a:t>
            </a:r>
            <a:r>
              <a:rPr lang="en-US" dirty="0" err="1" smtClean="0"/>
              <a:t>ferait</a:t>
            </a:r>
            <a:r>
              <a:rPr lang="en-US" dirty="0" smtClean="0"/>
              <a:t> beau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250947" y="342470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Tu</a:t>
            </a:r>
            <a:r>
              <a:rPr lang="en-US" dirty="0" smtClean="0"/>
              <a:t>  </a:t>
            </a:r>
            <a:r>
              <a:rPr lang="en-US" dirty="0" err="1" smtClean="0"/>
              <a:t>viendrais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239391" y="4367953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641484" y="3459900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 </a:t>
            </a:r>
            <a:r>
              <a:rPr lang="en-US" dirty="0" err="1" smtClean="0"/>
              <a:t>lui</a:t>
            </a:r>
            <a:r>
              <a:rPr lang="en-US" dirty="0" smtClean="0"/>
              <a:t> </a:t>
            </a:r>
            <a:r>
              <a:rPr lang="en-US" dirty="0" err="1" smtClean="0"/>
              <a:t>avait</a:t>
            </a:r>
            <a:r>
              <a:rPr lang="en-US" dirty="0" smtClean="0"/>
              <a:t> </a:t>
            </a:r>
            <a:r>
              <a:rPr lang="en-US" dirty="0" err="1" smtClean="0"/>
              <a:t>donné</a:t>
            </a:r>
            <a:r>
              <a:rPr lang="en-US" dirty="0" smtClean="0"/>
              <a:t> la chance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641483" y="5155773"/>
            <a:ext cx="3282803" cy="62780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 </a:t>
            </a:r>
            <a:r>
              <a:rPr lang="en-US" smtClean="0"/>
              <a:t>daitvous</a:t>
            </a:r>
            <a:r>
              <a:rPr lang="en-US" dirty="0" smtClean="0"/>
              <a:t> le </a:t>
            </a:r>
            <a:r>
              <a:rPr lang="en-US" dirty="0" err="1" smtClean="0"/>
              <a:t>deman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295402" y="4293035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feriez</a:t>
            </a:r>
            <a:r>
              <a:rPr lang="en-US" dirty="0" smtClean="0"/>
              <a:t> le </a:t>
            </a:r>
            <a:r>
              <a:rPr lang="en-US" dirty="0" err="1" smtClean="0"/>
              <a:t>mieux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295402" y="5095234"/>
            <a:ext cx="3500750" cy="688341"/>
          </a:xfrm>
          <a:prstGeom prst="ellips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 </a:t>
            </a:r>
            <a:r>
              <a:rPr lang="en-US" dirty="0" err="1" smtClean="0"/>
              <a:t>ferions</a:t>
            </a:r>
            <a:r>
              <a:rPr lang="en-US" dirty="0" smtClean="0"/>
              <a:t> </a:t>
            </a:r>
            <a:r>
              <a:rPr lang="en-US" dirty="0" err="1" smtClean="0"/>
              <a:t>l’exc</a:t>
            </a:r>
            <a:r>
              <a:rPr lang="en-US" dirty="0" err="1"/>
              <a:t>ursion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5239391" y="5114073"/>
            <a:ext cx="914400" cy="6506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83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Répondez</a:t>
            </a:r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à la question: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 </a:t>
            </a:r>
            <a:r>
              <a:rPr lang="en-US" dirty="0" err="1" smtClean="0">
                <a:solidFill>
                  <a:srgbClr val="FF0000"/>
                </a:solidFill>
              </a:rPr>
              <a:t>ferait-tu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gagnais</a:t>
            </a:r>
            <a:r>
              <a:rPr lang="en-US" dirty="0" smtClean="0">
                <a:solidFill>
                  <a:srgbClr val="FF0000"/>
                </a:solidFill>
              </a:rPr>
              <a:t> la </a:t>
            </a:r>
            <a:r>
              <a:rPr lang="en-US" dirty="0" err="1" smtClean="0">
                <a:solidFill>
                  <a:srgbClr val="FF0000"/>
                </a:solidFill>
              </a:rPr>
              <a:t>grande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Loterie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Nationale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61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Répondez</a:t>
            </a:r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à la question: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Que </a:t>
            </a:r>
            <a:r>
              <a:rPr lang="en-US" dirty="0" err="1" smtClean="0">
                <a:solidFill>
                  <a:srgbClr val="FF0000"/>
                </a:solidFill>
              </a:rPr>
              <a:t>ferais</a:t>
            </a:r>
            <a:r>
              <a:rPr lang="en-US" dirty="0" smtClean="0">
                <a:solidFill>
                  <a:srgbClr val="FF0000"/>
                </a:solidFill>
              </a:rPr>
              <a:t> –</a:t>
            </a:r>
            <a:r>
              <a:rPr lang="en-US" dirty="0" err="1" smtClean="0">
                <a:solidFill>
                  <a:srgbClr val="FF0000"/>
                </a:solidFill>
              </a:rPr>
              <a:t>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allais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visiter</a:t>
            </a:r>
            <a:r>
              <a:rPr lang="en-US" dirty="0" smtClean="0">
                <a:solidFill>
                  <a:srgbClr val="FF0000"/>
                </a:solidFill>
              </a:rPr>
              <a:t> Paris?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90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Répondez</a:t>
            </a:r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à la question: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 </a:t>
            </a:r>
            <a:r>
              <a:rPr lang="en-US" dirty="0" err="1" smtClean="0">
                <a:solidFill>
                  <a:srgbClr val="FF0000"/>
                </a:solidFill>
              </a:rPr>
              <a:t>ferait-tu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serais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professeur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75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Répondez</a:t>
            </a:r>
            <a:r>
              <a:rPr 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à la question:</a:t>
            </a:r>
            <a:endParaRPr lang="en-US" sz="4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Que </a:t>
            </a:r>
            <a:r>
              <a:rPr lang="en-US" dirty="0" err="1" smtClean="0">
                <a:solidFill>
                  <a:srgbClr val="FF0000"/>
                </a:solidFill>
              </a:rPr>
              <a:t>ferait-tu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organisais</a:t>
            </a:r>
            <a:r>
              <a:rPr lang="en-US" dirty="0" smtClean="0">
                <a:solidFill>
                  <a:srgbClr val="FF0000"/>
                </a:solidFill>
              </a:rPr>
              <a:t> les </a:t>
            </a:r>
            <a:r>
              <a:rPr lang="en-US" dirty="0" err="1" smtClean="0">
                <a:solidFill>
                  <a:srgbClr val="FF0000"/>
                </a:solidFill>
              </a:rPr>
              <a:t>activités</a:t>
            </a:r>
            <a:r>
              <a:rPr lang="en-US" dirty="0" smtClean="0">
                <a:solidFill>
                  <a:srgbClr val="FF0000"/>
                </a:solidFill>
              </a:rPr>
              <a:t> pour ta </a:t>
            </a:r>
            <a:r>
              <a:rPr lang="en-US" dirty="0" err="1" smtClean="0">
                <a:solidFill>
                  <a:srgbClr val="FF0000"/>
                </a:solidFill>
              </a:rPr>
              <a:t>classe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115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377</TotalTime>
  <Words>1031</Words>
  <Application>Microsoft Office PowerPoint</Application>
  <PresentationFormat>Widescreen</PresentationFormat>
  <Paragraphs>194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Cambria Math</vt:lpstr>
      <vt:lpstr>Garamond</vt:lpstr>
      <vt:lpstr>Organic</vt:lpstr>
      <vt:lpstr>Presentation</vt:lpstr>
      <vt:lpstr>Le conditionnel – “Mode de la Condition et                                            de la politesse.” </vt:lpstr>
      <vt:lpstr>PowerPoint Presentation</vt:lpstr>
      <vt:lpstr>PowerPoint Presentation</vt:lpstr>
      <vt:lpstr>PowerPoint Presentation</vt:lpstr>
      <vt:lpstr>LES STRUCTURES DE LA CONDITION</vt:lpstr>
      <vt:lpstr> CONJUGAISONS AU CONDITIONNEL Racine future+ ais ais ait /ions iez aient</vt:lpstr>
      <vt:lpstr> CONJUGAISONS AU CONDITIONNEL Racine future+ ais ais ait /ions iez aient</vt:lpstr>
      <vt:lpstr>a.Reliez les éléments de toutes les colonnes pour en faire une phrase complete; b.copiez la phrase sur votre cahier de classe.</vt:lpstr>
      <vt:lpstr>a.Reliez les éléments de toutes les colonnes pour en faire une phrase complete; b.copiez la phrase sur votre cahier de classe.</vt:lpstr>
      <vt:lpstr>a.Reliez les éléments de toutes les colonnes pour en faire une phrase complete; b.copiez la phrase sur votre cahier de classe.</vt:lpstr>
      <vt:lpstr>a.Reliez les éléments de toutes les colonnes pour en faire une phrase compleète; b.copiez la phrase sur votre cahier de classe.</vt:lpstr>
      <vt:lpstr>a.Reliez les éléments de toutes les colonnes pour en faire une phrase complete; b.copiez la phrase sur votre cahier de classe.</vt:lpstr>
      <vt:lpstr>Répondez aux questions en utilisant le conditionnel, essayez d’imiter les modèles ci-dessus donnés</vt:lpstr>
      <vt:lpstr>a.Reliez les éléments de toutes les colonnes pour en faire une phrase complete; b.copiez la phrase sur votre cahier de classe.</vt:lpstr>
      <vt:lpstr>a.Reliez les éléments de toutes les colonnes pour en faire une phrase complete; b.copiez la phrase sur votre cahier de classe.</vt:lpstr>
      <vt:lpstr>Reliez les éléments de toutes les colonnes pour en faire une phrase complete:</vt:lpstr>
      <vt:lpstr>Reliez les éléments de toutes les colonnes pour en faire une phrase complete:</vt:lpstr>
      <vt:lpstr>Reliez les éléments de toutes les colonnes pour en faire une phrase complete:</vt:lpstr>
      <vt:lpstr>Répondez à la question:</vt:lpstr>
      <vt:lpstr>Répondez à la question:</vt:lpstr>
      <vt:lpstr>Répondez à la question:</vt:lpstr>
      <vt:lpstr>Répondez à la question: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conditionnel Mode de la Condition et                                    de la Gentillesse.</dc:title>
  <dc:creator>acer_lpt</dc:creator>
  <cp:lastModifiedBy>acer_lpt</cp:lastModifiedBy>
  <cp:revision>33</cp:revision>
  <dcterms:created xsi:type="dcterms:W3CDTF">2020-09-30T13:46:57Z</dcterms:created>
  <dcterms:modified xsi:type="dcterms:W3CDTF">2020-10-06T06:00:24Z</dcterms:modified>
</cp:coreProperties>
</file>