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80" r:id="rId2"/>
    <p:sldId id="279" r:id="rId3"/>
    <p:sldId id="256" r:id="rId4"/>
    <p:sldId id="257" r:id="rId5"/>
    <p:sldId id="258" r:id="rId6"/>
    <p:sldId id="259" r:id="rId7"/>
    <p:sldId id="260" r:id="rId8"/>
    <p:sldId id="266" r:id="rId9"/>
    <p:sldId id="270" r:id="rId10"/>
    <p:sldId id="262" r:id="rId11"/>
    <p:sldId id="265" r:id="rId12"/>
    <p:sldId id="264" r:id="rId13"/>
    <p:sldId id="267" r:id="rId14"/>
    <p:sldId id="268" r:id="rId15"/>
    <p:sldId id="269" r:id="rId16"/>
    <p:sldId id="271" r:id="rId17"/>
    <p:sldId id="272" r:id="rId18"/>
    <p:sldId id="273" r:id="rId19"/>
    <p:sldId id="274" r:id="rId20"/>
    <p:sldId id="278" r:id="rId21"/>
    <p:sldId id="275"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5AD319-AD72-4065-B9B1-B464048AA214}" type="datetimeFigureOut">
              <a:rPr lang="fr-FR" smtClean="0"/>
              <a:t>06/10/2020</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E3EA0B-FD73-4C41-BAE7-3BFC7756BEA3}" type="slidenum">
              <a:rPr lang="fr-FR" smtClean="0"/>
              <a:t>‹#›</a:t>
            </a:fld>
            <a:endParaRPr lang="fr-FR"/>
          </a:p>
        </p:txBody>
      </p:sp>
    </p:spTree>
    <p:extLst>
      <p:ext uri="{BB962C8B-B14F-4D97-AF65-F5344CB8AC3E}">
        <p14:creationId xmlns:p14="http://schemas.microsoft.com/office/powerpoint/2010/main" val="3590705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         </a:t>
            </a:r>
            <a:r>
              <a:rPr lang="fr-FR" dirty="0" smtClean="0">
                <a:solidFill>
                  <a:schemeClr val="bg1"/>
                </a:solidFill>
              </a:rPr>
              <a:t>à haute voix     </a:t>
            </a:r>
            <a:endParaRPr lang="en-US"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       à voix haute voix haute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e    </a:t>
            </a:r>
          </a:p>
          <a:p>
            <a:r>
              <a:rPr lang="fr-FR" noProof="0" dirty="0" smtClean="0"/>
              <a:t>   haute voix</a:t>
            </a:r>
            <a:endParaRPr lang="fr-FR" noProof="0" dirty="0"/>
          </a:p>
        </p:txBody>
      </p:sp>
      <p:sp>
        <p:nvSpPr>
          <p:cNvPr id="4" name="Slide Number Placeholder 3"/>
          <p:cNvSpPr>
            <a:spLocks noGrp="1"/>
          </p:cNvSpPr>
          <p:nvPr>
            <p:ph type="sldNum" sz="quarter" idx="10"/>
          </p:nvPr>
        </p:nvSpPr>
        <p:spPr/>
        <p:txBody>
          <a:bodyPr/>
          <a:lstStyle/>
          <a:p>
            <a:fld id="{8731DCD0-9174-4ACE-B5CD-30CF8E27C29C}" type="slidenum">
              <a:rPr lang="en-US" smtClean="0"/>
              <a:pPr/>
              <a:t>8</a:t>
            </a:fld>
            <a:endParaRPr lang="en-US"/>
          </a:p>
        </p:txBody>
      </p:sp>
    </p:spTree>
    <p:extLst>
      <p:ext uri="{BB962C8B-B14F-4D97-AF65-F5344CB8AC3E}">
        <p14:creationId xmlns:p14="http://schemas.microsoft.com/office/powerpoint/2010/main" val="1759952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noProof="0" dirty="0"/>
          </a:p>
        </p:txBody>
      </p:sp>
      <p:sp>
        <p:nvSpPr>
          <p:cNvPr id="4" name="Slide Number Placeholder 3"/>
          <p:cNvSpPr>
            <a:spLocks noGrp="1"/>
          </p:cNvSpPr>
          <p:nvPr>
            <p:ph type="sldNum" sz="quarter" idx="10"/>
          </p:nvPr>
        </p:nvSpPr>
        <p:spPr/>
        <p:txBody>
          <a:bodyPr/>
          <a:lstStyle/>
          <a:p>
            <a:fld id="{8731DCD0-9174-4ACE-B5CD-30CF8E27C29C}" type="slidenum">
              <a:rPr lang="en-US" smtClean="0"/>
              <a:pPr/>
              <a:t>10</a:t>
            </a:fld>
            <a:endParaRPr lang="en-US" dirty="0"/>
          </a:p>
        </p:txBody>
      </p:sp>
    </p:spTree>
    <p:extLst>
      <p:ext uri="{BB962C8B-B14F-4D97-AF65-F5344CB8AC3E}">
        <p14:creationId xmlns:p14="http://schemas.microsoft.com/office/powerpoint/2010/main" val="306627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noProof="0" dirty="0"/>
          </a:p>
        </p:txBody>
      </p:sp>
      <p:sp>
        <p:nvSpPr>
          <p:cNvPr id="4" name="Slide Number Placeholder 3"/>
          <p:cNvSpPr>
            <a:spLocks noGrp="1"/>
          </p:cNvSpPr>
          <p:nvPr>
            <p:ph type="sldNum" sz="quarter" idx="10"/>
          </p:nvPr>
        </p:nvSpPr>
        <p:spPr/>
        <p:txBody>
          <a:bodyPr/>
          <a:lstStyle/>
          <a:p>
            <a:fld id="{8731DCD0-9174-4ACE-B5CD-30CF8E27C29C}" type="slidenum">
              <a:rPr lang="en-US" smtClean="0"/>
              <a:pPr/>
              <a:t>12</a:t>
            </a:fld>
            <a:endParaRPr lang="en-US" dirty="0"/>
          </a:p>
        </p:txBody>
      </p:sp>
    </p:spTree>
    <p:extLst>
      <p:ext uri="{BB962C8B-B14F-4D97-AF65-F5344CB8AC3E}">
        <p14:creationId xmlns:p14="http://schemas.microsoft.com/office/powerpoint/2010/main" val="3224054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école hôtel pâtisserie bibliothèque  hôtel</a:t>
            </a:r>
            <a:endParaRPr lang="en-US" sz="1200" kern="1200" dirty="0" smtClean="0">
              <a:solidFill>
                <a:schemeClr val="tx1"/>
              </a:solidFill>
              <a:latin typeface="+mn-lt"/>
              <a:ea typeface="+mn-ea"/>
              <a:cs typeface="+mn-cs"/>
            </a:endParaRPr>
          </a:p>
          <a:p>
            <a:pPr algn="ctr"/>
            <a:endParaRPr lang="en-US" dirty="0"/>
          </a:p>
        </p:txBody>
      </p:sp>
      <p:sp>
        <p:nvSpPr>
          <p:cNvPr id="4" name="Slide Number Placeholder 3"/>
          <p:cNvSpPr>
            <a:spLocks noGrp="1"/>
          </p:cNvSpPr>
          <p:nvPr>
            <p:ph type="sldNum" sz="quarter" idx="10"/>
          </p:nvPr>
        </p:nvSpPr>
        <p:spPr/>
        <p:txBody>
          <a:bodyPr/>
          <a:lstStyle/>
          <a:p>
            <a:fld id="{8731DCD0-9174-4ACE-B5CD-30CF8E27C29C}" type="slidenum">
              <a:rPr lang="en-US" smtClean="0"/>
              <a:pPr/>
              <a:t>14</a:t>
            </a:fld>
            <a:endParaRPr lang="en-US" dirty="0"/>
          </a:p>
        </p:txBody>
      </p:sp>
    </p:spTree>
    <p:extLst>
      <p:ext uri="{BB962C8B-B14F-4D97-AF65-F5344CB8AC3E}">
        <p14:creationId xmlns:p14="http://schemas.microsoft.com/office/powerpoint/2010/main" val="4075203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31DCD0-9174-4ACE-B5CD-30CF8E27C29C}" type="slidenum">
              <a:rPr lang="en-US" smtClean="0"/>
              <a:pPr/>
              <a:t>19</a:t>
            </a:fld>
            <a:endParaRPr lang="en-US"/>
          </a:p>
        </p:txBody>
      </p:sp>
    </p:spTree>
    <p:extLst>
      <p:ext uri="{BB962C8B-B14F-4D97-AF65-F5344CB8AC3E}">
        <p14:creationId xmlns:p14="http://schemas.microsoft.com/office/powerpoint/2010/main" val="3348226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31DCD0-9174-4ACE-B5CD-30CF8E27C29C}" type="slidenum">
              <a:rPr lang="en-US" smtClean="0"/>
              <a:pPr/>
              <a:t>20</a:t>
            </a:fld>
            <a:endParaRPr lang="en-US"/>
          </a:p>
        </p:txBody>
      </p:sp>
    </p:spTree>
    <p:extLst>
      <p:ext uri="{BB962C8B-B14F-4D97-AF65-F5344CB8AC3E}">
        <p14:creationId xmlns:p14="http://schemas.microsoft.com/office/powerpoint/2010/main" val="904664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31DCD0-9174-4ACE-B5CD-30CF8E27C29C}" type="slidenum">
              <a:rPr lang="en-US" smtClean="0"/>
              <a:pPr/>
              <a:t>21</a:t>
            </a:fld>
            <a:endParaRPr lang="en-US"/>
          </a:p>
        </p:txBody>
      </p:sp>
    </p:spTree>
    <p:extLst>
      <p:ext uri="{BB962C8B-B14F-4D97-AF65-F5344CB8AC3E}">
        <p14:creationId xmlns:p14="http://schemas.microsoft.com/office/powerpoint/2010/main" val="1500873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10/6/2020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Office_PowerPoint_Presentation1111.pptx"/></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Grp="1" noChangeAspect="1"/>
          </p:cNvGraphicFramePr>
          <p:nvPr>
            <p:ph idx="1"/>
          </p:nvPr>
        </p:nvGraphicFramePr>
        <p:xfrm>
          <a:off x="2057400" y="228601"/>
          <a:ext cx="8382000" cy="6284913"/>
        </p:xfrm>
        <a:graphic>
          <a:graphicData uri="http://schemas.openxmlformats.org/presentationml/2006/ole">
            <mc:AlternateContent xmlns:mc="http://schemas.openxmlformats.org/markup-compatibility/2006">
              <mc:Choice xmlns:v="urn:schemas-microsoft-com:vml" Requires="v">
                <p:oleObj spid="_x0000_s1029" name="Presentation" r:id="rId4" imgW="4188058" imgH="3139374" progId="PowerPoint.Show.12">
                  <p:embed/>
                </p:oleObj>
              </mc:Choice>
              <mc:Fallback>
                <p:oleObj name="Presentation" r:id="rId4" imgW="4188058" imgH="3139374" progId="PowerPoint.Show.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1"/>
                        <a:ext cx="8382000" cy="628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4588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solidFill>
                  <a:srgbClr val="00B0F0"/>
                </a:solidFill>
              </a:rPr>
              <a:t>TABLE DE MATIERES</a:t>
            </a:r>
            <a:endParaRPr lang="fr-FR"/>
          </a:p>
        </p:txBody>
      </p:sp>
      <p:sp>
        <p:nvSpPr>
          <p:cNvPr id="3" name="Content Placeholder 2"/>
          <p:cNvSpPr>
            <a:spLocks noGrp="1"/>
          </p:cNvSpPr>
          <p:nvPr>
            <p:ph idx="1"/>
          </p:nvPr>
        </p:nvSpPr>
        <p:spPr>
          <a:xfrm>
            <a:off x="1877568" y="2133600"/>
            <a:ext cx="9627044" cy="3777622"/>
          </a:xfrm>
        </p:spPr>
        <p:txBody>
          <a:bodyPr>
            <a:normAutofit/>
          </a:bodyPr>
          <a:lstStyle/>
          <a:p>
            <a:pPr marL="0" indent="0">
              <a:buFont typeface="Arial" panose="020B0604020202020204" pitchFamily="34" charset="0"/>
              <a:buNone/>
            </a:pPr>
            <a:r>
              <a:rPr lang="fr-FR" sz="2400" b="1" dirty="0">
                <a:solidFill>
                  <a:srgbClr val="FF0000"/>
                </a:solidFill>
              </a:rPr>
              <a:t>Niveau A 2 </a:t>
            </a:r>
            <a:r>
              <a:rPr lang="fr-FR" sz="2400" b="1" dirty="0"/>
              <a:t>Dossier 1.</a:t>
            </a:r>
            <a:r>
              <a:rPr lang="fr-FR" sz="2400" b="1" dirty="0">
                <a:solidFill>
                  <a:srgbClr val="FF0000"/>
                </a:solidFill>
              </a:rPr>
              <a:t>La Voix passive et la voix active</a:t>
            </a:r>
            <a:endParaRPr lang="en-US" sz="2400" b="1" dirty="0">
              <a:solidFill>
                <a:srgbClr val="FF0000"/>
              </a:solidFill>
            </a:endParaRPr>
          </a:p>
          <a:p>
            <a:pPr marL="0" indent="0">
              <a:buFont typeface="Arial" panose="020B0604020202020204" pitchFamily="34" charset="0"/>
              <a:buNone/>
            </a:pPr>
            <a:r>
              <a:rPr lang="fr-FR" sz="2400" b="1" dirty="0">
                <a:solidFill>
                  <a:srgbClr val="FF0000"/>
                </a:solidFill>
              </a:rPr>
              <a:t>Niveau A 2 </a:t>
            </a:r>
            <a:r>
              <a:rPr lang="fr-FR" sz="2400" b="1" dirty="0"/>
              <a:t>Dossier 2.</a:t>
            </a:r>
            <a:r>
              <a:rPr lang="fr-FR" sz="2400" b="1" dirty="0">
                <a:solidFill>
                  <a:srgbClr val="FF0000"/>
                </a:solidFill>
              </a:rPr>
              <a:t>La Comparaison</a:t>
            </a:r>
            <a:endParaRPr lang="en-US" sz="2400" b="1" dirty="0">
              <a:solidFill>
                <a:srgbClr val="FF0000"/>
              </a:solidFill>
            </a:endParaRPr>
          </a:p>
          <a:p>
            <a:pPr marL="0" indent="0">
              <a:buFont typeface="Arial" panose="020B0604020202020204" pitchFamily="34" charset="0"/>
              <a:buNone/>
            </a:pPr>
            <a:r>
              <a:rPr lang="fr-FR" sz="2400" b="1" dirty="0">
                <a:solidFill>
                  <a:srgbClr val="FF0000"/>
                </a:solidFill>
              </a:rPr>
              <a:t>Niveau A 2 </a:t>
            </a:r>
            <a:r>
              <a:rPr lang="fr-FR" sz="2400" b="1" dirty="0"/>
              <a:t>Dossier</a:t>
            </a:r>
            <a:r>
              <a:rPr lang="fr-FR" sz="2400" b="1" dirty="0">
                <a:solidFill>
                  <a:srgbClr val="FF0000"/>
                </a:solidFill>
              </a:rPr>
              <a:t> </a:t>
            </a:r>
            <a:r>
              <a:rPr lang="fr-FR" sz="2400" b="1" dirty="0"/>
              <a:t>3.</a:t>
            </a:r>
            <a:r>
              <a:rPr lang="fr-FR" sz="2400" b="1" dirty="0">
                <a:solidFill>
                  <a:srgbClr val="FF0000"/>
                </a:solidFill>
              </a:rPr>
              <a:t>Le Conditionnel</a:t>
            </a:r>
            <a:endParaRPr lang="en-US" sz="2400" b="1" dirty="0">
              <a:solidFill>
                <a:srgbClr val="FF0000"/>
              </a:solidFill>
            </a:endParaRPr>
          </a:p>
          <a:p>
            <a:pPr marL="0" indent="0">
              <a:buFont typeface="Arial" panose="020B0604020202020204" pitchFamily="34" charset="0"/>
              <a:buNone/>
            </a:pPr>
            <a:r>
              <a:rPr lang="fr-FR" sz="2400" b="1" dirty="0">
                <a:solidFill>
                  <a:srgbClr val="FF0000"/>
                </a:solidFill>
              </a:rPr>
              <a:t>Niveau A 2 </a:t>
            </a:r>
            <a:r>
              <a:rPr lang="fr-FR" sz="2400" b="1" dirty="0"/>
              <a:t>Dossier</a:t>
            </a:r>
            <a:r>
              <a:rPr lang="fr-FR" sz="2400" b="1" dirty="0">
                <a:solidFill>
                  <a:srgbClr val="FF0000"/>
                </a:solidFill>
              </a:rPr>
              <a:t> </a:t>
            </a:r>
            <a:r>
              <a:rPr lang="fr-FR" sz="2400" b="1" dirty="0"/>
              <a:t>4.</a:t>
            </a:r>
            <a:r>
              <a:rPr lang="fr-FR" sz="2400" b="1" dirty="0">
                <a:solidFill>
                  <a:srgbClr val="FF0000"/>
                </a:solidFill>
              </a:rPr>
              <a:t>Le Subjonctif, les emplois et</a:t>
            </a:r>
          </a:p>
          <a:p>
            <a:pPr marL="0" indent="0">
              <a:buFont typeface="Arial" panose="020B0604020202020204" pitchFamily="34" charset="0"/>
              <a:buNone/>
            </a:pPr>
            <a:r>
              <a:rPr lang="fr-FR" sz="2400" b="1" dirty="0"/>
              <a:t>                                  </a:t>
            </a:r>
            <a:r>
              <a:rPr lang="fr-FR" sz="2400" b="1" dirty="0" smtClean="0"/>
              <a:t>  </a:t>
            </a:r>
            <a:r>
              <a:rPr lang="fr-FR" sz="2400" b="1" dirty="0">
                <a:solidFill>
                  <a:srgbClr val="FF0000"/>
                </a:solidFill>
              </a:rPr>
              <a:t>la conjugaison des verbes au Subj. présent </a:t>
            </a:r>
            <a:endParaRPr lang="fr-FR" sz="2400" b="1" dirty="0" smtClean="0">
              <a:solidFill>
                <a:srgbClr val="FF0000"/>
              </a:solidFill>
            </a:endParaRPr>
          </a:p>
          <a:p>
            <a:pPr marL="0" indent="0">
              <a:buFont typeface="Arial" panose="020B0604020202020204" pitchFamily="34" charset="0"/>
              <a:buNone/>
            </a:pPr>
            <a:r>
              <a:rPr lang="fr-FR" sz="2400" b="1" dirty="0" smtClean="0">
                <a:solidFill>
                  <a:srgbClr val="FF0000"/>
                </a:solidFill>
              </a:rPr>
              <a:t>Niveau </a:t>
            </a:r>
            <a:r>
              <a:rPr lang="fr-FR" sz="2400" b="1" dirty="0">
                <a:solidFill>
                  <a:srgbClr val="FF0000"/>
                </a:solidFill>
              </a:rPr>
              <a:t>A 2 </a:t>
            </a:r>
            <a:r>
              <a:rPr lang="fr-FR" sz="2400" b="1" dirty="0"/>
              <a:t>Dossier 5.</a:t>
            </a:r>
            <a:r>
              <a:rPr lang="fr-FR" sz="2400" b="1" dirty="0">
                <a:solidFill>
                  <a:srgbClr val="FF0000"/>
                </a:solidFill>
              </a:rPr>
              <a:t>Le discours direct et indirect</a:t>
            </a:r>
            <a:endParaRPr lang="en-US" sz="2400" b="1" dirty="0">
              <a:solidFill>
                <a:srgbClr val="FF0000"/>
              </a:solidFill>
            </a:endParaRPr>
          </a:p>
        </p:txBody>
      </p:sp>
    </p:spTree>
    <p:extLst>
      <p:ext uri="{BB962C8B-B14F-4D97-AF65-F5344CB8AC3E}">
        <p14:creationId xmlns:p14="http://schemas.microsoft.com/office/powerpoint/2010/main" val="2823662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solidFill>
                  <a:srgbClr val="FF0000"/>
                </a:solidFill>
              </a:rPr>
              <a:t>LE SUBJONCTIF </a:t>
            </a:r>
            <a:r>
              <a:rPr lang="en-US" b="1" dirty="0" smtClean="0">
                <a:solidFill>
                  <a:srgbClr val="0070C0"/>
                </a:solidFill>
              </a:rPr>
              <a:t>mode de </a:t>
            </a:r>
            <a:r>
              <a:rPr lang="en-US" b="1" dirty="0" err="1" smtClean="0">
                <a:solidFill>
                  <a:srgbClr val="0070C0"/>
                </a:solidFill>
              </a:rPr>
              <a:t>l’action</a:t>
            </a:r>
            <a:r>
              <a:rPr lang="en-US" b="1" dirty="0">
                <a:solidFill>
                  <a:srgbClr val="0070C0"/>
                </a:solidFill>
              </a:rPr>
              <a:t> </a:t>
            </a:r>
            <a:r>
              <a:rPr lang="en-US" b="1" dirty="0" err="1" smtClean="0">
                <a:solidFill>
                  <a:srgbClr val="0070C0"/>
                </a:solidFill>
              </a:rPr>
              <a:t>inachevée</a:t>
            </a:r>
            <a:r>
              <a:rPr lang="en-US" b="1" dirty="0" smtClean="0">
                <a:solidFill>
                  <a:srgbClr val="0070C0"/>
                </a:solidFill>
              </a:rPr>
              <a:t>, </a:t>
            </a:r>
            <a:br>
              <a:rPr lang="en-US" b="1" dirty="0" smtClean="0">
                <a:solidFill>
                  <a:srgbClr val="0070C0"/>
                </a:solidFill>
              </a:rPr>
            </a:br>
            <a:r>
              <a:rPr lang="en-US" b="1" dirty="0" smtClean="0">
                <a:solidFill>
                  <a:srgbClr val="0070C0"/>
                </a:solidFill>
              </a:rPr>
              <a:t>de la </a:t>
            </a:r>
            <a:r>
              <a:rPr lang="en-US" b="1" dirty="0" err="1" smtClean="0">
                <a:solidFill>
                  <a:srgbClr val="0070C0"/>
                </a:solidFill>
              </a:rPr>
              <a:t>volonté</a:t>
            </a:r>
            <a:r>
              <a:rPr lang="en-US" b="1" dirty="0" smtClean="0">
                <a:solidFill>
                  <a:srgbClr val="0070C0"/>
                </a:solidFill>
              </a:rPr>
              <a:t>, </a:t>
            </a:r>
            <a:br>
              <a:rPr lang="en-US" b="1" dirty="0" smtClean="0">
                <a:solidFill>
                  <a:srgbClr val="0070C0"/>
                </a:solidFill>
              </a:rPr>
            </a:br>
            <a:r>
              <a:rPr lang="en-US" b="1" dirty="0" smtClean="0">
                <a:solidFill>
                  <a:srgbClr val="0070C0"/>
                </a:solidFill>
              </a:rPr>
              <a:t>du </a:t>
            </a:r>
            <a:r>
              <a:rPr lang="en-US" b="1" dirty="0" err="1" smtClean="0">
                <a:solidFill>
                  <a:srgbClr val="0070C0"/>
                </a:solidFill>
              </a:rPr>
              <a:t>doute</a:t>
            </a:r>
            <a:r>
              <a:rPr lang="en-US" b="1" dirty="0" smtClean="0">
                <a:solidFill>
                  <a:srgbClr val="0070C0"/>
                </a:solidFill>
              </a:rPr>
              <a:t> et du probable!</a:t>
            </a:r>
            <a:endParaRPr lang="en-US" b="1" dirty="0">
              <a:solidFill>
                <a:srgbClr val="0070C0"/>
              </a:solidFill>
            </a:endParaRPr>
          </a:p>
        </p:txBody>
      </p:sp>
    </p:spTree>
    <p:extLst>
      <p:ext uri="{BB962C8B-B14F-4D97-AF65-F5344CB8AC3E}">
        <p14:creationId xmlns:p14="http://schemas.microsoft.com/office/powerpoint/2010/main" val="2081132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246158"/>
            <a:ext cx="8911687" cy="511080"/>
          </a:xfrm>
        </p:spPr>
        <p:txBody>
          <a:bodyPr>
            <a:normAutofit fontScale="90000"/>
          </a:bodyPr>
          <a:lstStyle/>
          <a:p>
            <a:r>
              <a:rPr lang="en-US" sz="2800" b="1" dirty="0" smtClean="0">
                <a:solidFill>
                  <a:schemeClr val="accent1"/>
                </a:solidFill>
                <a:latin typeface="Calibri Body"/>
              </a:rPr>
              <a:t>LE  SUBJONCTIF  </a:t>
            </a:r>
            <a:r>
              <a:rPr lang="en-US" sz="2800" b="1" dirty="0" err="1" smtClean="0">
                <a:solidFill>
                  <a:schemeClr val="accent1"/>
                </a:solidFill>
                <a:latin typeface="Calibri Body"/>
              </a:rPr>
              <a:t>est</a:t>
            </a:r>
            <a:r>
              <a:rPr lang="en-US" sz="2800" b="1" dirty="0" smtClean="0">
                <a:solidFill>
                  <a:schemeClr val="accent1"/>
                </a:solidFill>
                <a:latin typeface="Calibri Body"/>
              </a:rPr>
              <a:t> </a:t>
            </a:r>
            <a:r>
              <a:rPr lang="en-US" sz="2800" b="1" dirty="0" err="1" smtClean="0">
                <a:solidFill>
                  <a:schemeClr val="accent1"/>
                </a:solidFill>
                <a:latin typeface="Calibri Body"/>
              </a:rPr>
              <a:t>utilisé</a:t>
            </a:r>
            <a:r>
              <a:rPr lang="en-US" sz="2800" b="1" dirty="0" smtClean="0">
                <a:solidFill>
                  <a:schemeClr val="accent1"/>
                </a:solidFill>
                <a:latin typeface="Calibri Body"/>
              </a:rPr>
              <a:t> pour  </a:t>
            </a:r>
            <a:r>
              <a:rPr lang="en-US" sz="2800" b="1" dirty="0" err="1" smtClean="0">
                <a:solidFill>
                  <a:schemeClr val="accent1"/>
                </a:solidFill>
                <a:latin typeface="Calibri Body"/>
              </a:rPr>
              <a:t>exprimer</a:t>
            </a:r>
            <a:r>
              <a:rPr lang="en-US" sz="2800" b="1" dirty="0" smtClean="0">
                <a:solidFill>
                  <a:schemeClr val="accent1"/>
                </a:solidFill>
                <a:latin typeface="Calibri Body"/>
              </a:rPr>
              <a:t> </a:t>
            </a:r>
            <a:r>
              <a:rPr lang="en-US" sz="2800" dirty="0" smtClean="0">
                <a:latin typeface="Calibri Body"/>
              </a:rPr>
              <a:t>: </a:t>
            </a:r>
            <a:endParaRPr lang="en-US" sz="2800" dirty="0">
              <a:latin typeface="Calibri Body"/>
            </a:endParaRPr>
          </a:p>
        </p:txBody>
      </p:sp>
      <p:sp>
        <p:nvSpPr>
          <p:cNvPr id="3" name="Content Placeholder 2"/>
          <p:cNvSpPr>
            <a:spLocks noGrp="1"/>
          </p:cNvSpPr>
          <p:nvPr>
            <p:ph idx="1"/>
          </p:nvPr>
        </p:nvSpPr>
        <p:spPr>
          <a:xfrm>
            <a:off x="2585499" y="914400"/>
            <a:ext cx="8915400" cy="5632704"/>
          </a:xfrm>
        </p:spPr>
        <p:txBody>
          <a:bodyPr>
            <a:noAutofit/>
          </a:bodyPr>
          <a:lstStyle/>
          <a:p>
            <a:r>
              <a:rPr lang="en-US" sz="2000" dirty="0" err="1" smtClean="0">
                <a:latin typeface="Calibry body"/>
              </a:rPr>
              <a:t>Une</a:t>
            </a:r>
            <a:r>
              <a:rPr lang="en-US" sz="2000" dirty="0" smtClean="0">
                <a:latin typeface="Calibry body"/>
              </a:rPr>
              <a:t>  </a:t>
            </a:r>
            <a:r>
              <a:rPr lang="en-US" sz="2000" dirty="0">
                <a:solidFill>
                  <a:schemeClr val="accent1"/>
                </a:solidFill>
                <a:latin typeface="Calibry body"/>
              </a:rPr>
              <a:t>VOLONTE</a:t>
            </a:r>
            <a:r>
              <a:rPr lang="en-US" sz="2000" dirty="0">
                <a:latin typeface="Calibry body"/>
              </a:rPr>
              <a:t> </a:t>
            </a:r>
            <a:r>
              <a:rPr lang="en-US" sz="2000" dirty="0" err="1">
                <a:latin typeface="Calibry body"/>
              </a:rPr>
              <a:t>ou</a:t>
            </a:r>
            <a:r>
              <a:rPr lang="en-US" sz="2000" dirty="0">
                <a:latin typeface="Calibry body"/>
              </a:rPr>
              <a:t> le </a:t>
            </a:r>
            <a:r>
              <a:rPr lang="en-US" sz="2000" dirty="0">
                <a:solidFill>
                  <a:schemeClr val="accent1"/>
                </a:solidFill>
                <a:latin typeface="Calibry body"/>
              </a:rPr>
              <a:t> SOUHAIT </a:t>
            </a:r>
            <a:r>
              <a:rPr lang="en-US" sz="2000" dirty="0">
                <a:latin typeface="Calibry body"/>
              </a:rPr>
              <a:t>après les </a:t>
            </a:r>
            <a:r>
              <a:rPr lang="en-US" sz="2000" dirty="0" err="1">
                <a:latin typeface="Calibry body"/>
              </a:rPr>
              <a:t>verbes</a:t>
            </a:r>
            <a:r>
              <a:rPr lang="en-US" sz="2000" dirty="0">
                <a:latin typeface="Calibry body"/>
              </a:rPr>
              <a:t> </a:t>
            </a:r>
            <a:r>
              <a:rPr lang="fr-FR" sz="2000" dirty="0" smtClean="0">
                <a:latin typeface="Calibry body"/>
              </a:rPr>
              <a:t>Vouloir </a:t>
            </a:r>
            <a:r>
              <a:rPr lang="fr-FR" sz="2000" dirty="0">
                <a:latin typeface="Calibry body"/>
              </a:rPr>
              <a:t>que </a:t>
            </a:r>
            <a:r>
              <a:rPr lang="fr-FR" sz="2000" dirty="0" smtClean="0">
                <a:latin typeface="Calibry body"/>
              </a:rPr>
              <a:t>Souhaiter </a:t>
            </a:r>
            <a:r>
              <a:rPr lang="fr-FR" sz="2000" dirty="0">
                <a:latin typeface="Calibry body"/>
              </a:rPr>
              <a:t>que </a:t>
            </a:r>
            <a:r>
              <a:rPr lang="fr-FR" sz="2000" dirty="0" smtClean="0">
                <a:latin typeface="Calibry body"/>
              </a:rPr>
              <a:t>: </a:t>
            </a:r>
            <a:r>
              <a:rPr lang="fr-FR" sz="2000" i="1" dirty="0">
                <a:latin typeface="Calibry body"/>
              </a:rPr>
              <a:t>Je souhaite qu</a:t>
            </a:r>
            <a:r>
              <a:rPr lang="fr-FR" sz="2000" dirty="0">
                <a:latin typeface="Calibry body"/>
              </a:rPr>
              <a:t>’elle vienne à la fête.</a:t>
            </a:r>
            <a:endParaRPr lang="fr-FR" sz="2000" dirty="0" smtClean="0">
              <a:latin typeface="Calibry body"/>
            </a:endParaRPr>
          </a:p>
          <a:p>
            <a:r>
              <a:rPr lang="fr-FR" sz="2000" dirty="0" smtClean="0">
                <a:latin typeface="Calibry body"/>
              </a:rPr>
              <a:t>Un </a:t>
            </a:r>
            <a:r>
              <a:rPr lang="fr-FR" sz="2000" dirty="0" smtClean="0">
                <a:solidFill>
                  <a:schemeClr val="accent1"/>
                </a:solidFill>
                <a:latin typeface="Calibry body"/>
              </a:rPr>
              <a:t>ORDRE</a:t>
            </a:r>
            <a:r>
              <a:rPr lang="fr-FR" sz="2000" dirty="0" smtClean="0">
                <a:latin typeface="Calibry body"/>
              </a:rPr>
              <a:t> </a:t>
            </a:r>
            <a:r>
              <a:rPr lang="en-US" sz="2000" dirty="0" smtClean="0">
                <a:latin typeface="Calibry body"/>
              </a:rPr>
              <a:t>après le </a:t>
            </a:r>
            <a:r>
              <a:rPr lang="en-US" sz="2000" dirty="0" err="1" smtClean="0">
                <a:latin typeface="Calibry body"/>
              </a:rPr>
              <a:t>verbe</a:t>
            </a:r>
            <a:r>
              <a:rPr lang="en-US" sz="2000" dirty="0" smtClean="0">
                <a:latin typeface="Calibry body"/>
              </a:rPr>
              <a:t>  </a:t>
            </a:r>
            <a:r>
              <a:rPr lang="fr-FR" sz="2000" dirty="0" smtClean="0">
                <a:latin typeface="Calibry body"/>
              </a:rPr>
              <a:t>Exiger que. Ses parents </a:t>
            </a:r>
            <a:r>
              <a:rPr lang="fr-FR" sz="2000" i="1" dirty="0" smtClean="0">
                <a:latin typeface="Calibry body"/>
              </a:rPr>
              <a:t>exigent qu</a:t>
            </a:r>
            <a:r>
              <a:rPr lang="fr-FR" sz="2000" dirty="0" smtClean="0">
                <a:latin typeface="Calibry body"/>
              </a:rPr>
              <a:t>’ils soient très systématiques.</a:t>
            </a:r>
          </a:p>
          <a:p>
            <a:r>
              <a:rPr lang="fr-FR" sz="2000" dirty="0" smtClean="0">
                <a:latin typeface="Calibry body"/>
              </a:rPr>
              <a:t>Un </a:t>
            </a:r>
            <a:r>
              <a:rPr lang="fr-FR" sz="2000" dirty="0" smtClean="0">
                <a:solidFill>
                  <a:schemeClr val="accent1"/>
                </a:solidFill>
                <a:latin typeface="Calibry body"/>
              </a:rPr>
              <a:t>DOUTE</a:t>
            </a:r>
            <a:r>
              <a:rPr lang="fr-FR" sz="2000" dirty="0" smtClean="0">
                <a:latin typeface="Calibry body"/>
              </a:rPr>
              <a:t> après </a:t>
            </a:r>
            <a:r>
              <a:rPr lang="fr-FR" sz="2000" i="1" dirty="0" smtClean="0">
                <a:latin typeface="Calibry body"/>
              </a:rPr>
              <a:t>Je doute qu</a:t>
            </a:r>
            <a:r>
              <a:rPr lang="fr-FR" sz="2000" dirty="0" smtClean="0">
                <a:latin typeface="Calibry body"/>
              </a:rPr>
              <a:t>’il soit à la maison.</a:t>
            </a:r>
          </a:p>
          <a:p>
            <a:r>
              <a:rPr lang="fr-FR" sz="2000" dirty="0" smtClean="0">
                <a:latin typeface="Calibry body"/>
              </a:rPr>
              <a:t>Un </a:t>
            </a:r>
            <a:r>
              <a:rPr lang="fr-FR" sz="2000" dirty="0" smtClean="0">
                <a:solidFill>
                  <a:schemeClr val="accent1"/>
                </a:solidFill>
                <a:latin typeface="Calibry body"/>
              </a:rPr>
              <a:t>SENTIMENT</a:t>
            </a:r>
            <a:r>
              <a:rPr lang="fr-FR" sz="2000" dirty="0" smtClean="0">
                <a:latin typeface="Calibry body"/>
              </a:rPr>
              <a:t> (crainte, joie, regret, surprise) Je désire que tu sois avec nous.</a:t>
            </a:r>
          </a:p>
          <a:p>
            <a:r>
              <a:rPr lang="fr-FR" sz="2000" dirty="0" smtClean="0">
                <a:latin typeface="Calibry body"/>
              </a:rPr>
              <a:t>Il est </a:t>
            </a:r>
            <a:r>
              <a:rPr lang="fr-FR" sz="2000" dirty="0" smtClean="0">
                <a:latin typeface="Calibri Body"/>
              </a:rPr>
              <a:t>utilisé après des locutions exprimant  la possibilité, l’incertitude la nécessité et l’obligation: Il est possible/ nécessaire que.   Il est nécessaire d’étudier avant de faire les devoirs.</a:t>
            </a:r>
          </a:p>
          <a:p>
            <a:r>
              <a:rPr lang="fr-FR" sz="2000" dirty="0" smtClean="0">
                <a:latin typeface="Calibri Body"/>
              </a:rPr>
              <a:t>Après des conjonctions et locutions c</a:t>
            </a:r>
            <a:r>
              <a:rPr lang="fr-FR" sz="2000" dirty="0" smtClean="0">
                <a:latin typeface="Calibry body"/>
              </a:rPr>
              <a:t>onjonctives dont l’un des composant est que et que l’action qu’elles annoncent n’est pas achevée  telles que les conjonctions: jusqu’à ce que, avant que, bien que, autant que, pour que, pour vu que, de façon que, de crainte que.</a:t>
            </a:r>
          </a:p>
          <a:p>
            <a:r>
              <a:rPr lang="fr-FR" sz="2000" dirty="0" smtClean="0">
                <a:latin typeface="Calibry body"/>
              </a:rPr>
              <a:t>Après il faut que  toujours on emploie le SUBJONCTIF: Il faut que nous travaillions plus.</a:t>
            </a:r>
          </a:p>
          <a:p>
            <a:endParaRPr lang="fr-FR" sz="2800" dirty="0" smtClean="0">
              <a:latin typeface="Calibry body"/>
            </a:endParaRPr>
          </a:p>
          <a:p>
            <a:endParaRPr lang="fr-FR" sz="2800" dirty="0">
              <a:latin typeface="Calibry body"/>
            </a:endParaRPr>
          </a:p>
        </p:txBody>
      </p:sp>
    </p:spTree>
    <p:extLst>
      <p:ext uri="{BB962C8B-B14F-4D97-AF65-F5344CB8AC3E}">
        <p14:creationId xmlns:p14="http://schemas.microsoft.com/office/powerpoint/2010/main" val="1969498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latin typeface="Calibry body"/>
              </a:rPr>
              <a:t>FORMATION DU SUBJONCTIF</a:t>
            </a:r>
            <a:endParaRPr lang="en-US" sz="3200" b="1" dirty="0">
              <a:solidFill>
                <a:srgbClr val="FF0000"/>
              </a:solidFill>
              <a:latin typeface="Calibry body"/>
            </a:endParaRPr>
          </a:p>
        </p:txBody>
      </p:sp>
      <p:sp>
        <p:nvSpPr>
          <p:cNvPr id="3" name="Content Placeholder 2"/>
          <p:cNvSpPr>
            <a:spLocks noGrp="1"/>
          </p:cNvSpPr>
          <p:nvPr>
            <p:ph idx="1"/>
          </p:nvPr>
        </p:nvSpPr>
        <p:spPr>
          <a:xfrm>
            <a:off x="2145792" y="1499616"/>
            <a:ext cx="9753600" cy="4375030"/>
          </a:xfrm>
          <a:ln>
            <a:solidFill>
              <a:schemeClr val="accent1"/>
            </a:solidFill>
          </a:ln>
        </p:spPr>
        <p:txBody>
          <a:bodyPr>
            <a:normAutofit/>
          </a:bodyPr>
          <a:lstStyle/>
          <a:p>
            <a:r>
              <a:rPr lang="fr-FR" dirty="0">
                <a:latin typeface="Calibry body"/>
              </a:rPr>
              <a:t>Pour former le subjonctif présent, </a:t>
            </a:r>
            <a:r>
              <a:rPr lang="fr-FR" dirty="0" smtClean="0">
                <a:latin typeface="Calibry body"/>
              </a:rPr>
              <a:t>nous prenons le radical (la racine) </a:t>
            </a:r>
            <a:r>
              <a:rPr lang="fr-FR" dirty="0">
                <a:latin typeface="Calibry body"/>
              </a:rPr>
              <a:t>de la </a:t>
            </a:r>
            <a:r>
              <a:rPr lang="fr-FR" dirty="0" smtClean="0">
                <a:latin typeface="Calibry body"/>
              </a:rPr>
              <a:t>troisième  </a:t>
            </a:r>
            <a:r>
              <a:rPr lang="fr-FR" dirty="0">
                <a:latin typeface="Calibry body"/>
              </a:rPr>
              <a:t>personne du pluriel du présent de </a:t>
            </a:r>
            <a:r>
              <a:rPr lang="fr-FR" dirty="0" smtClean="0">
                <a:latin typeface="Calibry body"/>
              </a:rPr>
              <a:t>l'indicatif nous supprimons la terminaison </a:t>
            </a:r>
            <a:r>
              <a:rPr lang="fr-FR" b="1" dirty="0" err="1" smtClean="0">
                <a:latin typeface="Calibry body"/>
              </a:rPr>
              <a:t>ent</a:t>
            </a:r>
            <a:r>
              <a:rPr lang="fr-FR" dirty="0">
                <a:latin typeface="Calibry body"/>
              </a:rPr>
              <a:t> et </a:t>
            </a:r>
            <a:r>
              <a:rPr lang="fr-FR" dirty="0" smtClean="0">
                <a:latin typeface="Calibry body"/>
              </a:rPr>
              <a:t>nous  ajoutons </a:t>
            </a:r>
            <a:r>
              <a:rPr lang="fr-FR" dirty="0">
                <a:latin typeface="Calibry body"/>
              </a:rPr>
              <a:t>les terminaisons du subjonctif :</a:t>
            </a:r>
            <a:r>
              <a:rPr lang="fr-FR" b="1" dirty="0">
                <a:latin typeface="Calibry body"/>
              </a:rPr>
              <a:t> </a:t>
            </a:r>
            <a:r>
              <a:rPr lang="fr-FR" b="1" dirty="0">
                <a:solidFill>
                  <a:srgbClr val="FF0000"/>
                </a:solidFill>
                <a:latin typeface="Calibry body"/>
              </a:rPr>
              <a:t>-e  -es  -e  -ions  -</a:t>
            </a:r>
            <a:r>
              <a:rPr lang="fr-FR" b="1" dirty="0" err="1">
                <a:solidFill>
                  <a:srgbClr val="FF0000"/>
                </a:solidFill>
                <a:latin typeface="Calibry body"/>
              </a:rPr>
              <a:t>iez</a:t>
            </a:r>
            <a:r>
              <a:rPr lang="fr-FR" b="1" dirty="0">
                <a:solidFill>
                  <a:srgbClr val="FF0000"/>
                </a:solidFill>
                <a:latin typeface="Calibry body"/>
              </a:rPr>
              <a:t>  -</a:t>
            </a:r>
            <a:r>
              <a:rPr lang="fr-FR" b="1" dirty="0" err="1" smtClean="0">
                <a:solidFill>
                  <a:srgbClr val="FF0000"/>
                </a:solidFill>
                <a:latin typeface="Calibry body"/>
              </a:rPr>
              <a:t>ent</a:t>
            </a:r>
            <a:r>
              <a:rPr lang="fr-FR" b="1" dirty="0" smtClean="0">
                <a:solidFill>
                  <a:srgbClr val="FF0000"/>
                </a:solidFill>
                <a:latin typeface="Calibry body"/>
              </a:rPr>
              <a:t>  </a:t>
            </a:r>
          </a:p>
          <a:p>
            <a:r>
              <a:rPr lang="fr-FR" b="1" dirty="0">
                <a:solidFill>
                  <a:srgbClr val="FF0000"/>
                </a:solidFill>
                <a:latin typeface="Calibry body"/>
              </a:rPr>
              <a:t> </a:t>
            </a:r>
            <a:r>
              <a:rPr lang="fr-FR" b="1" dirty="0" smtClean="0">
                <a:solidFill>
                  <a:srgbClr val="FF0000"/>
                </a:solidFill>
                <a:latin typeface="Calibry body"/>
              </a:rPr>
              <a:t>         </a:t>
            </a:r>
            <a:r>
              <a:rPr lang="fr-FR" b="1" dirty="0" smtClean="0">
                <a:solidFill>
                  <a:schemeClr val="tx1"/>
                </a:solidFill>
                <a:latin typeface="Calibry body"/>
              </a:rPr>
              <a:t> </a:t>
            </a:r>
            <a:r>
              <a:rPr lang="fr-FR" dirty="0" err="1" smtClean="0">
                <a:solidFill>
                  <a:schemeClr val="tx1"/>
                </a:solidFill>
                <a:latin typeface="Calibry body"/>
              </a:rPr>
              <a:t>lls</a:t>
            </a:r>
            <a:r>
              <a:rPr lang="fr-FR" dirty="0" smtClean="0">
                <a:solidFill>
                  <a:schemeClr val="tx1"/>
                </a:solidFill>
                <a:latin typeface="Calibry body"/>
              </a:rPr>
              <a:t> </a:t>
            </a:r>
            <a:r>
              <a:rPr lang="fr-FR" dirty="0" smtClean="0">
                <a:latin typeface="Calibry body"/>
              </a:rPr>
              <a:t>parl</a:t>
            </a:r>
            <a:r>
              <a:rPr lang="fr-FR" b="1" u="sng" dirty="0" smtClean="0">
                <a:solidFill>
                  <a:schemeClr val="tx1"/>
                </a:solidFill>
                <a:latin typeface="Calibry body"/>
              </a:rPr>
              <a:t>ent</a:t>
            </a:r>
            <a:r>
              <a:rPr lang="fr-FR" dirty="0" smtClean="0">
                <a:latin typeface="Calibry body"/>
              </a:rPr>
              <a:t>               ils finiss</a:t>
            </a:r>
            <a:r>
              <a:rPr lang="fr-FR" b="1" u="sng" dirty="0" smtClean="0">
                <a:solidFill>
                  <a:schemeClr val="tx1"/>
                </a:solidFill>
                <a:latin typeface="Calibry body"/>
              </a:rPr>
              <a:t>ent</a:t>
            </a:r>
            <a:r>
              <a:rPr lang="fr-FR" dirty="0" smtClean="0">
                <a:latin typeface="Calibry body"/>
              </a:rPr>
              <a:t>             ils vienn</a:t>
            </a:r>
            <a:r>
              <a:rPr lang="fr-FR" b="1" u="sng" dirty="0" smtClean="0">
                <a:solidFill>
                  <a:schemeClr val="tx1"/>
                </a:solidFill>
                <a:latin typeface="Calibry body"/>
              </a:rPr>
              <a:t>ent</a:t>
            </a:r>
            <a:r>
              <a:rPr lang="fr-FR" b="1" dirty="0" smtClean="0">
                <a:solidFill>
                  <a:schemeClr val="tx1"/>
                </a:solidFill>
                <a:latin typeface="Calibry body"/>
              </a:rPr>
              <a:t>                </a:t>
            </a:r>
            <a:r>
              <a:rPr lang="fr-FR" dirty="0" smtClean="0">
                <a:solidFill>
                  <a:schemeClr val="tx1"/>
                </a:solidFill>
                <a:latin typeface="Calibry body"/>
              </a:rPr>
              <a:t>Ils répond</a:t>
            </a:r>
            <a:r>
              <a:rPr lang="fr-FR" b="1" u="sng" dirty="0" smtClean="0">
                <a:solidFill>
                  <a:schemeClr val="tx1"/>
                </a:solidFill>
                <a:latin typeface="Calibry body"/>
              </a:rPr>
              <a:t>ent</a:t>
            </a:r>
          </a:p>
          <a:p>
            <a:r>
              <a:rPr lang="fr-FR" b="1" dirty="0" smtClean="0">
                <a:solidFill>
                  <a:schemeClr val="tx1"/>
                </a:solidFill>
                <a:latin typeface="Calibri Body"/>
              </a:rPr>
              <a:t>       	que </a:t>
            </a:r>
            <a:r>
              <a:rPr lang="fr-FR" dirty="0" smtClean="0">
                <a:solidFill>
                  <a:schemeClr val="tx1"/>
                </a:solidFill>
                <a:latin typeface="Calibri Body"/>
              </a:rPr>
              <a:t>je parl</a:t>
            </a:r>
            <a:r>
              <a:rPr lang="fr-FR" b="1" dirty="0" smtClean="0">
                <a:solidFill>
                  <a:srgbClr val="FF0000"/>
                </a:solidFill>
                <a:latin typeface="Calibri Body"/>
              </a:rPr>
              <a:t>e</a:t>
            </a:r>
            <a:r>
              <a:rPr lang="fr-FR" b="1" dirty="0" smtClean="0">
                <a:solidFill>
                  <a:schemeClr val="tx1"/>
                </a:solidFill>
                <a:latin typeface="Calibri Body"/>
              </a:rPr>
              <a:t>           que </a:t>
            </a:r>
            <a:r>
              <a:rPr lang="fr-FR" dirty="0" smtClean="0">
                <a:solidFill>
                  <a:schemeClr val="tx1"/>
                </a:solidFill>
                <a:latin typeface="Calibri Body"/>
              </a:rPr>
              <a:t>je finiss</a:t>
            </a:r>
            <a:r>
              <a:rPr lang="fr-FR" b="1" dirty="0" smtClean="0">
                <a:solidFill>
                  <a:srgbClr val="FF0000"/>
                </a:solidFill>
                <a:latin typeface="Calibri Body"/>
              </a:rPr>
              <a:t>e</a:t>
            </a:r>
            <a:r>
              <a:rPr lang="fr-FR" dirty="0" smtClean="0">
                <a:solidFill>
                  <a:schemeClr val="tx1"/>
                </a:solidFill>
                <a:latin typeface="Calibri Body"/>
              </a:rPr>
              <a:t>           </a:t>
            </a:r>
            <a:r>
              <a:rPr lang="fr-FR" b="1" dirty="0" smtClean="0">
                <a:solidFill>
                  <a:schemeClr val="tx1"/>
                </a:solidFill>
                <a:latin typeface="Calibri Body"/>
              </a:rPr>
              <a:t>que  </a:t>
            </a:r>
            <a:r>
              <a:rPr lang="fr-FR" dirty="0" smtClean="0">
                <a:solidFill>
                  <a:schemeClr val="tx1"/>
                </a:solidFill>
                <a:latin typeface="Calibri Body"/>
              </a:rPr>
              <a:t>je vienn</a:t>
            </a:r>
            <a:r>
              <a:rPr lang="fr-FR" b="1" dirty="0" smtClean="0">
                <a:solidFill>
                  <a:srgbClr val="FF0000"/>
                </a:solidFill>
                <a:latin typeface="Calibri Body"/>
              </a:rPr>
              <a:t>e </a:t>
            </a:r>
            <a:r>
              <a:rPr lang="fr-FR" b="1" dirty="0" smtClean="0">
                <a:solidFill>
                  <a:schemeClr val="tx1"/>
                </a:solidFill>
                <a:latin typeface="Calibri Body"/>
              </a:rPr>
              <a:t>            que </a:t>
            </a:r>
            <a:r>
              <a:rPr lang="fr-FR" dirty="0" smtClean="0">
                <a:solidFill>
                  <a:schemeClr val="tx1"/>
                </a:solidFill>
                <a:latin typeface="Calibri Body"/>
              </a:rPr>
              <a:t>je répond</a:t>
            </a:r>
            <a:r>
              <a:rPr lang="fr-FR" b="1" dirty="0" smtClean="0">
                <a:solidFill>
                  <a:srgbClr val="FF0000"/>
                </a:solidFill>
                <a:latin typeface="Calibri Body"/>
              </a:rPr>
              <a:t>e</a:t>
            </a:r>
          </a:p>
          <a:p>
            <a:pPr marL="0" indent="0">
              <a:buNone/>
            </a:pPr>
            <a:r>
              <a:rPr lang="fr-FR" b="1" dirty="0">
                <a:solidFill>
                  <a:schemeClr val="tx1"/>
                </a:solidFill>
                <a:latin typeface="Calibri Body"/>
              </a:rPr>
              <a:t> </a:t>
            </a:r>
            <a:r>
              <a:rPr lang="fr-FR" b="1" dirty="0" smtClean="0">
                <a:solidFill>
                  <a:schemeClr val="tx1"/>
                </a:solidFill>
                <a:latin typeface="Calibri Body"/>
              </a:rPr>
              <a:t>    		que </a:t>
            </a:r>
            <a:r>
              <a:rPr lang="fr-FR" dirty="0" smtClean="0">
                <a:solidFill>
                  <a:schemeClr val="tx1"/>
                </a:solidFill>
                <a:latin typeface="Calibri Body"/>
              </a:rPr>
              <a:t>tu parl</a:t>
            </a:r>
            <a:r>
              <a:rPr lang="fr-FR" b="1" dirty="0" smtClean="0">
                <a:solidFill>
                  <a:srgbClr val="FF0000"/>
                </a:solidFill>
                <a:latin typeface="Calibri Body"/>
              </a:rPr>
              <a:t>es</a:t>
            </a:r>
            <a:r>
              <a:rPr lang="fr-FR" b="1" dirty="0" smtClean="0">
                <a:solidFill>
                  <a:schemeClr val="tx1"/>
                </a:solidFill>
                <a:latin typeface="Calibri Body"/>
              </a:rPr>
              <a:t>         que </a:t>
            </a:r>
            <a:r>
              <a:rPr lang="fr-FR" dirty="0" smtClean="0">
                <a:solidFill>
                  <a:schemeClr val="tx1"/>
                </a:solidFill>
                <a:latin typeface="Calibri Body"/>
              </a:rPr>
              <a:t>tu finiss</a:t>
            </a:r>
            <a:r>
              <a:rPr lang="fr-FR" b="1" dirty="0" smtClean="0">
                <a:solidFill>
                  <a:srgbClr val="FF0000"/>
                </a:solidFill>
                <a:latin typeface="Calibri Body"/>
              </a:rPr>
              <a:t>es</a:t>
            </a:r>
            <a:r>
              <a:rPr lang="fr-FR" dirty="0" smtClean="0">
                <a:solidFill>
                  <a:schemeClr val="tx1"/>
                </a:solidFill>
                <a:latin typeface="Calibri Body"/>
              </a:rPr>
              <a:t>         </a:t>
            </a:r>
            <a:r>
              <a:rPr lang="fr-FR" b="1" dirty="0" smtClean="0">
                <a:solidFill>
                  <a:schemeClr val="tx1"/>
                </a:solidFill>
                <a:latin typeface="Calibri Body"/>
              </a:rPr>
              <a:t>que  </a:t>
            </a:r>
            <a:r>
              <a:rPr lang="fr-FR" dirty="0" smtClean="0">
                <a:solidFill>
                  <a:schemeClr val="tx1"/>
                </a:solidFill>
                <a:latin typeface="Calibri Body"/>
              </a:rPr>
              <a:t>tu vienn</a:t>
            </a:r>
            <a:r>
              <a:rPr lang="fr-FR" b="1" dirty="0" smtClean="0">
                <a:solidFill>
                  <a:srgbClr val="FF0000"/>
                </a:solidFill>
                <a:latin typeface="Calibri Body"/>
              </a:rPr>
              <a:t>es  </a:t>
            </a:r>
            <a:r>
              <a:rPr lang="fr-FR" b="1" dirty="0" smtClean="0">
                <a:solidFill>
                  <a:schemeClr val="tx1"/>
                </a:solidFill>
                <a:latin typeface="Calibri Body"/>
              </a:rPr>
              <a:t>         que </a:t>
            </a:r>
            <a:r>
              <a:rPr lang="fr-FR" dirty="0" smtClean="0">
                <a:solidFill>
                  <a:schemeClr val="tx1"/>
                </a:solidFill>
                <a:latin typeface="Calibri Body"/>
              </a:rPr>
              <a:t>tu r</a:t>
            </a:r>
            <a:r>
              <a:rPr lang="fr-FR" dirty="0" smtClean="0">
                <a:solidFill>
                  <a:schemeClr val="tx1"/>
                </a:solidFill>
                <a:latin typeface="Century Gothic" panose="020B0502020202020204" pitchFamily="34" charset="0"/>
              </a:rPr>
              <a:t>é</a:t>
            </a:r>
            <a:r>
              <a:rPr lang="fr-FR" dirty="0" smtClean="0">
                <a:solidFill>
                  <a:schemeClr val="tx1"/>
                </a:solidFill>
                <a:latin typeface="Calibri Body"/>
              </a:rPr>
              <a:t>pond</a:t>
            </a:r>
            <a:r>
              <a:rPr lang="fr-FR" b="1" dirty="0" smtClean="0">
                <a:solidFill>
                  <a:srgbClr val="FF0000"/>
                </a:solidFill>
                <a:latin typeface="Calibri Body"/>
              </a:rPr>
              <a:t>es</a:t>
            </a:r>
            <a:r>
              <a:rPr lang="fr-FR" b="1" dirty="0" smtClean="0">
                <a:solidFill>
                  <a:schemeClr val="tx1"/>
                </a:solidFill>
                <a:latin typeface="Calibri Body"/>
              </a:rPr>
              <a:t>           </a:t>
            </a:r>
            <a:r>
              <a:rPr lang="fr-FR" b="1" dirty="0">
                <a:solidFill>
                  <a:schemeClr val="tx1"/>
                </a:solidFill>
                <a:latin typeface="Calibri Body"/>
              </a:rPr>
              <a:t> </a:t>
            </a:r>
            <a:r>
              <a:rPr lang="fr-FR" b="1" dirty="0" smtClean="0">
                <a:solidFill>
                  <a:schemeClr val="tx1"/>
                </a:solidFill>
                <a:latin typeface="Calibri Body"/>
              </a:rPr>
              <a:t>         </a:t>
            </a:r>
          </a:p>
          <a:p>
            <a:pPr marL="0" indent="0">
              <a:buNone/>
            </a:pPr>
            <a:r>
              <a:rPr lang="fr-FR" b="1" dirty="0">
                <a:solidFill>
                  <a:schemeClr val="tx1"/>
                </a:solidFill>
                <a:latin typeface="Calibri Body"/>
              </a:rPr>
              <a:t> </a:t>
            </a:r>
            <a:r>
              <a:rPr lang="fr-FR" b="1" dirty="0" smtClean="0">
                <a:solidFill>
                  <a:schemeClr val="tx1"/>
                </a:solidFill>
                <a:latin typeface="Calibri Body"/>
              </a:rPr>
              <a:t>    		qu’  </a:t>
            </a:r>
            <a:r>
              <a:rPr lang="fr-FR" dirty="0" smtClean="0">
                <a:solidFill>
                  <a:schemeClr val="tx1"/>
                </a:solidFill>
                <a:latin typeface="Calibri Body"/>
              </a:rPr>
              <a:t>il</a:t>
            </a:r>
            <a:r>
              <a:rPr lang="fr-FR" b="1" dirty="0" smtClean="0">
                <a:solidFill>
                  <a:schemeClr val="tx1"/>
                </a:solidFill>
                <a:latin typeface="Calibri Body"/>
              </a:rPr>
              <a:t>  </a:t>
            </a:r>
            <a:r>
              <a:rPr lang="fr-FR" dirty="0" smtClean="0">
                <a:solidFill>
                  <a:schemeClr val="tx1"/>
                </a:solidFill>
                <a:latin typeface="Calibri Body"/>
              </a:rPr>
              <a:t>parl</a:t>
            </a:r>
            <a:r>
              <a:rPr lang="fr-FR" b="1" dirty="0" smtClean="0">
                <a:solidFill>
                  <a:srgbClr val="FF0000"/>
                </a:solidFill>
                <a:latin typeface="Calibri Body"/>
              </a:rPr>
              <a:t>e</a:t>
            </a:r>
            <a:r>
              <a:rPr lang="fr-FR" b="1" dirty="0" smtClean="0">
                <a:solidFill>
                  <a:schemeClr val="tx1"/>
                </a:solidFill>
                <a:latin typeface="Calibri Body"/>
              </a:rPr>
              <a:t>            qu’   </a:t>
            </a:r>
            <a:r>
              <a:rPr lang="fr-FR" dirty="0" smtClean="0">
                <a:solidFill>
                  <a:schemeClr val="tx1"/>
                </a:solidFill>
                <a:latin typeface="Calibri Body"/>
              </a:rPr>
              <a:t>il</a:t>
            </a:r>
            <a:r>
              <a:rPr lang="fr-FR" b="1" dirty="0" smtClean="0">
                <a:solidFill>
                  <a:schemeClr val="tx1"/>
                </a:solidFill>
                <a:latin typeface="Calibri Body"/>
              </a:rPr>
              <a:t> </a:t>
            </a:r>
            <a:r>
              <a:rPr lang="fr-FR" dirty="0" smtClean="0">
                <a:solidFill>
                  <a:schemeClr val="tx1"/>
                </a:solidFill>
                <a:latin typeface="Calibri Body"/>
              </a:rPr>
              <a:t>finiss</a:t>
            </a:r>
            <a:r>
              <a:rPr lang="fr-FR" dirty="0" smtClean="0">
                <a:solidFill>
                  <a:srgbClr val="FF0000"/>
                </a:solidFill>
                <a:latin typeface="Calibri Body"/>
              </a:rPr>
              <a:t>e </a:t>
            </a:r>
            <a:r>
              <a:rPr lang="fr-FR" b="1" dirty="0">
                <a:solidFill>
                  <a:schemeClr val="tx1"/>
                </a:solidFill>
                <a:latin typeface="Calibri Body"/>
              </a:rPr>
              <a:t> </a:t>
            </a:r>
            <a:r>
              <a:rPr lang="fr-FR" b="1" dirty="0" smtClean="0">
                <a:solidFill>
                  <a:schemeClr val="tx1"/>
                </a:solidFill>
                <a:latin typeface="Calibri Body"/>
              </a:rPr>
              <a:t>          qu’   </a:t>
            </a:r>
            <a:r>
              <a:rPr lang="fr-FR" dirty="0" smtClean="0">
                <a:solidFill>
                  <a:schemeClr val="tx1"/>
                </a:solidFill>
                <a:latin typeface="Calibri Body"/>
              </a:rPr>
              <a:t>il vienn</a:t>
            </a:r>
            <a:r>
              <a:rPr lang="fr-FR" b="1" dirty="0" smtClean="0">
                <a:solidFill>
                  <a:srgbClr val="FF0000"/>
                </a:solidFill>
                <a:latin typeface="Calibri Body"/>
              </a:rPr>
              <a:t>e</a:t>
            </a:r>
            <a:r>
              <a:rPr lang="fr-FR" b="1" dirty="0" smtClean="0">
                <a:solidFill>
                  <a:schemeClr val="tx1"/>
                </a:solidFill>
                <a:latin typeface="Calibri Body"/>
              </a:rPr>
              <a:t>     </a:t>
            </a:r>
            <a:r>
              <a:rPr lang="fr-FR" b="1" dirty="0">
                <a:solidFill>
                  <a:schemeClr val="tx1"/>
                </a:solidFill>
                <a:latin typeface="Calibri Body"/>
              </a:rPr>
              <a:t> </a:t>
            </a:r>
            <a:r>
              <a:rPr lang="fr-FR" b="1" dirty="0" smtClean="0">
                <a:solidFill>
                  <a:schemeClr val="tx1"/>
                </a:solidFill>
                <a:latin typeface="Calibri Body"/>
              </a:rPr>
              <a:t>      </a:t>
            </a:r>
            <a:r>
              <a:rPr lang="fr-FR" b="1" dirty="0">
                <a:solidFill>
                  <a:schemeClr val="tx1"/>
                </a:solidFill>
                <a:latin typeface="Calibri Body"/>
              </a:rPr>
              <a:t> </a:t>
            </a:r>
            <a:r>
              <a:rPr lang="fr-FR" b="1" dirty="0" smtClean="0">
                <a:solidFill>
                  <a:schemeClr val="tx1"/>
                </a:solidFill>
                <a:latin typeface="Calibri Body"/>
              </a:rPr>
              <a:t> qu’   </a:t>
            </a:r>
            <a:r>
              <a:rPr lang="fr-FR" dirty="0" smtClean="0">
                <a:solidFill>
                  <a:schemeClr val="tx1"/>
                </a:solidFill>
                <a:latin typeface="Calibri Body"/>
              </a:rPr>
              <a:t>il répond</a:t>
            </a:r>
            <a:r>
              <a:rPr lang="fr-FR" b="1" dirty="0" smtClean="0">
                <a:solidFill>
                  <a:srgbClr val="FF0000"/>
                </a:solidFill>
                <a:latin typeface="Calibri Body"/>
              </a:rPr>
              <a:t>e</a:t>
            </a:r>
            <a:endParaRPr lang="fr-FR" b="1" dirty="0">
              <a:solidFill>
                <a:srgbClr val="FF0000"/>
              </a:solidFill>
              <a:latin typeface="Calibri Body"/>
            </a:endParaRPr>
          </a:p>
          <a:p>
            <a:pPr marL="0" indent="0">
              <a:buNone/>
            </a:pPr>
            <a:r>
              <a:rPr lang="fr-FR" b="1" dirty="0" smtClean="0">
                <a:solidFill>
                  <a:schemeClr val="tx1"/>
                </a:solidFill>
                <a:latin typeface="Calibri Body"/>
              </a:rPr>
              <a:t>     		que </a:t>
            </a:r>
            <a:r>
              <a:rPr lang="fr-FR" dirty="0" smtClean="0">
                <a:solidFill>
                  <a:schemeClr val="tx1"/>
                </a:solidFill>
                <a:latin typeface="Calibri Body"/>
              </a:rPr>
              <a:t>nous parl</a:t>
            </a:r>
            <a:r>
              <a:rPr lang="fr-FR" b="1" dirty="0" smtClean="0">
                <a:solidFill>
                  <a:srgbClr val="FF0000"/>
                </a:solidFill>
                <a:latin typeface="Calibri Body"/>
              </a:rPr>
              <a:t>ions</a:t>
            </a:r>
            <a:r>
              <a:rPr lang="fr-FR" b="1" dirty="0" smtClean="0">
                <a:solidFill>
                  <a:schemeClr val="tx1"/>
                </a:solidFill>
                <a:latin typeface="Calibri Body"/>
              </a:rPr>
              <a:t> que </a:t>
            </a:r>
            <a:r>
              <a:rPr lang="fr-FR" dirty="0" smtClean="0">
                <a:solidFill>
                  <a:schemeClr val="tx1"/>
                </a:solidFill>
                <a:latin typeface="Calibri Body"/>
              </a:rPr>
              <a:t>nous finiss</a:t>
            </a:r>
            <a:r>
              <a:rPr lang="fr-FR" b="1" dirty="0" smtClean="0">
                <a:solidFill>
                  <a:srgbClr val="FF0000"/>
                </a:solidFill>
                <a:latin typeface="Calibri Body"/>
              </a:rPr>
              <a:t>ions</a:t>
            </a:r>
            <a:r>
              <a:rPr lang="fr-FR" dirty="0" smtClean="0">
                <a:solidFill>
                  <a:schemeClr val="tx1"/>
                </a:solidFill>
                <a:latin typeface="Calibri Body"/>
              </a:rPr>
              <a:t>  </a:t>
            </a:r>
            <a:r>
              <a:rPr lang="fr-FR" b="1" dirty="0" smtClean="0">
                <a:solidFill>
                  <a:schemeClr val="tx1"/>
                </a:solidFill>
                <a:latin typeface="Calibri Body"/>
              </a:rPr>
              <a:t>que </a:t>
            </a:r>
            <a:r>
              <a:rPr lang="fr-FR" dirty="0" smtClean="0">
                <a:solidFill>
                  <a:schemeClr val="tx1"/>
                </a:solidFill>
                <a:latin typeface="Calibri Body"/>
              </a:rPr>
              <a:t>nous ven</a:t>
            </a:r>
            <a:r>
              <a:rPr lang="fr-FR" b="1" dirty="0" smtClean="0">
                <a:solidFill>
                  <a:srgbClr val="FF0000"/>
                </a:solidFill>
                <a:latin typeface="Calibri Body"/>
              </a:rPr>
              <a:t>ions</a:t>
            </a:r>
            <a:r>
              <a:rPr lang="fr-FR" b="1" dirty="0" smtClean="0">
                <a:solidFill>
                  <a:schemeClr val="tx1"/>
                </a:solidFill>
                <a:latin typeface="Calibri Body"/>
              </a:rPr>
              <a:t>     que </a:t>
            </a:r>
            <a:r>
              <a:rPr lang="fr-FR" dirty="0">
                <a:solidFill>
                  <a:schemeClr val="tx1"/>
                </a:solidFill>
                <a:latin typeface="Calibri Body"/>
              </a:rPr>
              <a:t>n</a:t>
            </a:r>
            <a:r>
              <a:rPr lang="fr-FR" dirty="0" smtClean="0">
                <a:solidFill>
                  <a:schemeClr val="tx1"/>
                </a:solidFill>
                <a:latin typeface="Calibri Body"/>
              </a:rPr>
              <a:t>ous répond</a:t>
            </a:r>
            <a:r>
              <a:rPr lang="fr-FR" b="1" dirty="0" smtClean="0">
                <a:solidFill>
                  <a:srgbClr val="FF0000"/>
                </a:solidFill>
                <a:latin typeface="Calibri Body"/>
              </a:rPr>
              <a:t>ions</a:t>
            </a:r>
          </a:p>
          <a:p>
            <a:pPr marL="0" indent="0">
              <a:buNone/>
            </a:pPr>
            <a:r>
              <a:rPr lang="fr-FR" b="1" dirty="0" smtClean="0">
                <a:solidFill>
                  <a:schemeClr val="tx1"/>
                </a:solidFill>
                <a:latin typeface="Calibri Body"/>
              </a:rPr>
              <a:t>     		que  </a:t>
            </a:r>
            <a:r>
              <a:rPr lang="fr-FR" dirty="0" smtClean="0">
                <a:solidFill>
                  <a:schemeClr val="tx1"/>
                </a:solidFill>
                <a:latin typeface="Calibri Body"/>
              </a:rPr>
              <a:t>vous parl</a:t>
            </a:r>
            <a:r>
              <a:rPr lang="fr-FR" b="1" dirty="0" smtClean="0">
                <a:solidFill>
                  <a:srgbClr val="FF0000"/>
                </a:solidFill>
                <a:latin typeface="Calibri Body"/>
              </a:rPr>
              <a:t>iez</a:t>
            </a:r>
            <a:r>
              <a:rPr lang="fr-FR" b="1" dirty="0" smtClean="0">
                <a:solidFill>
                  <a:schemeClr val="tx1"/>
                </a:solidFill>
                <a:latin typeface="Calibri Body"/>
              </a:rPr>
              <a:t>   que </a:t>
            </a:r>
            <a:r>
              <a:rPr lang="fr-FR" dirty="0">
                <a:solidFill>
                  <a:schemeClr val="tx1"/>
                </a:solidFill>
                <a:latin typeface="Calibri Body"/>
              </a:rPr>
              <a:t>vous</a:t>
            </a:r>
            <a:r>
              <a:rPr lang="fr-FR" dirty="0" smtClean="0">
                <a:solidFill>
                  <a:schemeClr val="tx1"/>
                </a:solidFill>
                <a:latin typeface="Calibri Body"/>
              </a:rPr>
              <a:t> finiss</a:t>
            </a:r>
            <a:r>
              <a:rPr lang="fr-FR" b="1" dirty="0" smtClean="0">
                <a:solidFill>
                  <a:srgbClr val="FF0000"/>
                </a:solidFill>
                <a:latin typeface="Calibri Body"/>
              </a:rPr>
              <a:t>iez</a:t>
            </a:r>
            <a:r>
              <a:rPr lang="fr-FR" dirty="0" smtClean="0">
                <a:solidFill>
                  <a:schemeClr val="tx1"/>
                </a:solidFill>
                <a:latin typeface="Calibri Body"/>
              </a:rPr>
              <a:t>     </a:t>
            </a:r>
            <a:r>
              <a:rPr lang="fr-FR" b="1" dirty="0" smtClean="0">
                <a:solidFill>
                  <a:schemeClr val="tx1"/>
                </a:solidFill>
                <a:latin typeface="Calibri Body"/>
              </a:rPr>
              <a:t>que  </a:t>
            </a:r>
            <a:r>
              <a:rPr lang="fr-FR" dirty="0">
                <a:solidFill>
                  <a:schemeClr val="tx1"/>
                </a:solidFill>
                <a:latin typeface="Calibri Body"/>
              </a:rPr>
              <a:t>je </a:t>
            </a:r>
            <a:r>
              <a:rPr lang="fr-FR" dirty="0" smtClean="0">
                <a:solidFill>
                  <a:schemeClr val="tx1"/>
                </a:solidFill>
                <a:latin typeface="Calibri Body"/>
              </a:rPr>
              <a:t>ven</a:t>
            </a:r>
            <a:r>
              <a:rPr lang="fr-FR" b="1" dirty="0" smtClean="0">
                <a:solidFill>
                  <a:srgbClr val="FF0000"/>
                </a:solidFill>
                <a:latin typeface="Calibri Body"/>
              </a:rPr>
              <a:t>iez </a:t>
            </a:r>
            <a:r>
              <a:rPr lang="fr-FR" b="1" dirty="0" smtClean="0">
                <a:solidFill>
                  <a:schemeClr val="tx1"/>
                </a:solidFill>
                <a:latin typeface="Calibri Body"/>
              </a:rPr>
              <a:t>          que </a:t>
            </a:r>
            <a:r>
              <a:rPr lang="fr-FR" dirty="0" smtClean="0">
                <a:solidFill>
                  <a:schemeClr val="tx1"/>
                </a:solidFill>
                <a:latin typeface="Calibri Body"/>
              </a:rPr>
              <a:t>vous répond</a:t>
            </a:r>
            <a:r>
              <a:rPr lang="fr-FR" b="1" dirty="0" smtClean="0">
                <a:solidFill>
                  <a:srgbClr val="FF0000"/>
                </a:solidFill>
                <a:latin typeface="Calibri Body"/>
              </a:rPr>
              <a:t>iez</a:t>
            </a:r>
            <a:r>
              <a:rPr lang="fr-FR" b="1" dirty="0" smtClean="0">
                <a:solidFill>
                  <a:schemeClr val="tx1"/>
                </a:solidFill>
                <a:latin typeface="Calibri Body"/>
              </a:rPr>
              <a:t> </a:t>
            </a:r>
          </a:p>
          <a:p>
            <a:pPr marL="0" indent="0">
              <a:buNone/>
            </a:pPr>
            <a:r>
              <a:rPr lang="fr-FR" b="1" dirty="0" smtClean="0">
                <a:solidFill>
                  <a:schemeClr val="tx1"/>
                </a:solidFill>
                <a:latin typeface="Calibri Body"/>
              </a:rPr>
              <a:t>     		qu</a:t>
            </a:r>
            <a:r>
              <a:rPr lang="fr-FR" b="1" dirty="0">
                <a:solidFill>
                  <a:schemeClr val="tx1"/>
                </a:solidFill>
                <a:latin typeface="Calibri Body"/>
              </a:rPr>
              <a:t>’ </a:t>
            </a:r>
            <a:r>
              <a:rPr lang="fr-FR" dirty="0">
                <a:solidFill>
                  <a:schemeClr val="tx1"/>
                </a:solidFill>
                <a:latin typeface="Calibri Body"/>
              </a:rPr>
              <a:t> </a:t>
            </a:r>
            <a:r>
              <a:rPr lang="fr-FR" dirty="0" smtClean="0">
                <a:solidFill>
                  <a:schemeClr val="tx1"/>
                </a:solidFill>
                <a:latin typeface="Calibri Body"/>
              </a:rPr>
              <a:t>ils  parl</a:t>
            </a:r>
            <a:r>
              <a:rPr lang="fr-FR" b="1" dirty="0" smtClean="0">
                <a:solidFill>
                  <a:srgbClr val="FF0000"/>
                </a:solidFill>
                <a:latin typeface="Calibri Body"/>
              </a:rPr>
              <a:t>ent </a:t>
            </a:r>
            <a:r>
              <a:rPr lang="fr-FR" b="1" dirty="0" smtClean="0">
                <a:solidFill>
                  <a:schemeClr val="tx1"/>
                </a:solidFill>
                <a:latin typeface="Calibri Body"/>
              </a:rPr>
              <a:t>       qu</a:t>
            </a:r>
            <a:r>
              <a:rPr lang="fr-FR" b="1" dirty="0">
                <a:solidFill>
                  <a:schemeClr val="tx1"/>
                </a:solidFill>
                <a:latin typeface="Calibri Body"/>
              </a:rPr>
              <a:t>’   </a:t>
            </a:r>
            <a:r>
              <a:rPr lang="fr-FR" dirty="0" smtClean="0">
                <a:solidFill>
                  <a:schemeClr val="tx1"/>
                </a:solidFill>
                <a:latin typeface="Calibri Body"/>
              </a:rPr>
              <a:t>ils finiss</a:t>
            </a:r>
            <a:r>
              <a:rPr lang="fr-FR" b="1" dirty="0" smtClean="0">
                <a:solidFill>
                  <a:srgbClr val="FF0000"/>
                </a:solidFill>
                <a:latin typeface="Calibri Body"/>
              </a:rPr>
              <a:t>ent</a:t>
            </a:r>
            <a:r>
              <a:rPr lang="fr-FR" dirty="0" smtClean="0">
                <a:solidFill>
                  <a:schemeClr val="tx1"/>
                </a:solidFill>
                <a:latin typeface="Calibri Body"/>
              </a:rPr>
              <a:t> </a:t>
            </a:r>
            <a:r>
              <a:rPr lang="fr-FR" b="1" dirty="0" smtClean="0">
                <a:solidFill>
                  <a:schemeClr val="tx1"/>
                </a:solidFill>
                <a:latin typeface="Calibri Body"/>
              </a:rPr>
              <a:t>      qu</a:t>
            </a:r>
            <a:r>
              <a:rPr lang="fr-FR" b="1" dirty="0">
                <a:solidFill>
                  <a:schemeClr val="tx1"/>
                </a:solidFill>
                <a:latin typeface="Calibri Body"/>
              </a:rPr>
              <a:t>’  </a:t>
            </a:r>
            <a:r>
              <a:rPr lang="fr-FR" dirty="0">
                <a:solidFill>
                  <a:schemeClr val="tx1"/>
                </a:solidFill>
                <a:latin typeface="Calibri Body"/>
              </a:rPr>
              <a:t> </a:t>
            </a:r>
            <a:r>
              <a:rPr lang="fr-FR" dirty="0" smtClean="0">
                <a:solidFill>
                  <a:schemeClr val="tx1"/>
                </a:solidFill>
                <a:latin typeface="Calibri Body"/>
              </a:rPr>
              <a:t>ils vienn</a:t>
            </a:r>
            <a:r>
              <a:rPr lang="fr-FR" b="1" dirty="0" smtClean="0">
                <a:solidFill>
                  <a:srgbClr val="FF0000"/>
                </a:solidFill>
                <a:latin typeface="Calibri Body"/>
              </a:rPr>
              <a:t>ent</a:t>
            </a:r>
            <a:r>
              <a:rPr lang="fr-FR" b="1" dirty="0" smtClean="0">
                <a:solidFill>
                  <a:schemeClr val="tx1"/>
                </a:solidFill>
                <a:latin typeface="Calibri Body"/>
              </a:rPr>
              <a:t>       qu</a:t>
            </a:r>
            <a:r>
              <a:rPr lang="fr-FR" b="1" dirty="0">
                <a:solidFill>
                  <a:schemeClr val="tx1"/>
                </a:solidFill>
                <a:latin typeface="Calibri Body"/>
              </a:rPr>
              <a:t>’   </a:t>
            </a:r>
            <a:r>
              <a:rPr lang="fr-FR" dirty="0" smtClean="0">
                <a:solidFill>
                  <a:schemeClr val="tx1"/>
                </a:solidFill>
                <a:latin typeface="Calibri Body"/>
              </a:rPr>
              <a:t>ils répond</a:t>
            </a:r>
            <a:r>
              <a:rPr lang="fr-FR" b="1" dirty="0" smtClean="0">
                <a:solidFill>
                  <a:srgbClr val="FF0000"/>
                </a:solidFill>
                <a:latin typeface="Calibri Body"/>
              </a:rPr>
              <a:t>ent</a:t>
            </a:r>
            <a:endParaRPr lang="fr-FR" b="1" dirty="0">
              <a:solidFill>
                <a:srgbClr val="FF0000"/>
              </a:solidFill>
              <a:latin typeface="Calibri Body"/>
            </a:endParaRPr>
          </a:p>
          <a:p>
            <a:pPr marL="0" indent="0">
              <a:buNone/>
            </a:pPr>
            <a:endParaRPr lang="en-US" b="1" dirty="0" smtClean="0">
              <a:solidFill>
                <a:schemeClr val="tx1"/>
              </a:solidFill>
              <a:latin typeface="Calibri Body"/>
            </a:endParaRPr>
          </a:p>
          <a:p>
            <a:pPr marL="0" indent="0">
              <a:buNone/>
            </a:pPr>
            <a:endParaRPr lang="en-US" b="1" dirty="0">
              <a:solidFill>
                <a:schemeClr val="tx1"/>
              </a:solidFill>
              <a:latin typeface="Calibri Body"/>
            </a:endParaRPr>
          </a:p>
          <a:p>
            <a:pPr marL="0" indent="0">
              <a:buNone/>
            </a:pPr>
            <a:endParaRPr lang="en-US" b="1" dirty="0">
              <a:solidFill>
                <a:schemeClr val="tx1"/>
              </a:solidFill>
              <a:latin typeface="Calibri Body"/>
            </a:endParaRPr>
          </a:p>
        </p:txBody>
      </p:sp>
    </p:spTree>
    <p:extLst>
      <p:ext uri="{BB962C8B-B14F-4D97-AF65-F5344CB8AC3E}">
        <p14:creationId xmlns:p14="http://schemas.microsoft.com/office/powerpoint/2010/main" val="4186134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0"/>
            <a:ext cx="9208931" cy="1614488"/>
          </a:xfrm>
        </p:spPr>
        <p:txBody>
          <a:bodyPr>
            <a:normAutofit/>
          </a:bodyPr>
          <a:lstStyle/>
          <a:p>
            <a:r>
              <a:rPr lang="en-US" sz="2400" b="1" dirty="0" err="1" smtClean="0">
                <a:latin typeface="Calibri Body"/>
              </a:rPr>
              <a:t>Classez</a:t>
            </a:r>
            <a:r>
              <a:rPr lang="en-US" sz="2400" b="1" dirty="0" smtClean="0">
                <a:latin typeface="Calibri Body"/>
              </a:rPr>
              <a:t> les </a:t>
            </a:r>
            <a:r>
              <a:rPr lang="en-US" sz="2400" b="1" dirty="0" err="1" smtClean="0">
                <a:latin typeface="Calibri Body"/>
              </a:rPr>
              <a:t>verbes</a:t>
            </a:r>
            <a:r>
              <a:rPr lang="en-US" sz="2400" b="1" dirty="0" smtClean="0">
                <a:latin typeface="Calibri Body"/>
              </a:rPr>
              <a:t> ci - </a:t>
            </a:r>
            <a:r>
              <a:rPr lang="en-US" sz="2400" b="1" dirty="0" err="1" smtClean="0">
                <a:latin typeface="Calibri Body"/>
              </a:rPr>
              <a:t>dessous</a:t>
            </a:r>
            <a:r>
              <a:rPr lang="en-US" sz="2400" b="1" dirty="0" smtClean="0">
                <a:latin typeface="Calibri Body"/>
              </a:rPr>
              <a:t> </a:t>
            </a:r>
            <a:r>
              <a:rPr lang="en-US" sz="2400" b="1" dirty="0" err="1" smtClean="0">
                <a:latin typeface="Calibri Body"/>
              </a:rPr>
              <a:t>écrits</a:t>
            </a:r>
            <a:r>
              <a:rPr lang="en-US" sz="2400" b="1" dirty="0" smtClean="0">
                <a:latin typeface="Calibri Body"/>
              </a:rPr>
              <a:t> </a:t>
            </a:r>
            <a:r>
              <a:rPr lang="en-US" sz="2400" b="1" dirty="0" err="1" smtClean="0">
                <a:latin typeface="Calibri Body"/>
              </a:rPr>
              <a:t>selon</a:t>
            </a:r>
            <a:r>
              <a:rPr lang="en-US" sz="2400" b="1" dirty="0" smtClean="0">
                <a:latin typeface="Calibri Body"/>
              </a:rPr>
              <a:t> </a:t>
            </a:r>
            <a:r>
              <a:rPr lang="en-US" sz="2400" b="1" dirty="0" err="1" smtClean="0">
                <a:latin typeface="Calibri Body"/>
              </a:rPr>
              <a:t>ce</a:t>
            </a:r>
            <a:r>
              <a:rPr lang="en-US" sz="2400" b="1" dirty="0" smtClean="0">
                <a:latin typeface="Calibri Body"/>
              </a:rPr>
              <a:t> </a:t>
            </a:r>
            <a:r>
              <a:rPr lang="en-US" sz="2400" b="1" dirty="0" err="1" smtClean="0">
                <a:latin typeface="Calibri Body"/>
              </a:rPr>
              <a:t>qu’ils</a:t>
            </a:r>
            <a:r>
              <a:rPr lang="en-US" sz="2400" b="1" dirty="0" smtClean="0">
                <a:latin typeface="Calibri Body"/>
              </a:rPr>
              <a:t> </a:t>
            </a:r>
            <a:r>
              <a:rPr lang="en-US" sz="2400" b="1" dirty="0" err="1" smtClean="0">
                <a:latin typeface="Calibri Body"/>
              </a:rPr>
              <a:t>expriment</a:t>
            </a:r>
            <a:r>
              <a:rPr lang="en-US" sz="2400" b="1" dirty="0" smtClean="0">
                <a:latin typeface="Calibri Body"/>
              </a:rPr>
              <a:t> :</a:t>
            </a:r>
            <a:endParaRPr lang="en-US" sz="2400" b="1" dirty="0">
              <a:latin typeface="Calibri Body"/>
            </a:endParaRPr>
          </a:p>
        </p:txBody>
      </p:sp>
      <p:sp>
        <p:nvSpPr>
          <p:cNvPr id="8" name="Rectangle 7"/>
          <p:cNvSpPr/>
          <p:nvPr/>
        </p:nvSpPr>
        <p:spPr>
          <a:xfrm>
            <a:off x="2589213" y="807244"/>
            <a:ext cx="9398000" cy="2463367"/>
          </a:xfrm>
          <a:prstGeom prst="rect">
            <a:avLst/>
          </a:prstGeom>
        </p:spPr>
        <p:txBody>
          <a:bodyPr wrap="square">
            <a:spAutoFit/>
          </a:bodyPr>
          <a:lstStyle/>
          <a:p>
            <a:pPr>
              <a:lnSpc>
                <a:spcPct val="107000"/>
              </a:lnSpc>
              <a:spcAft>
                <a:spcPts val="0"/>
              </a:spcAft>
            </a:pPr>
            <a:r>
              <a:rPr lang="fr-FR" sz="2400" b="1" dirty="0">
                <a:latin typeface="Calibri" panose="020F0502020204030204" pitchFamily="34" charset="0"/>
                <a:ea typeface="Calibri" panose="020F0502020204030204" pitchFamily="34" charset="0"/>
                <a:cs typeface="Times New Roman" panose="02020603050405020304" pitchFamily="18" charset="0"/>
              </a:rPr>
              <a:t>une volonté un désir un souhait</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2400" dirty="0">
                <a:latin typeface="Calibri" panose="020F0502020204030204" pitchFamily="34" charset="0"/>
                <a:ea typeface="Calibri" panose="020F0502020204030204" pitchFamily="34" charset="0"/>
                <a:cs typeface="Times New Roman" panose="02020603050405020304" pitchFamily="18" charset="0"/>
              </a:rPr>
              <a:t>Vouloir que, il faut que,  Exiger que , Il est nécessaire que, Défendre que, Souhaiter que, Ordonner que, Douter que, Il est possible que, Il est dommage que, Craindre que Il est étonnant que, Aimer que, Accepter que, Il est peu probable que, Interdire que ,Apprécier que, Il est bon que………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335874592"/>
              </p:ext>
            </p:extLst>
          </p:nvPr>
        </p:nvGraphicFramePr>
        <p:xfrm>
          <a:off x="2591068" y="3270611"/>
          <a:ext cx="8915400" cy="3235960"/>
        </p:xfrm>
        <a:graphic>
          <a:graphicData uri="http://schemas.openxmlformats.org/drawingml/2006/table">
            <a:tbl>
              <a:tblPr firstRow="1" bandRow="1">
                <a:tableStyleId>{5C22544A-7EE6-4342-B048-85BDC9FD1C3A}</a:tableStyleId>
              </a:tblPr>
              <a:tblGrid>
                <a:gridCol w="1783080"/>
                <a:gridCol w="1783080"/>
                <a:gridCol w="1783080"/>
                <a:gridCol w="1783080"/>
                <a:gridCol w="1783080"/>
              </a:tblGrid>
              <a:tr h="370840">
                <a:tc>
                  <a:txBody>
                    <a:bodyPr/>
                    <a:lstStyle/>
                    <a:p>
                      <a:r>
                        <a:rPr lang="en-US" dirty="0" err="1" smtClean="0"/>
                        <a:t>Souhait</a:t>
                      </a:r>
                      <a:r>
                        <a:rPr lang="en-US" dirty="0" smtClean="0"/>
                        <a:t> </a:t>
                      </a:r>
                      <a:endParaRPr lang="en-US" dirty="0"/>
                    </a:p>
                  </a:txBody>
                  <a:tcPr/>
                </a:tc>
                <a:tc>
                  <a:txBody>
                    <a:bodyPr/>
                    <a:lstStyle/>
                    <a:p>
                      <a:r>
                        <a:rPr lang="en-US" dirty="0" err="1" smtClean="0"/>
                        <a:t>Doute</a:t>
                      </a:r>
                      <a:r>
                        <a:rPr lang="en-US" dirty="0" smtClean="0"/>
                        <a:t> </a:t>
                      </a:r>
                      <a:endParaRPr lang="en-US" dirty="0"/>
                    </a:p>
                  </a:txBody>
                  <a:tcPr/>
                </a:tc>
                <a:tc>
                  <a:txBody>
                    <a:bodyPr/>
                    <a:lstStyle/>
                    <a:p>
                      <a:r>
                        <a:rPr lang="en-US" dirty="0" err="1" smtClean="0"/>
                        <a:t>Ordre</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Sentiment </a:t>
                      </a:r>
                    </a:p>
                  </a:txBody>
                  <a:tcPr/>
                </a:tc>
                <a:tc>
                  <a:txBody>
                    <a:bodyPr/>
                    <a:lstStyle/>
                    <a:p>
                      <a:r>
                        <a:rPr lang="en-US" dirty="0" err="1" smtClean="0"/>
                        <a:t>Obigation</a:t>
                      </a:r>
                      <a:r>
                        <a:rPr lang="en-US" dirty="0" smtClean="0"/>
                        <a:t> expressions</a:t>
                      </a:r>
                      <a:endParaRPr lang="en-US" dirty="0"/>
                    </a:p>
                  </a:txBody>
                  <a:tcPr/>
                </a:tc>
              </a:tr>
              <a:tr h="370840">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endParaRPr lang="en-US"/>
                    </a:p>
                  </a:txBody>
                  <a:tcPr/>
                </a:tc>
                <a:tc>
                  <a:txBody>
                    <a:bodyPr/>
                    <a:lstStyle/>
                    <a:p>
                      <a:endParaRPr lang="en-US" dirty="0" smtClean="0"/>
                    </a:p>
                  </a:txBody>
                  <a:tcPr/>
                </a:tc>
                <a:tc>
                  <a:txBody>
                    <a:bodyPr/>
                    <a:lstStyle/>
                    <a:p>
                      <a:endParaRPr lang="en-US"/>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974214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566960"/>
            <a:ext cx="8911687" cy="1280890"/>
          </a:xfrm>
        </p:spPr>
        <p:txBody>
          <a:bodyPr/>
          <a:lstStyle/>
          <a:p>
            <a:r>
              <a:rPr lang="en-US" b="1" dirty="0" err="1" smtClean="0">
                <a:solidFill>
                  <a:srgbClr val="0070C0"/>
                </a:solidFill>
              </a:rPr>
              <a:t>Diff</a:t>
            </a:r>
            <a:r>
              <a:rPr lang="en-US" b="1" dirty="0" err="1" smtClean="0">
                <a:solidFill>
                  <a:srgbClr val="0070C0"/>
                </a:solidFill>
                <a:latin typeface="Century Gothic" panose="020B0502020202020204" pitchFamily="34" charset="0"/>
              </a:rPr>
              <a:t>érence</a:t>
            </a:r>
            <a:r>
              <a:rPr lang="en-US" b="1" dirty="0" smtClean="0">
                <a:solidFill>
                  <a:srgbClr val="0070C0"/>
                </a:solidFill>
                <a:latin typeface="Century Gothic" panose="020B0502020202020204" pitchFamily="34" charset="0"/>
              </a:rPr>
              <a:t> entre le </a:t>
            </a:r>
            <a:r>
              <a:rPr lang="en-US" b="1" dirty="0" err="1" smtClean="0">
                <a:solidFill>
                  <a:srgbClr val="0070C0"/>
                </a:solidFill>
                <a:latin typeface="Century Gothic" panose="020B0502020202020204" pitchFamily="34" charset="0"/>
              </a:rPr>
              <a:t>subjonctif</a:t>
            </a:r>
            <a:r>
              <a:rPr lang="en-US" b="1" dirty="0" smtClean="0">
                <a:solidFill>
                  <a:srgbClr val="0070C0"/>
                </a:solidFill>
                <a:latin typeface="Century Gothic" panose="020B0502020202020204" pitchFamily="34" charset="0"/>
              </a:rPr>
              <a:t> et </a:t>
            </a:r>
            <a:r>
              <a:rPr lang="en-US" b="1" dirty="0" err="1" smtClean="0">
                <a:solidFill>
                  <a:srgbClr val="0070C0"/>
                </a:solidFill>
                <a:latin typeface="Century Gothic" panose="020B0502020202020204" pitchFamily="34" charset="0"/>
              </a:rPr>
              <a:t>l’indicatif</a:t>
            </a:r>
            <a:r>
              <a:rPr lang="en-US" b="1" dirty="0" smtClean="0">
                <a:solidFill>
                  <a:srgbClr val="0070C0"/>
                </a:solidFill>
                <a:latin typeface="Century Gothic" panose="020B0502020202020204" pitchFamily="34" charset="0"/>
              </a:rPr>
              <a:t>:</a:t>
            </a:r>
            <a:endParaRPr lang="en-US" b="1" dirty="0">
              <a:solidFill>
                <a:srgbClr val="0070C0"/>
              </a:solidFill>
            </a:endParaRPr>
          </a:p>
        </p:txBody>
      </p:sp>
      <p:sp>
        <p:nvSpPr>
          <p:cNvPr id="3" name="Content Placeholder 2"/>
          <p:cNvSpPr>
            <a:spLocks noGrp="1"/>
          </p:cNvSpPr>
          <p:nvPr>
            <p:ph idx="1"/>
          </p:nvPr>
        </p:nvSpPr>
        <p:spPr>
          <a:xfrm>
            <a:off x="2589212" y="2519362"/>
            <a:ext cx="8915400" cy="3777622"/>
          </a:xfrm>
        </p:spPr>
        <p:txBody>
          <a:bodyPr>
            <a:normAutofit/>
          </a:bodyPr>
          <a:lstStyle/>
          <a:p>
            <a:r>
              <a:rPr lang="en-US" sz="3200" b="1" dirty="0" smtClean="0"/>
              <a:t>Le </a:t>
            </a:r>
            <a:r>
              <a:rPr lang="en-US" sz="3200" b="1" dirty="0" err="1" smtClean="0"/>
              <a:t>subjonctif</a:t>
            </a:r>
            <a:r>
              <a:rPr lang="en-US" sz="3200" b="1" dirty="0" smtClean="0"/>
              <a:t> - </a:t>
            </a:r>
            <a:r>
              <a:rPr lang="en-US" sz="3200" b="1" dirty="0" err="1" smtClean="0"/>
              <a:t>une</a:t>
            </a:r>
            <a:r>
              <a:rPr lang="en-US" sz="3200" b="1" dirty="0" smtClean="0"/>
              <a:t> action </a:t>
            </a:r>
            <a:r>
              <a:rPr lang="en-US" sz="3200" b="1" dirty="0" err="1" smtClean="0">
                <a:solidFill>
                  <a:srgbClr val="FF0000"/>
                </a:solidFill>
              </a:rPr>
              <a:t>inachev</a:t>
            </a:r>
            <a:r>
              <a:rPr lang="en-US" sz="3200" b="1" dirty="0" err="1" smtClean="0">
                <a:solidFill>
                  <a:srgbClr val="FF0000"/>
                </a:solidFill>
                <a:latin typeface="Century Gothic" panose="020B0502020202020204" pitchFamily="34" charset="0"/>
              </a:rPr>
              <a:t>é</a:t>
            </a:r>
            <a:r>
              <a:rPr lang="en-US" sz="3200" b="1" dirty="0" err="1" smtClean="0">
                <a:solidFill>
                  <a:srgbClr val="FF0000"/>
                </a:solidFill>
              </a:rPr>
              <a:t>e</a:t>
            </a:r>
            <a:r>
              <a:rPr lang="en-US" sz="3200" b="1" dirty="0" smtClean="0">
                <a:solidFill>
                  <a:srgbClr val="FF0000"/>
                </a:solidFill>
              </a:rPr>
              <a:t> </a:t>
            </a:r>
          </a:p>
          <a:p>
            <a:pPr marL="0" indent="0">
              <a:buNone/>
            </a:pPr>
            <a:r>
              <a:rPr lang="en-US" sz="3200" b="1" dirty="0"/>
              <a:t> </a:t>
            </a:r>
            <a:r>
              <a:rPr lang="en-US" sz="3200" b="1" dirty="0" smtClean="0"/>
              <a:t>                                               </a:t>
            </a:r>
            <a:r>
              <a:rPr lang="en-US" sz="3200" b="1" dirty="0" smtClean="0">
                <a:solidFill>
                  <a:srgbClr val="FF0000"/>
                </a:solidFill>
              </a:rPr>
              <a:t>probable</a:t>
            </a:r>
          </a:p>
          <a:p>
            <a:pPr marL="0" indent="0">
              <a:buNone/>
            </a:pPr>
            <a:endParaRPr lang="en-US" sz="3200" b="1" dirty="0" smtClean="0">
              <a:solidFill>
                <a:srgbClr val="FF0000"/>
              </a:solidFill>
            </a:endParaRPr>
          </a:p>
          <a:p>
            <a:r>
              <a:rPr lang="en-US" sz="3200" b="1" dirty="0" err="1" smtClean="0"/>
              <a:t>L’Indicatif</a:t>
            </a:r>
            <a:r>
              <a:rPr lang="en-US" sz="3200" b="1" dirty="0" smtClean="0"/>
              <a:t>      - </a:t>
            </a:r>
            <a:r>
              <a:rPr lang="en-US" sz="3200" b="1" dirty="0" err="1" smtClean="0"/>
              <a:t>une</a:t>
            </a:r>
            <a:r>
              <a:rPr lang="en-US" sz="3200" b="1" dirty="0" smtClean="0"/>
              <a:t> action </a:t>
            </a:r>
            <a:r>
              <a:rPr lang="en-US" sz="3200" b="1" dirty="0" err="1" smtClean="0">
                <a:solidFill>
                  <a:srgbClr val="FF0000"/>
                </a:solidFill>
              </a:rPr>
              <a:t>r</a:t>
            </a:r>
            <a:r>
              <a:rPr lang="en-US" sz="3200" b="1" dirty="0" err="1" smtClean="0">
                <a:solidFill>
                  <a:srgbClr val="FF0000"/>
                </a:solidFill>
                <a:latin typeface="Century Gothic" panose="020B0502020202020204" pitchFamily="34" charset="0"/>
              </a:rPr>
              <a:t>éelle</a:t>
            </a:r>
            <a:r>
              <a:rPr lang="en-US" sz="3200" b="1" dirty="0" smtClean="0">
                <a:latin typeface="Century Gothic" panose="020B0502020202020204" pitchFamily="34" charset="0"/>
              </a:rPr>
              <a:t> qui a </a:t>
            </a:r>
            <a:r>
              <a:rPr lang="en-US" sz="3200" b="1" dirty="0" err="1" smtClean="0">
                <a:latin typeface="Century Gothic" panose="020B0502020202020204" pitchFamily="34" charset="0"/>
              </a:rPr>
              <a:t>eu</a:t>
            </a:r>
            <a:r>
              <a:rPr lang="en-US" sz="3200" b="1" dirty="0" smtClean="0">
                <a:latin typeface="Century Gothic" panose="020B0502020202020204" pitchFamily="34" charset="0"/>
              </a:rPr>
              <a:t> lieu, qui a lieu </a:t>
            </a:r>
            <a:r>
              <a:rPr lang="en-US" sz="3200" b="1" dirty="0" err="1" smtClean="0">
                <a:latin typeface="Century Gothic" panose="020B0502020202020204" pitchFamily="34" charset="0"/>
              </a:rPr>
              <a:t>ou</a:t>
            </a:r>
            <a:r>
              <a:rPr lang="en-US" sz="3200" b="1" dirty="0" smtClean="0">
                <a:latin typeface="Century Gothic" panose="020B0502020202020204" pitchFamily="34" charset="0"/>
              </a:rPr>
              <a:t> aura lieu </a:t>
            </a:r>
            <a:r>
              <a:rPr lang="en-US" sz="3200" b="1" dirty="0" err="1" smtClean="0">
                <a:latin typeface="Century Gothic" panose="020B0502020202020204" pitchFamily="34" charset="0"/>
              </a:rPr>
              <a:t>dans</a:t>
            </a:r>
            <a:r>
              <a:rPr lang="en-US" sz="3200" b="1" dirty="0" smtClean="0">
                <a:latin typeface="Century Gothic" panose="020B0502020202020204" pitchFamily="34" charset="0"/>
              </a:rPr>
              <a:t> le </a:t>
            </a:r>
            <a:r>
              <a:rPr lang="en-US" sz="3200" b="1" dirty="0" err="1" smtClean="0">
                <a:latin typeface="Century Gothic" panose="020B0502020202020204" pitchFamily="34" charset="0"/>
              </a:rPr>
              <a:t>futur</a:t>
            </a:r>
            <a:r>
              <a:rPr lang="en-US" sz="3200" b="1" dirty="0" smtClean="0">
                <a:latin typeface="Century Gothic" panose="020B0502020202020204" pitchFamily="34" charset="0"/>
              </a:rPr>
              <a:t>.</a:t>
            </a:r>
            <a:r>
              <a:rPr lang="en-US" sz="3200" b="1" dirty="0" smtClean="0"/>
              <a:t>                                     </a:t>
            </a:r>
            <a:br>
              <a:rPr lang="en-US" sz="3200" b="1" dirty="0" smtClean="0"/>
            </a:br>
            <a:r>
              <a:rPr lang="en-US" sz="3200" b="1" dirty="0" smtClean="0"/>
              <a:t>                                           </a:t>
            </a:r>
            <a:endParaRPr lang="en-US" sz="3200" b="1" dirty="0"/>
          </a:p>
        </p:txBody>
      </p:sp>
    </p:spTree>
    <p:extLst>
      <p:ext uri="{BB962C8B-B14F-4D97-AF65-F5344CB8AC3E}">
        <p14:creationId xmlns:p14="http://schemas.microsoft.com/office/powerpoint/2010/main" val="1023817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295400"/>
          </a:xfrm>
        </p:spPr>
        <p:txBody>
          <a:bodyPr>
            <a:noAutofit/>
          </a:bodyPr>
          <a:lstStyle/>
          <a:p>
            <a:r>
              <a:rPr lang="en-US" sz="2400" b="1" dirty="0">
                <a:solidFill>
                  <a:srgbClr val="FF0000"/>
                </a:solidFill>
              </a:rPr>
              <a:t/>
            </a:r>
            <a:br>
              <a:rPr lang="en-US" sz="2400" b="1" dirty="0">
                <a:solidFill>
                  <a:srgbClr val="FF0000"/>
                </a:solidFill>
              </a:rPr>
            </a:br>
            <a:r>
              <a:rPr lang="en-US" sz="2400" b="1" dirty="0">
                <a:solidFill>
                  <a:srgbClr val="FF0000"/>
                </a:solidFill>
              </a:rPr>
              <a:t/>
            </a:r>
            <a:br>
              <a:rPr lang="en-US" sz="2400" b="1" dirty="0">
                <a:solidFill>
                  <a:srgbClr val="FF0000"/>
                </a:solidFill>
              </a:rPr>
            </a:br>
            <a:r>
              <a:rPr lang="fr-FR" sz="2000" b="1" dirty="0" smtClean="0">
                <a:solidFill>
                  <a:srgbClr val="FF0000"/>
                </a:solidFill>
              </a:rPr>
              <a:t> </a:t>
            </a:r>
            <a:r>
              <a:rPr lang="en-US" sz="4000" dirty="0"/>
              <a:t/>
            </a:r>
            <a:br>
              <a:rPr lang="en-US" sz="4000" dirty="0"/>
            </a:br>
            <a:r>
              <a:rPr lang="en-US" sz="2000" b="1" dirty="0">
                <a:solidFill>
                  <a:srgbClr val="FF0000"/>
                </a:solidFill>
              </a:rPr>
              <a:t>CONJUGAISON  au SUBJONCTIF des </a:t>
            </a:r>
            <a:r>
              <a:rPr lang="en-US" sz="2000" b="1" dirty="0" err="1">
                <a:solidFill>
                  <a:srgbClr val="FF0000"/>
                </a:solidFill>
              </a:rPr>
              <a:t>Verbes</a:t>
            </a:r>
            <a:r>
              <a:rPr lang="en-US" sz="2000" b="1" dirty="0">
                <a:solidFill>
                  <a:srgbClr val="FF0000"/>
                </a:solidFill>
              </a:rPr>
              <a:t> du Premier  </a:t>
            </a:r>
            <a:r>
              <a:rPr lang="en-US" sz="2000" b="1" dirty="0" err="1">
                <a:solidFill>
                  <a:srgbClr val="FF0000"/>
                </a:solidFill>
              </a:rPr>
              <a:t>Groupe</a:t>
            </a:r>
            <a:r>
              <a:rPr lang="en-US" sz="2000" b="1" dirty="0">
                <a:solidFill>
                  <a:srgbClr val="FF0000"/>
                </a:solidFill>
              </a:rPr>
              <a:t>  </a:t>
            </a:r>
            <a:br>
              <a:rPr lang="en-US" sz="2000" b="1" dirty="0">
                <a:solidFill>
                  <a:srgbClr val="FF0000"/>
                </a:solidFill>
              </a:rPr>
            </a:br>
            <a:r>
              <a:rPr lang="en-US" sz="2000" b="1" dirty="0" err="1">
                <a:solidFill>
                  <a:srgbClr val="FF0000"/>
                </a:solidFill>
              </a:rPr>
              <a:t>verbes</a:t>
            </a:r>
            <a:r>
              <a:rPr lang="en-US" sz="2000" b="1" dirty="0">
                <a:solidFill>
                  <a:srgbClr val="FF0000"/>
                </a:solidFill>
              </a:rPr>
              <a:t> </a:t>
            </a:r>
            <a:r>
              <a:rPr lang="en-US" sz="2000" b="1" dirty="0" err="1">
                <a:solidFill>
                  <a:srgbClr val="FF0000"/>
                </a:solidFill>
              </a:rPr>
              <a:t>finissant</a:t>
            </a:r>
            <a:r>
              <a:rPr lang="en-US" sz="2000" b="1" dirty="0">
                <a:solidFill>
                  <a:srgbClr val="FF0000"/>
                </a:solidFill>
              </a:rPr>
              <a:t> </a:t>
            </a:r>
            <a:r>
              <a:rPr lang="en-US" sz="2000" b="1" dirty="0" err="1">
                <a:solidFill>
                  <a:srgbClr val="FF0000"/>
                </a:solidFill>
              </a:rPr>
              <a:t>en</a:t>
            </a:r>
            <a:r>
              <a:rPr lang="en-US" sz="2000" b="1" dirty="0">
                <a:solidFill>
                  <a:srgbClr val="FF0000"/>
                </a:solidFill>
              </a:rPr>
              <a:t> ……ER  → PARLER</a:t>
            </a:r>
            <a:br>
              <a:rPr lang="en-US" sz="2000" b="1" dirty="0">
                <a:solidFill>
                  <a:srgbClr val="FF0000"/>
                </a:solidFill>
              </a:rPr>
            </a:br>
            <a:r>
              <a:rPr lang="fr-FR" sz="2000" b="1" dirty="0" smtClean="0"/>
              <a:t>(chanter </a:t>
            </a:r>
            <a:r>
              <a:rPr lang="fr-FR" sz="2000" b="1" dirty="0"/>
              <a:t>danser écouter entrer  répéter </a:t>
            </a:r>
            <a:r>
              <a:rPr lang="fr-FR" sz="2000" b="1" dirty="0" smtClean="0"/>
              <a:t>travailler etc.)</a:t>
            </a:r>
            <a:endParaRPr lang="en-US" sz="2000" dirty="0"/>
          </a:p>
        </p:txBody>
      </p:sp>
      <p:sp>
        <p:nvSpPr>
          <p:cNvPr id="5" name="Flowchart: Alternate Process 4"/>
          <p:cNvSpPr/>
          <p:nvPr/>
        </p:nvSpPr>
        <p:spPr>
          <a:xfrm>
            <a:off x="6481762" y="525166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 VOUS </a:t>
            </a:r>
            <a:endParaRPr lang="fr-FR" dirty="0"/>
          </a:p>
        </p:txBody>
      </p:sp>
      <p:sp>
        <p:nvSpPr>
          <p:cNvPr id="7" name="Flowchart: Alternate Process 6"/>
          <p:cNvSpPr/>
          <p:nvPr/>
        </p:nvSpPr>
        <p:spPr>
          <a:xfrm>
            <a:off x="6572250" y="1735889"/>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JE</a:t>
            </a:r>
          </a:p>
        </p:txBody>
      </p:sp>
      <p:sp>
        <p:nvSpPr>
          <p:cNvPr id="10" name="Flowchart: Alternate Process 9"/>
          <p:cNvSpPr/>
          <p:nvPr/>
        </p:nvSpPr>
        <p:spPr>
          <a:xfrm>
            <a:off x="6529390" y="426332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NOUS</a:t>
            </a:r>
            <a:endParaRPr lang="fr-FR" dirty="0"/>
          </a:p>
        </p:txBody>
      </p:sp>
      <p:sp>
        <p:nvSpPr>
          <p:cNvPr id="11" name="Flowchart: Alternate Process 10"/>
          <p:cNvSpPr/>
          <p:nvPr/>
        </p:nvSpPr>
        <p:spPr>
          <a:xfrm>
            <a:off x="6572250" y="251612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t>TU</a:t>
            </a:r>
            <a:endParaRPr lang="fr-FR"/>
          </a:p>
        </p:txBody>
      </p:sp>
      <p:sp>
        <p:nvSpPr>
          <p:cNvPr id="12" name="Flowchart: Alternate Process 11"/>
          <p:cNvSpPr/>
          <p:nvPr/>
        </p:nvSpPr>
        <p:spPr>
          <a:xfrm>
            <a:off x="6267450" y="6059424"/>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t>ILS/ELLES</a:t>
            </a:r>
            <a:endParaRPr lang="fr-FR"/>
          </a:p>
        </p:txBody>
      </p:sp>
      <p:sp>
        <p:nvSpPr>
          <p:cNvPr id="13" name="Flowchart: Alternate Process 12"/>
          <p:cNvSpPr/>
          <p:nvPr/>
        </p:nvSpPr>
        <p:spPr>
          <a:xfrm>
            <a:off x="6153150" y="3508184"/>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t>IL / ELLE /ON</a:t>
            </a:r>
            <a:endParaRPr lang="fr-FR"/>
          </a:p>
        </p:txBody>
      </p:sp>
      <p:sp>
        <p:nvSpPr>
          <p:cNvPr id="14" name="Flowchart: Punched Tape 13"/>
          <p:cNvSpPr/>
          <p:nvPr/>
        </p:nvSpPr>
        <p:spPr>
          <a:xfrm>
            <a:off x="8229600" y="1611132"/>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PARL</a:t>
            </a:r>
            <a:r>
              <a:rPr lang="fr-FR" b="1" dirty="0">
                <a:solidFill>
                  <a:schemeClr val="tx1"/>
                </a:solidFill>
              </a:rPr>
              <a:t>E</a:t>
            </a:r>
            <a:r>
              <a:rPr lang="fr-FR" dirty="0"/>
              <a:t> </a:t>
            </a:r>
            <a:endParaRPr lang="en-US" dirty="0"/>
          </a:p>
        </p:txBody>
      </p:sp>
      <p:sp>
        <p:nvSpPr>
          <p:cNvPr id="16" name="Flowchart: Punched Tape 15"/>
          <p:cNvSpPr/>
          <p:nvPr/>
        </p:nvSpPr>
        <p:spPr>
          <a:xfrm>
            <a:off x="8229600" y="2464128"/>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PARL</a:t>
            </a:r>
            <a:r>
              <a:rPr lang="fr-FR" b="1" dirty="0">
                <a:solidFill>
                  <a:schemeClr val="tx1"/>
                </a:solidFill>
              </a:rPr>
              <a:t>ES</a:t>
            </a:r>
            <a:r>
              <a:rPr lang="fr-FR" dirty="0"/>
              <a:t> </a:t>
            </a:r>
          </a:p>
        </p:txBody>
      </p:sp>
      <p:sp>
        <p:nvSpPr>
          <p:cNvPr id="17" name="Flowchart: Punched Tape 16"/>
          <p:cNvSpPr/>
          <p:nvPr/>
        </p:nvSpPr>
        <p:spPr>
          <a:xfrm>
            <a:off x="8229600" y="331616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PARL</a:t>
            </a:r>
            <a:r>
              <a:rPr lang="fr-FR" b="1" dirty="0">
                <a:solidFill>
                  <a:schemeClr val="tx1"/>
                </a:solidFill>
              </a:rPr>
              <a:t>E</a:t>
            </a:r>
            <a:r>
              <a:rPr lang="fr-FR" dirty="0"/>
              <a:t> </a:t>
            </a:r>
          </a:p>
        </p:txBody>
      </p:sp>
      <p:sp>
        <p:nvSpPr>
          <p:cNvPr id="18" name="Flowchart: Punched Tape 17"/>
          <p:cNvSpPr/>
          <p:nvPr/>
        </p:nvSpPr>
        <p:spPr>
          <a:xfrm>
            <a:off x="8229600" y="4171188"/>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PARL</a:t>
            </a:r>
            <a:r>
              <a:rPr lang="fr-FR" b="1" dirty="0" smtClean="0">
                <a:solidFill>
                  <a:schemeClr val="tx1"/>
                </a:solidFill>
              </a:rPr>
              <a:t>IONS</a:t>
            </a:r>
            <a:r>
              <a:rPr lang="fr-FR" dirty="0" smtClean="0"/>
              <a:t> </a:t>
            </a:r>
            <a:endParaRPr lang="fr-FR" dirty="0"/>
          </a:p>
        </p:txBody>
      </p:sp>
      <p:sp>
        <p:nvSpPr>
          <p:cNvPr id="19" name="Flowchart: Punched Tape 18"/>
          <p:cNvSpPr/>
          <p:nvPr/>
        </p:nvSpPr>
        <p:spPr>
          <a:xfrm>
            <a:off x="82296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PARL</a:t>
            </a:r>
            <a:r>
              <a:rPr lang="fr-FR" b="1" dirty="0" smtClean="0">
                <a:solidFill>
                  <a:schemeClr val="tx1"/>
                </a:solidFill>
              </a:rPr>
              <a:t>IEZ</a:t>
            </a:r>
            <a:endParaRPr lang="fr-FR" b="1" dirty="0">
              <a:solidFill>
                <a:schemeClr val="tx1"/>
              </a:solidFill>
            </a:endParaRPr>
          </a:p>
        </p:txBody>
      </p:sp>
      <p:sp>
        <p:nvSpPr>
          <p:cNvPr id="20" name="Flowchart: Punched Tape 19"/>
          <p:cNvSpPr/>
          <p:nvPr/>
        </p:nvSpPr>
        <p:spPr>
          <a:xfrm>
            <a:off x="82296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PARL</a:t>
            </a:r>
            <a:r>
              <a:rPr lang="fr-FR" b="1" dirty="0">
                <a:solidFill>
                  <a:schemeClr val="tx1"/>
                </a:solidFill>
              </a:rPr>
              <a:t>ENT</a:t>
            </a:r>
            <a:r>
              <a:rPr lang="fr-FR" dirty="0"/>
              <a:t> </a:t>
            </a:r>
          </a:p>
        </p:txBody>
      </p:sp>
      <p:sp>
        <p:nvSpPr>
          <p:cNvPr id="22" name="Rectangle 21"/>
          <p:cNvSpPr/>
          <p:nvPr/>
        </p:nvSpPr>
        <p:spPr>
          <a:xfrm>
            <a:off x="2895600" y="990601"/>
            <a:ext cx="6781800" cy="461665"/>
          </a:xfrm>
          <a:prstGeom prst="rect">
            <a:avLst/>
          </a:prstGeom>
        </p:spPr>
        <p:txBody>
          <a:bodyPr wrap="square">
            <a:spAutoFit/>
          </a:bodyPr>
          <a:lstStyle/>
          <a:p>
            <a:pPr algn="ctr"/>
            <a:r>
              <a:rPr lang="fr-FR" sz="2400" b="1" dirty="0"/>
              <a:t>                                                                                              </a:t>
            </a:r>
            <a:endParaRPr lang="en-US" sz="2400" dirty="0"/>
          </a:p>
        </p:txBody>
      </p:sp>
      <p:sp>
        <p:nvSpPr>
          <p:cNvPr id="4" name="Oval 3"/>
          <p:cNvSpPr/>
          <p:nvPr/>
        </p:nvSpPr>
        <p:spPr>
          <a:xfrm>
            <a:off x="4639865" y="538754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E</a:t>
            </a:r>
            <a:endParaRPr lang="fr-FR" b="1" dirty="0">
              <a:solidFill>
                <a:schemeClr val="tx1"/>
              </a:solidFill>
            </a:endParaRPr>
          </a:p>
        </p:txBody>
      </p:sp>
      <p:sp>
        <p:nvSpPr>
          <p:cNvPr id="28" name="Oval 27"/>
          <p:cNvSpPr/>
          <p:nvPr/>
        </p:nvSpPr>
        <p:spPr>
          <a:xfrm>
            <a:off x="4644627" y="2029125"/>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Q</a:t>
            </a:r>
          </a:p>
        </p:txBody>
      </p:sp>
      <p:sp>
        <p:nvSpPr>
          <p:cNvPr id="29" name="Oval 28"/>
          <p:cNvSpPr/>
          <p:nvPr/>
        </p:nvSpPr>
        <p:spPr>
          <a:xfrm>
            <a:off x="4645820" y="3638723"/>
            <a:ext cx="914400" cy="9642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U</a:t>
            </a:r>
            <a:endParaRPr lang="fr-FR" b="1" dirty="0">
              <a:solidFill>
                <a:schemeClr val="tx1"/>
              </a:solidFill>
            </a:endParaRPr>
          </a:p>
        </p:txBody>
      </p:sp>
      <p:cxnSp>
        <p:nvCxnSpPr>
          <p:cNvPr id="8" name="Straight Arrow Connector 7"/>
          <p:cNvCxnSpPr>
            <a:stCxn id="28" idx="4"/>
          </p:cNvCxnSpPr>
          <p:nvPr/>
        </p:nvCxnSpPr>
        <p:spPr>
          <a:xfrm flipH="1">
            <a:off x="5097065" y="2943525"/>
            <a:ext cx="4762" cy="991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9" idx="4"/>
          </p:cNvCxnSpPr>
          <p:nvPr/>
        </p:nvCxnSpPr>
        <p:spPr>
          <a:xfrm>
            <a:off x="5103020" y="4602940"/>
            <a:ext cx="1" cy="11904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4740477" y="2237896"/>
            <a:ext cx="1847846" cy="2133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5316735" y="4542663"/>
            <a:ext cx="992983" cy="14847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5188" y="2985175"/>
            <a:ext cx="1157062" cy="973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372691" y="4369663"/>
            <a:ext cx="1126929" cy="10644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endCxn id="13" idx="1"/>
          </p:cNvCxnSpPr>
          <p:nvPr/>
        </p:nvCxnSpPr>
        <p:spPr>
          <a:xfrm flipV="1">
            <a:off x="5473304" y="3814508"/>
            <a:ext cx="679846" cy="188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29" idx="6"/>
          </p:cNvCxnSpPr>
          <p:nvPr/>
        </p:nvCxnSpPr>
        <p:spPr>
          <a:xfrm>
            <a:off x="5560220" y="4120832"/>
            <a:ext cx="921542" cy="1913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48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952" y="156722"/>
            <a:ext cx="11667744" cy="1277613"/>
          </a:xfrm>
        </p:spPr>
        <p:txBody>
          <a:bodyPr>
            <a:noAutofit/>
          </a:bodyPr>
          <a:lstStyle/>
          <a:p>
            <a:r>
              <a:rPr lang="en-US" sz="4000" b="1" dirty="0">
                <a:solidFill>
                  <a:srgbClr val="FF0000"/>
                </a:solidFill>
              </a:rPr>
              <a:t/>
            </a:r>
            <a:br>
              <a:rPr lang="en-US" sz="4000" b="1" dirty="0">
                <a:solidFill>
                  <a:srgbClr val="FF0000"/>
                </a:solidFill>
              </a:rPr>
            </a:br>
            <a:r>
              <a:rPr lang="en-US" sz="4000" b="1" dirty="0">
                <a:solidFill>
                  <a:srgbClr val="FF0000"/>
                </a:solidFill>
              </a:rPr>
              <a:t/>
            </a:r>
            <a:br>
              <a:rPr lang="en-US" sz="4000" b="1" dirty="0">
                <a:solidFill>
                  <a:srgbClr val="FF0000"/>
                </a:solidFill>
              </a:rPr>
            </a:br>
            <a:r>
              <a:rPr lang="en-US" sz="4000" b="1" dirty="0" smtClean="0">
                <a:solidFill>
                  <a:srgbClr val="FF0000"/>
                </a:solidFill>
              </a:rPr>
              <a:t/>
            </a:r>
            <a:br>
              <a:rPr lang="en-US" sz="4000" b="1" dirty="0" smtClean="0">
                <a:solidFill>
                  <a:srgbClr val="FF0000"/>
                </a:solidFill>
              </a:rPr>
            </a:br>
            <a:r>
              <a:rPr lang="en-US" sz="4000" b="1" dirty="0">
                <a:solidFill>
                  <a:srgbClr val="FF0000"/>
                </a:solidFill>
              </a:rPr>
              <a:t/>
            </a:r>
            <a:br>
              <a:rPr lang="en-US" sz="4000" b="1" dirty="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t>
            </a:r>
            <a:r>
              <a:rPr lang="en-US" sz="3200" b="1" dirty="0" err="1" smtClean="0">
                <a:solidFill>
                  <a:srgbClr val="C00000"/>
                </a:solidFill>
              </a:rPr>
              <a:t>Conjugaison</a:t>
            </a:r>
            <a:r>
              <a:rPr lang="en-US" sz="3200" b="1" dirty="0" smtClean="0">
                <a:solidFill>
                  <a:srgbClr val="C00000"/>
                </a:solidFill>
              </a:rPr>
              <a:t> </a:t>
            </a:r>
            <a:r>
              <a:rPr lang="en-US" sz="3200" b="1" dirty="0">
                <a:solidFill>
                  <a:srgbClr val="C00000"/>
                </a:solidFill>
              </a:rPr>
              <a:t>du </a:t>
            </a:r>
            <a:r>
              <a:rPr lang="en-US" sz="3200" b="1" dirty="0" err="1">
                <a:solidFill>
                  <a:srgbClr val="C00000"/>
                </a:solidFill>
              </a:rPr>
              <a:t>verbe</a:t>
            </a:r>
            <a:r>
              <a:rPr lang="en-US" sz="3200" b="1" dirty="0">
                <a:solidFill>
                  <a:srgbClr val="C00000"/>
                </a:solidFill>
              </a:rPr>
              <a:t> </a:t>
            </a:r>
            <a:r>
              <a:rPr lang="en-US" sz="3200" b="1" dirty="0" smtClean="0">
                <a:solidFill>
                  <a:schemeClr val="tx1"/>
                </a:solidFill>
              </a:rPr>
              <a:t>S’APPELER</a:t>
            </a:r>
            <a:r>
              <a:rPr lang="en-US" sz="3200" b="1" dirty="0" smtClean="0">
                <a:solidFill>
                  <a:srgbClr val="C00000"/>
                </a:solidFill>
              </a:rPr>
              <a:t> </a:t>
            </a:r>
            <a:r>
              <a:rPr lang="en-US" sz="3200" b="1" dirty="0">
                <a:solidFill>
                  <a:srgbClr val="C00000"/>
                </a:solidFill>
              </a:rPr>
              <a:t>au  </a:t>
            </a:r>
            <a:r>
              <a:rPr lang="en-US" sz="3200" b="1" dirty="0" err="1">
                <a:solidFill>
                  <a:srgbClr val="C00000"/>
                </a:solidFill>
              </a:rPr>
              <a:t>Subjonctif</a:t>
            </a:r>
            <a:r>
              <a:rPr lang="en-US" sz="3200" b="1" dirty="0">
                <a:solidFill>
                  <a:srgbClr val="C00000"/>
                </a:solidFill>
              </a:rPr>
              <a:t> </a:t>
            </a:r>
            <a:r>
              <a:rPr lang="fr-FR" sz="3200" b="1" dirty="0">
                <a:solidFill>
                  <a:srgbClr val="C00000"/>
                </a:solidFill>
              </a:rPr>
              <a:t>Présent </a:t>
            </a:r>
            <a:endParaRPr lang="en-US" sz="3200" dirty="0">
              <a:solidFill>
                <a:srgbClr val="C00000"/>
              </a:solidFill>
            </a:endParaRPr>
          </a:p>
        </p:txBody>
      </p:sp>
      <p:sp>
        <p:nvSpPr>
          <p:cNvPr id="5" name="Flowchart: Alternate Process 4"/>
          <p:cNvSpPr/>
          <p:nvPr/>
        </p:nvSpPr>
        <p:spPr>
          <a:xfrm>
            <a:off x="3848100" y="4965192"/>
            <a:ext cx="914400" cy="59740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VOUS </a:t>
            </a:r>
            <a:endParaRPr lang="en-US" dirty="0"/>
          </a:p>
        </p:txBody>
      </p:sp>
      <p:sp>
        <p:nvSpPr>
          <p:cNvPr id="1025" name="Rectangle 1"/>
          <p:cNvSpPr>
            <a:spLocks noChangeArrowheads="1"/>
          </p:cNvSpPr>
          <p:nvPr/>
        </p:nvSpPr>
        <p:spPr bwMode="auto">
          <a:xfrm>
            <a:off x="1524000" y="0"/>
            <a:ext cx="216726"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pPr>
            <a:r>
              <a:rPr lang="fr-FR" sz="1100" dirty="0">
                <a:latin typeface="Calibri" pitchFamily="34" charset="0"/>
                <a:ea typeface="Calibri" pitchFamily="34" charset="0"/>
                <a:cs typeface="Times New Roman" pitchFamily="18" charset="0"/>
              </a:rPr>
              <a:t> </a:t>
            </a:r>
            <a:endParaRPr lang="fr-FR" dirty="0">
              <a:latin typeface="Arial" pitchFamily="34" charset="0"/>
              <a:cs typeface="Arial" pitchFamily="34" charset="0"/>
            </a:endParaRPr>
          </a:p>
        </p:txBody>
      </p:sp>
      <p:sp>
        <p:nvSpPr>
          <p:cNvPr id="10" name="Flowchart: Alternate Process 9"/>
          <p:cNvSpPr/>
          <p:nvPr/>
        </p:nvSpPr>
        <p:spPr>
          <a:xfrm>
            <a:off x="3848100" y="4121397"/>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848100" y="25146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3238500" y="5808987"/>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3109912" y="3362385"/>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71628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APPE</a:t>
            </a:r>
            <a:r>
              <a:rPr lang="en-US" b="1" dirty="0">
                <a:solidFill>
                  <a:srgbClr val="FFFF00"/>
                </a:solidFill>
              </a:rPr>
              <a:t>LL</a:t>
            </a:r>
            <a:r>
              <a:rPr lang="en-US" b="1" dirty="0">
                <a:solidFill>
                  <a:schemeClr val="tx1"/>
                </a:solidFill>
              </a:rPr>
              <a:t>E</a:t>
            </a:r>
          </a:p>
        </p:txBody>
      </p:sp>
      <p:sp>
        <p:nvSpPr>
          <p:cNvPr id="16" name="Flowchart: Punched Tape 15"/>
          <p:cNvSpPr/>
          <p:nvPr/>
        </p:nvSpPr>
        <p:spPr>
          <a:xfrm>
            <a:off x="7162800" y="2362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APPE</a:t>
            </a:r>
            <a:r>
              <a:rPr lang="en-US" b="1" dirty="0">
                <a:solidFill>
                  <a:srgbClr val="FFFF00"/>
                </a:solidFill>
              </a:rPr>
              <a:t>LL</a:t>
            </a:r>
            <a:r>
              <a:rPr lang="en-US" b="1" dirty="0">
                <a:solidFill>
                  <a:schemeClr val="tx1"/>
                </a:solidFill>
              </a:rPr>
              <a:t>ES</a:t>
            </a:r>
          </a:p>
        </p:txBody>
      </p:sp>
      <p:sp>
        <p:nvSpPr>
          <p:cNvPr id="17" name="Flowchart: Punched Tape 16"/>
          <p:cNvSpPr/>
          <p:nvPr/>
        </p:nvSpPr>
        <p:spPr>
          <a:xfrm>
            <a:off x="7162800" y="3200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APPE</a:t>
            </a:r>
            <a:r>
              <a:rPr lang="en-US" b="1" dirty="0">
                <a:solidFill>
                  <a:srgbClr val="FFFF00"/>
                </a:solidFill>
              </a:rPr>
              <a:t>LL</a:t>
            </a:r>
            <a:r>
              <a:rPr lang="en-US" b="1" dirty="0">
                <a:solidFill>
                  <a:schemeClr val="tx1"/>
                </a:solidFill>
              </a:rPr>
              <a:t>E</a:t>
            </a:r>
          </a:p>
        </p:txBody>
      </p:sp>
      <p:sp>
        <p:nvSpPr>
          <p:cNvPr id="18" name="Flowchart: Punched Tape 17"/>
          <p:cNvSpPr/>
          <p:nvPr/>
        </p:nvSpPr>
        <p:spPr>
          <a:xfrm>
            <a:off x="7162800" y="40386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libri" panose="020F0502020204030204" pitchFamily="34" charset="0"/>
              </a:rPr>
              <a:t>APPE</a:t>
            </a:r>
            <a:r>
              <a:rPr lang="en-US" b="1" dirty="0" smtClean="0">
                <a:latin typeface="Calibri" panose="020F0502020204030204" pitchFamily="34" charset="0"/>
              </a:rPr>
              <a:t>L</a:t>
            </a:r>
            <a:r>
              <a:rPr lang="en-US" b="1" dirty="0" smtClean="0">
                <a:solidFill>
                  <a:schemeClr val="tx1"/>
                </a:solidFill>
                <a:latin typeface="Calibri" panose="020F0502020204030204" pitchFamily="34" charset="0"/>
              </a:rPr>
              <a:t>IONS</a:t>
            </a:r>
            <a:endParaRPr lang="en-US" b="1" dirty="0">
              <a:solidFill>
                <a:schemeClr val="tx1"/>
              </a:solidFill>
              <a:latin typeface="Calibri" panose="020F0502020204030204" pitchFamily="34" charset="0"/>
            </a:endParaRPr>
          </a:p>
        </p:txBody>
      </p:sp>
      <p:sp>
        <p:nvSpPr>
          <p:cNvPr id="19" name="Flowchart: Punched Tape 18"/>
          <p:cNvSpPr/>
          <p:nvPr/>
        </p:nvSpPr>
        <p:spPr>
          <a:xfrm>
            <a:off x="7162800" y="4876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APPE</a:t>
            </a:r>
            <a:r>
              <a:rPr lang="en-US" b="1" dirty="0" smtClean="0"/>
              <a:t>L</a:t>
            </a:r>
            <a:r>
              <a:rPr lang="en-US" b="1" dirty="0" smtClean="0">
                <a:solidFill>
                  <a:schemeClr val="tx1"/>
                </a:solidFill>
              </a:rPr>
              <a:t>IEZ</a:t>
            </a:r>
            <a:endParaRPr lang="en-US" b="1" dirty="0">
              <a:solidFill>
                <a:schemeClr val="tx1"/>
              </a:solidFill>
            </a:endParaRPr>
          </a:p>
        </p:txBody>
      </p:sp>
      <p:sp>
        <p:nvSpPr>
          <p:cNvPr id="20" name="Flowchart: Punched Tape 19"/>
          <p:cNvSpPr/>
          <p:nvPr/>
        </p:nvSpPr>
        <p:spPr>
          <a:xfrm>
            <a:off x="7086600" y="5791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p>
          <a:p>
            <a:pPr algn="ctr"/>
            <a:r>
              <a:rPr lang="en-US" dirty="0"/>
              <a:t>APPE</a:t>
            </a:r>
            <a:r>
              <a:rPr lang="en-US" b="1" dirty="0">
                <a:solidFill>
                  <a:srgbClr val="FFFF00"/>
                </a:solidFill>
              </a:rPr>
              <a:t>LL</a:t>
            </a:r>
            <a:r>
              <a:rPr lang="en-US" b="1" dirty="0">
                <a:solidFill>
                  <a:schemeClr val="tx1"/>
                </a:solidFill>
              </a:rPr>
              <a:t>ENT</a:t>
            </a:r>
          </a:p>
        </p:txBody>
      </p:sp>
      <p:sp>
        <p:nvSpPr>
          <p:cNvPr id="21" name="Flowchart: Alternate Process 20"/>
          <p:cNvSpPr/>
          <p:nvPr/>
        </p:nvSpPr>
        <p:spPr>
          <a:xfrm>
            <a:off x="4953000" y="17526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ME</a:t>
            </a:r>
          </a:p>
          <a:p>
            <a:pPr algn="ctr"/>
            <a:r>
              <a:rPr lang="en-US" dirty="0" smtClean="0">
                <a:solidFill>
                  <a:srgbClr val="FF0000"/>
                </a:solidFill>
              </a:rPr>
              <a:t>M</a:t>
            </a:r>
            <a:r>
              <a:rPr lang="en-US" dirty="0" smtClean="0">
                <a:solidFill>
                  <a:schemeClr val="bg1"/>
                </a:solidFill>
              </a:rPr>
              <a:t>’</a:t>
            </a:r>
            <a:r>
              <a:rPr lang="en-US" dirty="0" smtClean="0">
                <a:solidFill>
                  <a:srgbClr val="FFFF00"/>
                </a:solidFill>
              </a:rPr>
              <a:t> </a:t>
            </a:r>
            <a:endParaRPr lang="en-US" b="1" dirty="0">
              <a:solidFill>
                <a:srgbClr val="FFFF00"/>
              </a:solidFill>
            </a:endParaRPr>
          </a:p>
        </p:txBody>
      </p:sp>
      <p:sp>
        <p:nvSpPr>
          <p:cNvPr id="23" name="Flowchart: Alternate Process 22"/>
          <p:cNvSpPr/>
          <p:nvPr/>
        </p:nvSpPr>
        <p:spPr>
          <a:xfrm>
            <a:off x="4953000" y="25146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dirty="0">
                <a:solidFill>
                  <a:srgbClr val="FF0000"/>
                </a:solidFill>
              </a:rPr>
              <a:t>TE/  T</a:t>
            </a:r>
            <a:r>
              <a:rPr lang="en-US" dirty="0">
                <a:solidFill>
                  <a:srgbClr val="FFFF00"/>
                </a:solidFill>
              </a:rPr>
              <a:t>’</a:t>
            </a:r>
            <a:r>
              <a:rPr lang="en-US" dirty="0"/>
              <a:t> </a:t>
            </a:r>
            <a:endParaRPr lang="en-US" b="1" dirty="0"/>
          </a:p>
        </p:txBody>
      </p:sp>
      <p:sp>
        <p:nvSpPr>
          <p:cNvPr id="24" name="Flowchart: Alternate Process 23"/>
          <p:cNvSpPr/>
          <p:nvPr/>
        </p:nvSpPr>
        <p:spPr>
          <a:xfrm>
            <a:off x="4953000" y="33528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SE/   S</a:t>
            </a:r>
            <a:r>
              <a:rPr lang="en-US" dirty="0">
                <a:solidFill>
                  <a:schemeClr val="bg1"/>
                </a:solidFill>
              </a:rPr>
              <a:t>’</a:t>
            </a:r>
            <a:endParaRPr lang="en-US" b="1" dirty="0">
              <a:solidFill>
                <a:schemeClr val="bg1"/>
              </a:solidFill>
            </a:endParaRPr>
          </a:p>
        </p:txBody>
      </p:sp>
      <p:sp>
        <p:nvSpPr>
          <p:cNvPr id="25" name="Flowchart: Alternate Process 24"/>
          <p:cNvSpPr/>
          <p:nvPr/>
        </p:nvSpPr>
        <p:spPr>
          <a:xfrm>
            <a:off x="4953000" y="41148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NOUS </a:t>
            </a:r>
            <a:endParaRPr lang="en-US" b="1" dirty="0">
              <a:solidFill>
                <a:srgbClr val="FF0000"/>
              </a:solidFill>
            </a:endParaRPr>
          </a:p>
        </p:txBody>
      </p:sp>
      <p:sp>
        <p:nvSpPr>
          <p:cNvPr id="26" name="Flowchart: Alternate Process 25"/>
          <p:cNvSpPr/>
          <p:nvPr/>
        </p:nvSpPr>
        <p:spPr>
          <a:xfrm>
            <a:off x="4953000" y="4953000"/>
            <a:ext cx="914400" cy="6096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VOUS</a:t>
            </a:r>
            <a:endParaRPr lang="en-US" b="1" dirty="0">
              <a:solidFill>
                <a:srgbClr val="FF0000"/>
              </a:solidFill>
            </a:endParaRPr>
          </a:p>
        </p:txBody>
      </p:sp>
      <p:sp>
        <p:nvSpPr>
          <p:cNvPr id="27" name="Flowchart: Alternate Process 26"/>
          <p:cNvSpPr/>
          <p:nvPr/>
        </p:nvSpPr>
        <p:spPr>
          <a:xfrm>
            <a:off x="4953000" y="5791200"/>
            <a:ext cx="914400" cy="6096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SE/  S</a:t>
            </a:r>
            <a:r>
              <a:rPr lang="en-US" dirty="0">
                <a:solidFill>
                  <a:schemeClr val="bg1"/>
                </a:solidFill>
              </a:rPr>
              <a:t>’</a:t>
            </a:r>
            <a:endParaRPr lang="en-US" b="1" dirty="0">
              <a:solidFill>
                <a:schemeClr val="bg1"/>
              </a:solidFill>
            </a:endParaRPr>
          </a:p>
        </p:txBody>
      </p:sp>
      <p:sp>
        <p:nvSpPr>
          <p:cNvPr id="28" name="Flowchart: Alternate Process 27"/>
          <p:cNvSpPr/>
          <p:nvPr/>
        </p:nvSpPr>
        <p:spPr>
          <a:xfrm>
            <a:off x="2001678" y="453694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   </a:t>
            </a:r>
            <a:r>
              <a:rPr lang="en-US" dirty="0" smtClean="0">
                <a:solidFill>
                  <a:schemeClr val="tx1"/>
                </a:solidFill>
              </a:rPr>
              <a:t>E</a:t>
            </a:r>
            <a:endParaRPr lang="en-US" dirty="0">
              <a:solidFill>
                <a:schemeClr val="tx1"/>
              </a:solidFill>
            </a:endParaRPr>
          </a:p>
        </p:txBody>
      </p:sp>
      <p:sp>
        <p:nvSpPr>
          <p:cNvPr id="29" name="Flowchart: Alternate Process 28"/>
          <p:cNvSpPr/>
          <p:nvPr/>
        </p:nvSpPr>
        <p:spPr>
          <a:xfrm>
            <a:off x="2001678" y="3141405"/>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   </a:t>
            </a:r>
            <a:r>
              <a:rPr lang="en-US" b="1" dirty="0" smtClean="0">
                <a:solidFill>
                  <a:schemeClr val="tx1"/>
                </a:solidFill>
              </a:rPr>
              <a:t>Q</a:t>
            </a:r>
            <a:endParaRPr lang="en-US" b="1" dirty="0">
              <a:solidFill>
                <a:schemeClr val="tx1"/>
              </a:solidFill>
            </a:endParaRPr>
          </a:p>
        </p:txBody>
      </p:sp>
      <p:sp>
        <p:nvSpPr>
          <p:cNvPr id="30" name="Flowchart: Alternate Process 29"/>
          <p:cNvSpPr/>
          <p:nvPr/>
        </p:nvSpPr>
        <p:spPr>
          <a:xfrm>
            <a:off x="2005012" y="3834163"/>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   </a:t>
            </a:r>
            <a:r>
              <a:rPr lang="en-US" b="1" dirty="0" smtClean="0">
                <a:solidFill>
                  <a:schemeClr val="tx1"/>
                </a:solidFill>
              </a:rPr>
              <a:t>U</a:t>
            </a:r>
            <a:endParaRPr lang="en-US" b="1" dirty="0">
              <a:solidFill>
                <a:schemeClr val="tx1"/>
              </a:solidFill>
            </a:endParaRPr>
          </a:p>
        </p:txBody>
      </p:sp>
      <p:sp>
        <p:nvSpPr>
          <p:cNvPr id="31" name="Flowchart: Alternate Process 30"/>
          <p:cNvSpPr/>
          <p:nvPr/>
        </p:nvSpPr>
        <p:spPr>
          <a:xfrm>
            <a:off x="3848100" y="1797207"/>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  </a:t>
            </a:r>
            <a:r>
              <a:rPr lang="en-US" b="1" dirty="0" smtClean="0"/>
              <a:t>JE</a:t>
            </a:r>
            <a:endParaRPr lang="en-US" b="1" dirty="0"/>
          </a:p>
        </p:txBody>
      </p:sp>
    </p:spTree>
    <p:extLst>
      <p:ext uri="{BB962C8B-B14F-4D97-AF65-F5344CB8AC3E}">
        <p14:creationId xmlns:p14="http://schemas.microsoft.com/office/powerpoint/2010/main" val="3374710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9848" y="113538"/>
            <a:ext cx="10326624" cy="1126236"/>
          </a:xfrm>
        </p:spPr>
        <p:txBody>
          <a:bodyPr>
            <a:noAutofit/>
          </a:bodyPr>
          <a:lstStyle/>
          <a:p>
            <a:r>
              <a:rPr lang="fr-FR" sz="3200" b="1" dirty="0" smtClean="0">
                <a:solidFill>
                  <a:srgbClr val="C00000"/>
                </a:solidFill>
              </a:rPr>
              <a:t>Conjugaison </a:t>
            </a:r>
            <a:r>
              <a:rPr lang="fr-FR" sz="3200" b="1" dirty="0">
                <a:solidFill>
                  <a:srgbClr val="C00000"/>
                </a:solidFill>
              </a:rPr>
              <a:t>du verbe</a:t>
            </a:r>
            <a:r>
              <a:rPr lang="fr-FR" sz="3200" b="1" dirty="0">
                <a:solidFill>
                  <a:schemeClr val="tx1"/>
                </a:solidFill>
              </a:rPr>
              <a:t> AVOIR </a:t>
            </a:r>
            <a:r>
              <a:rPr lang="fr-FR" sz="3200" b="1" dirty="0" smtClean="0">
                <a:solidFill>
                  <a:srgbClr val="C00000"/>
                </a:solidFill>
              </a:rPr>
              <a:t>au  Subjonctif </a:t>
            </a:r>
            <a:r>
              <a:rPr lang="fr-FR" sz="3200" b="1" dirty="0">
                <a:solidFill>
                  <a:srgbClr val="C00000"/>
                </a:solidFill>
              </a:rPr>
              <a:t>P</a:t>
            </a:r>
            <a:r>
              <a:rPr lang="fr-FR" sz="3200" b="1" dirty="0" smtClean="0">
                <a:solidFill>
                  <a:srgbClr val="C00000"/>
                </a:solidFill>
              </a:rPr>
              <a:t>résent</a:t>
            </a:r>
            <a:endParaRPr lang="fr-FR" sz="3200" dirty="0">
              <a:solidFill>
                <a:srgbClr val="C00000"/>
              </a:solidFill>
            </a:endParaRPr>
          </a:p>
        </p:txBody>
      </p:sp>
      <p:sp>
        <p:nvSpPr>
          <p:cNvPr id="5" name="Flowchart: Alternate Process 4"/>
          <p:cNvSpPr/>
          <p:nvPr/>
        </p:nvSpPr>
        <p:spPr>
          <a:xfrm>
            <a:off x="5775960" y="507187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 VOUS </a:t>
            </a:r>
            <a:endParaRPr lang="fr-FR" dirty="0"/>
          </a:p>
        </p:txBody>
      </p:sp>
      <p:sp>
        <p:nvSpPr>
          <p:cNvPr id="7" name="Flowchart: Alternate Process 6"/>
          <p:cNvSpPr/>
          <p:nvPr/>
        </p:nvSpPr>
        <p:spPr>
          <a:xfrm>
            <a:off x="5775960" y="162001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JE</a:t>
            </a:r>
          </a:p>
        </p:txBody>
      </p:sp>
      <p:sp>
        <p:nvSpPr>
          <p:cNvPr id="10" name="Flowchart: Alternate Process 9"/>
          <p:cNvSpPr/>
          <p:nvPr/>
        </p:nvSpPr>
        <p:spPr>
          <a:xfrm>
            <a:off x="5775960" y="42672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NOUS</a:t>
            </a:r>
            <a:endParaRPr lang="fr-FR" dirty="0"/>
          </a:p>
        </p:txBody>
      </p:sp>
      <p:sp>
        <p:nvSpPr>
          <p:cNvPr id="11" name="Flowchart: Alternate Process 10"/>
          <p:cNvSpPr/>
          <p:nvPr/>
        </p:nvSpPr>
        <p:spPr>
          <a:xfrm>
            <a:off x="5775960" y="257251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TU</a:t>
            </a:r>
            <a:endParaRPr lang="fr-FR" dirty="0"/>
          </a:p>
        </p:txBody>
      </p:sp>
      <p:sp>
        <p:nvSpPr>
          <p:cNvPr id="12" name="Flowchart: Alternate Process 11"/>
          <p:cNvSpPr/>
          <p:nvPr/>
        </p:nvSpPr>
        <p:spPr>
          <a:xfrm>
            <a:off x="5219700" y="5876544"/>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‘ILS/ELLES</a:t>
            </a:r>
            <a:endParaRPr lang="fr-FR" dirty="0"/>
          </a:p>
        </p:txBody>
      </p:sp>
      <p:sp>
        <p:nvSpPr>
          <p:cNvPr id="13" name="Flowchart: Alternate Process 12"/>
          <p:cNvSpPr/>
          <p:nvPr/>
        </p:nvSpPr>
        <p:spPr>
          <a:xfrm>
            <a:off x="4991100" y="3429000"/>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‘IL </a:t>
            </a:r>
            <a:r>
              <a:rPr lang="fr-FR" b="1" dirty="0"/>
              <a:t>/ ELLE /ON</a:t>
            </a:r>
            <a:endParaRPr lang="fr-FR" dirty="0"/>
          </a:p>
        </p:txBody>
      </p:sp>
      <p:sp>
        <p:nvSpPr>
          <p:cNvPr id="14" name="Flowchart: Punched Tape 13"/>
          <p:cNvSpPr/>
          <p:nvPr/>
        </p:nvSpPr>
        <p:spPr>
          <a:xfrm>
            <a:off x="6934200" y="1510284"/>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J’AI</a:t>
            </a:r>
            <a:r>
              <a:rPr lang="fr-FR" b="1" dirty="0" smtClean="0">
                <a:solidFill>
                  <a:schemeClr val="tx1"/>
                </a:solidFill>
              </a:rPr>
              <a:t>E</a:t>
            </a:r>
            <a:endParaRPr lang="fr-FR" b="1" dirty="0">
              <a:solidFill>
                <a:schemeClr val="tx1"/>
              </a:solidFill>
            </a:endParaRPr>
          </a:p>
        </p:txBody>
      </p:sp>
      <p:sp>
        <p:nvSpPr>
          <p:cNvPr id="16" name="Flowchart: Punched Tape 15"/>
          <p:cNvSpPr/>
          <p:nvPr/>
        </p:nvSpPr>
        <p:spPr>
          <a:xfrm>
            <a:off x="6934200" y="2398776"/>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AI</a:t>
            </a:r>
            <a:r>
              <a:rPr lang="fr-FR" b="1" dirty="0" smtClean="0">
                <a:solidFill>
                  <a:schemeClr val="tx1"/>
                </a:solidFill>
              </a:rPr>
              <a:t>ES</a:t>
            </a:r>
            <a:endParaRPr lang="fr-FR" b="1" dirty="0">
              <a:solidFill>
                <a:schemeClr val="tx1"/>
              </a:solidFill>
            </a:endParaRPr>
          </a:p>
        </p:txBody>
      </p:sp>
      <p:sp>
        <p:nvSpPr>
          <p:cNvPr id="17" name="Flowchart: Punched Tape 16"/>
          <p:cNvSpPr/>
          <p:nvPr/>
        </p:nvSpPr>
        <p:spPr>
          <a:xfrm>
            <a:off x="6934200" y="3221736"/>
            <a:ext cx="1981200" cy="81991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           AI</a:t>
            </a:r>
            <a:r>
              <a:rPr lang="en-US" b="1" dirty="0">
                <a:solidFill>
                  <a:schemeClr val="tx1"/>
                </a:solidFill>
              </a:rPr>
              <a:t>T</a:t>
            </a:r>
          </a:p>
        </p:txBody>
      </p:sp>
      <p:sp>
        <p:nvSpPr>
          <p:cNvPr id="18" name="Flowchart: Punched Tape 17"/>
          <p:cNvSpPr/>
          <p:nvPr/>
        </p:nvSpPr>
        <p:spPr>
          <a:xfrm>
            <a:off x="6934200" y="4075176"/>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a:t>
            </a:r>
            <a:r>
              <a:rPr lang="fr-FR" b="1" dirty="0" smtClean="0">
                <a:solidFill>
                  <a:srgbClr val="FFFF00"/>
                </a:solidFill>
              </a:rPr>
              <a:t>Y</a:t>
            </a:r>
            <a:r>
              <a:rPr lang="fr-FR" b="1" dirty="0" smtClean="0">
                <a:solidFill>
                  <a:schemeClr val="tx1"/>
                </a:solidFill>
              </a:rPr>
              <a:t>ONS</a:t>
            </a:r>
            <a:endParaRPr lang="fr-FR" b="1" dirty="0">
              <a:solidFill>
                <a:schemeClr val="tx1"/>
              </a:solidFill>
            </a:endParaRPr>
          </a:p>
        </p:txBody>
      </p:sp>
      <p:sp>
        <p:nvSpPr>
          <p:cNvPr id="19" name="Flowchart: Punched Tape 18"/>
          <p:cNvSpPr/>
          <p:nvPr/>
        </p:nvSpPr>
        <p:spPr>
          <a:xfrm>
            <a:off x="6934200" y="486918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a:t>
            </a:r>
            <a:r>
              <a:rPr lang="fr-FR" b="1" dirty="0" smtClean="0">
                <a:solidFill>
                  <a:srgbClr val="FFFF00"/>
                </a:solidFill>
              </a:rPr>
              <a:t>Y</a:t>
            </a:r>
            <a:r>
              <a:rPr lang="fr-FR" b="1" dirty="0" smtClean="0">
                <a:solidFill>
                  <a:schemeClr val="tx1"/>
                </a:solidFill>
              </a:rPr>
              <a:t>EZ</a:t>
            </a:r>
            <a:endParaRPr lang="fr-FR" b="1" dirty="0">
              <a:solidFill>
                <a:schemeClr val="tx1"/>
              </a:solidFill>
            </a:endParaRPr>
          </a:p>
        </p:txBody>
      </p:sp>
      <p:sp>
        <p:nvSpPr>
          <p:cNvPr id="20" name="Flowchart: Punched Tape 19"/>
          <p:cNvSpPr/>
          <p:nvPr/>
        </p:nvSpPr>
        <p:spPr>
          <a:xfrm>
            <a:off x="6896100" y="568452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AI</a:t>
            </a:r>
            <a:r>
              <a:rPr lang="fr-FR" b="1" dirty="0" smtClean="0">
                <a:solidFill>
                  <a:schemeClr val="tx1"/>
                </a:solidFill>
              </a:rPr>
              <a:t>ENT</a:t>
            </a:r>
            <a:endParaRPr lang="fr-FR" b="1" dirty="0">
              <a:solidFill>
                <a:schemeClr val="tx1"/>
              </a:solidFill>
            </a:endParaRPr>
          </a:p>
        </p:txBody>
      </p:sp>
      <p:sp>
        <p:nvSpPr>
          <p:cNvPr id="27" name="Flowchart: Alternate Process 26"/>
          <p:cNvSpPr/>
          <p:nvPr/>
        </p:nvSpPr>
        <p:spPr>
          <a:xfrm>
            <a:off x="3886200" y="39608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p>
          <a:p>
            <a:pPr algn="ctr"/>
            <a:r>
              <a:rPr lang="en-US" b="1" dirty="0"/>
              <a:t>U</a:t>
            </a:r>
            <a:endParaRPr lang="en-US" dirty="0"/>
          </a:p>
          <a:p>
            <a:pPr algn="ctr"/>
            <a:endParaRPr lang="fr-FR" b="1" dirty="0"/>
          </a:p>
        </p:txBody>
      </p:sp>
      <p:sp>
        <p:nvSpPr>
          <p:cNvPr id="28" name="Flowchart: Alternate Process 27"/>
          <p:cNvSpPr/>
          <p:nvPr/>
        </p:nvSpPr>
        <p:spPr>
          <a:xfrm>
            <a:off x="3886200" y="459638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p>
          <a:p>
            <a:pPr algn="ctr"/>
            <a:r>
              <a:rPr lang="en-US" b="1" dirty="0" smtClean="0"/>
              <a:t>E</a:t>
            </a:r>
            <a:endParaRPr lang="en-US" dirty="0"/>
          </a:p>
          <a:p>
            <a:pPr algn="ctr"/>
            <a:endParaRPr lang="fr-FR" b="1" dirty="0"/>
          </a:p>
        </p:txBody>
      </p:sp>
      <p:sp>
        <p:nvSpPr>
          <p:cNvPr id="29" name="Flowchart: Alternate Process 28"/>
          <p:cNvSpPr/>
          <p:nvPr/>
        </p:nvSpPr>
        <p:spPr>
          <a:xfrm>
            <a:off x="3886200" y="332536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p>
          <a:p>
            <a:pPr algn="ctr"/>
            <a:r>
              <a:rPr lang="en-US" b="1" dirty="0" smtClean="0"/>
              <a:t>Q</a:t>
            </a:r>
            <a:endParaRPr lang="en-US" dirty="0"/>
          </a:p>
          <a:p>
            <a:pPr algn="ctr"/>
            <a:endParaRPr lang="fr-FR" b="1" dirty="0"/>
          </a:p>
        </p:txBody>
      </p:sp>
    </p:spTree>
    <p:extLst>
      <p:ext uri="{BB962C8B-B14F-4D97-AF65-F5344CB8AC3E}">
        <p14:creationId xmlns:p14="http://schemas.microsoft.com/office/powerpoint/2010/main" val="321807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748284"/>
            <a:ext cx="8686800" cy="838200"/>
          </a:xfrm>
        </p:spPr>
        <p:txBody>
          <a:bodyPr>
            <a:noAutofit/>
          </a:bodyPr>
          <a:lstStyle/>
          <a:p>
            <a:r>
              <a:rPr lang="en-US" sz="4000" dirty="0">
                <a:solidFill>
                  <a:srgbClr val="FF0000"/>
                </a:solidFill>
              </a:rPr>
              <a:t/>
            </a:r>
            <a:br>
              <a:rPr lang="en-US" sz="4000" dirty="0">
                <a:solidFill>
                  <a:srgbClr val="FF0000"/>
                </a:solidFill>
              </a:rPr>
            </a:br>
            <a:r>
              <a:rPr lang="en-US" sz="3600" dirty="0" err="1">
                <a:solidFill>
                  <a:srgbClr val="FF0000"/>
                </a:solidFill>
              </a:rPr>
              <a:t>Conjugaison</a:t>
            </a:r>
            <a:r>
              <a:rPr lang="en-US" sz="3600" dirty="0">
                <a:solidFill>
                  <a:srgbClr val="FF0000"/>
                </a:solidFill>
              </a:rPr>
              <a:t> du </a:t>
            </a:r>
            <a:r>
              <a:rPr lang="en-US" sz="3600" dirty="0" err="1">
                <a:solidFill>
                  <a:srgbClr val="FF0000"/>
                </a:solidFill>
              </a:rPr>
              <a:t>verbe</a:t>
            </a:r>
            <a:r>
              <a:rPr lang="en-US" sz="3600" dirty="0">
                <a:solidFill>
                  <a:srgbClr val="FF0000"/>
                </a:solidFill>
              </a:rPr>
              <a:t> VOULOIR </a:t>
            </a:r>
            <a:r>
              <a:rPr lang="en-US" sz="3600" dirty="0" smtClean="0">
                <a:solidFill>
                  <a:srgbClr val="FF0000"/>
                </a:solidFill>
              </a:rPr>
              <a:t>au SUBJONCTIF </a:t>
            </a:r>
            <a:r>
              <a:rPr lang="fr-FR" sz="3600" dirty="0">
                <a:solidFill>
                  <a:srgbClr val="FF0000"/>
                </a:solidFill>
              </a:rPr>
              <a:t>Présent </a:t>
            </a:r>
            <a:r>
              <a:rPr lang="en-US" sz="4000" dirty="0"/>
              <a:t/>
            </a:r>
            <a:br>
              <a:rPr lang="en-US" sz="4000" dirty="0"/>
            </a:br>
            <a:endParaRPr lang="en-US" sz="4000" dirty="0"/>
          </a:p>
        </p:txBody>
      </p:sp>
      <p:sp>
        <p:nvSpPr>
          <p:cNvPr id="5" name="Flowchart: Alternate Process 4"/>
          <p:cNvSpPr/>
          <p:nvPr/>
        </p:nvSpPr>
        <p:spPr>
          <a:xfrm>
            <a:off x="3581400" y="512978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VOUS </a:t>
            </a:r>
            <a:endParaRPr lang="en-US" dirty="0"/>
          </a:p>
        </p:txBody>
      </p:sp>
      <p:sp>
        <p:nvSpPr>
          <p:cNvPr id="7" name="Flowchart: Alternate Process 6"/>
          <p:cNvSpPr/>
          <p:nvPr/>
        </p:nvSpPr>
        <p:spPr>
          <a:xfrm>
            <a:off x="3581400" y="162001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JE</a:t>
            </a:r>
            <a:endParaRPr lang="en-US" b="1" dirty="0"/>
          </a:p>
        </p:txBody>
      </p:sp>
      <p:sp>
        <p:nvSpPr>
          <p:cNvPr id="10" name="Flowchart: Alternate Process 9"/>
          <p:cNvSpPr/>
          <p:nvPr/>
        </p:nvSpPr>
        <p:spPr>
          <a:xfrm>
            <a:off x="3581400" y="439216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657600" y="252526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3276600" y="5951220"/>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3038856" y="3465576"/>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t>
            </a:r>
            <a:r>
              <a:rPr lang="fr-FR" dirty="0" smtClean="0"/>
              <a:t> </a:t>
            </a:r>
            <a:r>
              <a:rPr lang="fr-FR" b="1" dirty="0" smtClean="0"/>
              <a:t>veu</a:t>
            </a:r>
            <a:r>
              <a:rPr lang="fr-FR" b="1" dirty="0" smtClean="0">
                <a:solidFill>
                  <a:srgbClr val="FFFF00"/>
                </a:solidFill>
              </a:rPr>
              <a:t>ill</a:t>
            </a:r>
            <a:r>
              <a:rPr lang="fr-FR" b="1" dirty="0" smtClean="0">
                <a:solidFill>
                  <a:schemeClr val="tx1"/>
                </a:solidFill>
              </a:rPr>
              <a:t>e</a:t>
            </a:r>
            <a:endParaRPr lang="en-US" b="1" dirty="0">
              <a:solidFill>
                <a:schemeClr val="tx1"/>
              </a:solidFill>
            </a:endParaRPr>
          </a:p>
        </p:txBody>
      </p:sp>
      <p:sp>
        <p:nvSpPr>
          <p:cNvPr id="16" name="Flowchart: Punched Tape 15"/>
          <p:cNvSpPr/>
          <p:nvPr/>
        </p:nvSpPr>
        <p:spPr>
          <a:xfrm>
            <a:off x="4953000" y="2395728"/>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v</a:t>
            </a:r>
            <a:r>
              <a:rPr lang="fr-FR" b="1" dirty="0" smtClean="0"/>
              <a:t>eu</a:t>
            </a:r>
            <a:r>
              <a:rPr lang="fr-FR" b="1" dirty="0" smtClean="0">
                <a:solidFill>
                  <a:srgbClr val="FFFF00"/>
                </a:solidFill>
              </a:rPr>
              <a:t>ill</a:t>
            </a:r>
            <a:r>
              <a:rPr lang="fr-FR" b="1" dirty="0" smtClean="0">
                <a:solidFill>
                  <a:schemeClr val="tx1"/>
                </a:solidFill>
              </a:rPr>
              <a:t>es</a:t>
            </a:r>
            <a:endParaRPr lang="en-US" dirty="0">
              <a:solidFill>
                <a:schemeClr val="tx1"/>
              </a:solidFill>
            </a:endParaRPr>
          </a:p>
        </p:txBody>
      </p:sp>
      <p:sp>
        <p:nvSpPr>
          <p:cNvPr id="17" name="Flowchart: Punched Tape 16"/>
          <p:cNvSpPr/>
          <p:nvPr/>
        </p:nvSpPr>
        <p:spPr>
          <a:xfrm>
            <a:off x="49530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veu</a:t>
            </a:r>
            <a:r>
              <a:rPr lang="fr-FR" b="1" dirty="0" smtClean="0">
                <a:solidFill>
                  <a:srgbClr val="FFFF00"/>
                </a:solidFill>
              </a:rPr>
              <a:t>ill</a:t>
            </a:r>
            <a:r>
              <a:rPr lang="fr-FR" b="1" dirty="0" smtClean="0">
                <a:solidFill>
                  <a:schemeClr val="tx1"/>
                </a:solidFill>
              </a:rPr>
              <a:t>e</a:t>
            </a:r>
            <a:endParaRPr lang="en-US" dirty="0">
              <a:solidFill>
                <a:schemeClr val="tx1"/>
              </a:solidFill>
            </a:endParaRPr>
          </a:p>
        </p:txBody>
      </p:sp>
      <p:sp>
        <p:nvSpPr>
          <p:cNvPr id="18" name="Flowchart: Punched Tape 17"/>
          <p:cNvSpPr/>
          <p:nvPr/>
        </p:nvSpPr>
        <p:spPr>
          <a:xfrm>
            <a:off x="4953000" y="4267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voul</a:t>
            </a:r>
            <a:r>
              <a:rPr lang="fr-FR" b="1" dirty="0" smtClean="0">
                <a:solidFill>
                  <a:schemeClr val="tx1"/>
                </a:solidFill>
              </a:rPr>
              <a:t>ions</a:t>
            </a:r>
            <a:endParaRPr lang="en-US" b="1" dirty="0">
              <a:solidFill>
                <a:schemeClr val="tx1"/>
              </a:solidFill>
            </a:endParaRP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t>voul</a:t>
            </a:r>
            <a:r>
              <a:rPr lang="en-US" b="1" dirty="0" err="1" smtClean="0">
                <a:solidFill>
                  <a:schemeClr val="tx1"/>
                </a:solidFill>
              </a:rPr>
              <a:t>iez</a:t>
            </a:r>
            <a:endParaRPr lang="en-US" b="1" dirty="0">
              <a:solidFill>
                <a:schemeClr val="tx1"/>
              </a:solidFill>
            </a:endParaRPr>
          </a:p>
        </p:txBody>
      </p:sp>
      <p:sp>
        <p:nvSpPr>
          <p:cNvPr id="20" name="Flowchart: Punched Tape 19"/>
          <p:cNvSpPr/>
          <p:nvPr/>
        </p:nvSpPr>
        <p:spPr>
          <a:xfrm>
            <a:off x="4953000" y="5855208"/>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veui</a:t>
            </a:r>
            <a:r>
              <a:rPr lang="fr-FR" b="1" dirty="0" smtClean="0">
                <a:solidFill>
                  <a:srgbClr val="FFFF00"/>
                </a:solidFill>
              </a:rPr>
              <a:t>ll</a:t>
            </a:r>
            <a:r>
              <a:rPr lang="fr-FR" b="1" dirty="0" smtClean="0">
                <a:solidFill>
                  <a:schemeClr val="tx1"/>
                </a:solidFill>
              </a:rPr>
              <a:t>ent</a:t>
            </a:r>
            <a:endParaRPr lang="en-US" b="1" dirty="0">
              <a:solidFill>
                <a:schemeClr val="tx1"/>
              </a:solidFill>
            </a:endParaRPr>
          </a:p>
        </p:txBody>
      </p:sp>
      <p:sp>
        <p:nvSpPr>
          <p:cNvPr id="21" name="Oval 20"/>
          <p:cNvSpPr/>
          <p:nvPr/>
        </p:nvSpPr>
        <p:spPr>
          <a:xfrm>
            <a:off x="7848600" y="57912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a:p>
            <a:pPr algn="ctr"/>
            <a:r>
              <a:rPr lang="en-US" dirty="0" err="1"/>
              <a:t>une</a:t>
            </a:r>
            <a:r>
              <a:rPr lang="en-US" dirty="0"/>
              <a:t> </a:t>
            </a:r>
            <a:r>
              <a:rPr lang="en-US" dirty="0" err="1"/>
              <a:t>bière</a:t>
            </a:r>
            <a:r>
              <a:rPr lang="en-US" dirty="0"/>
              <a:t> </a:t>
            </a:r>
          </a:p>
          <a:p>
            <a:pPr algn="ctr"/>
            <a:endParaRPr lang="fr-FR" dirty="0"/>
          </a:p>
        </p:txBody>
      </p:sp>
      <p:sp>
        <p:nvSpPr>
          <p:cNvPr id="22" name="Oval 21"/>
          <p:cNvSpPr/>
          <p:nvPr/>
        </p:nvSpPr>
        <p:spPr>
          <a:xfrm>
            <a:off x="7848600" y="4953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err="1"/>
              <a:t>finir</a:t>
            </a:r>
            <a:r>
              <a:rPr lang="en-US" dirty="0"/>
              <a:t> </a:t>
            </a:r>
            <a:r>
              <a:rPr lang="en-US" dirty="0" err="1"/>
              <a:t>avant</a:t>
            </a:r>
            <a:r>
              <a:rPr lang="en-US" dirty="0"/>
              <a:t>   15 </a:t>
            </a:r>
            <a:r>
              <a:rPr lang="en-US" dirty="0" err="1"/>
              <a:t>heures</a:t>
            </a:r>
            <a:endParaRPr lang="en-US" dirty="0"/>
          </a:p>
        </p:txBody>
      </p:sp>
      <p:sp>
        <p:nvSpPr>
          <p:cNvPr id="23" name="Oval 22"/>
          <p:cNvSpPr/>
          <p:nvPr/>
        </p:nvSpPr>
        <p:spPr>
          <a:xfrm>
            <a:off x="7848600" y="4114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dirty="0"/>
              <a:t>être</a:t>
            </a:r>
            <a:r>
              <a:rPr lang="en-US" dirty="0"/>
              <a:t> à </a:t>
            </a:r>
            <a:r>
              <a:rPr lang="en-US" dirty="0" err="1"/>
              <a:t>l’heure</a:t>
            </a:r>
            <a:endParaRPr lang="en-US" dirty="0"/>
          </a:p>
        </p:txBody>
      </p:sp>
      <p:sp>
        <p:nvSpPr>
          <p:cNvPr id="24" name="Oval 23"/>
          <p:cNvSpPr/>
          <p:nvPr/>
        </p:nvSpPr>
        <p:spPr>
          <a:xfrm>
            <a:off x="7772400" y="3276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écouter de  la </a:t>
            </a:r>
            <a:r>
              <a:rPr lang="en-US" dirty="0" err="1"/>
              <a:t>musique</a:t>
            </a:r>
            <a:endParaRPr lang="en-US" dirty="0"/>
          </a:p>
        </p:txBody>
      </p:sp>
      <p:sp>
        <p:nvSpPr>
          <p:cNvPr id="25" name="Oval 24"/>
          <p:cNvSpPr/>
          <p:nvPr/>
        </p:nvSpPr>
        <p:spPr>
          <a:xfrm>
            <a:off x="7696200" y="2438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lire un roman</a:t>
            </a:r>
          </a:p>
        </p:txBody>
      </p:sp>
      <p:sp>
        <p:nvSpPr>
          <p:cNvPr id="26" name="Oval 25"/>
          <p:cNvSpPr/>
          <p:nvPr/>
        </p:nvSpPr>
        <p:spPr>
          <a:xfrm>
            <a:off x="7696200" y="1524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err="1"/>
              <a:t>travailler</a:t>
            </a:r>
            <a:endParaRPr lang="en-US" dirty="0"/>
          </a:p>
        </p:txBody>
      </p:sp>
      <p:sp>
        <p:nvSpPr>
          <p:cNvPr id="28" name="Flowchart: Alternate Process 27"/>
          <p:cNvSpPr/>
          <p:nvPr/>
        </p:nvSpPr>
        <p:spPr>
          <a:xfrm>
            <a:off x="1962912" y="324535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b="1" dirty="0"/>
          </a:p>
        </p:txBody>
      </p:sp>
      <p:sp>
        <p:nvSpPr>
          <p:cNvPr id="29" name="Flowchart: Alternate Process 28"/>
          <p:cNvSpPr/>
          <p:nvPr/>
        </p:nvSpPr>
        <p:spPr>
          <a:xfrm>
            <a:off x="1981200" y="452399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b="1" dirty="0"/>
          </a:p>
        </p:txBody>
      </p:sp>
      <p:sp>
        <p:nvSpPr>
          <p:cNvPr id="30" name="Flowchart: Alternate Process 29"/>
          <p:cNvSpPr/>
          <p:nvPr/>
        </p:nvSpPr>
        <p:spPr>
          <a:xfrm>
            <a:off x="1981200" y="38846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U</a:t>
            </a:r>
          </a:p>
        </p:txBody>
      </p:sp>
      <p:sp>
        <p:nvSpPr>
          <p:cNvPr id="31" name="Title 1"/>
          <p:cNvSpPr txBox="1">
            <a:spLocks/>
          </p:cNvSpPr>
          <p:nvPr/>
        </p:nvSpPr>
        <p:spPr>
          <a:xfrm>
            <a:off x="1524000" y="144530"/>
            <a:ext cx="8686800" cy="1266885"/>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dirty="0" smtClean="0"/>
              <a:t/>
            </a:r>
            <a:br>
              <a:rPr lang="en-US" sz="4000" dirty="0" smtClean="0"/>
            </a:br>
            <a:r>
              <a:rPr lang="en-US" sz="3200" b="1" dirty="0" err="1" smtClean="0">
                <a:solidFill>
                  <a:srgbClr val="C00000"/>
                </a:solidFill>
              </a:rPr>
              <a:t>Conjugaison</a:t>
            </a:r>
            <a:r>
              <a:rPr lang="en-US" sz="3200" b="1" dirty="0" smtClean="0">
                <a:solidFill>
                  <a:srgbClr val="C00000"/>
                </a:solidFill>
              </a:rPr>
              <a:t> du </a:t>
            </a:r>
            <a:r>
              <a:rPr lang="en-US" sz="3200" b="1" dirty="0" err="1" smtClean="0">
                <a:solidFill>
                  <a:srgbClr val="C00000"/>
                </a:solidFill>
              </a:rPr>
              <a:t>verbe</a:t>
            </a:r>
            <a:r>
              <a:rPr lang="en-US" sz="3200" b="1" dirty="0" smtClean="0">
                <a:solidFill>
                  <a:srgbClr val="C00000"/>
                </a:solidFill>
              </a:rPr>
              <a:t> </a:t>
            </a:r>
            <a:r>
              <a:rPr lang="en-US" sz="3200" b="1" dirty="0" smtClean="0">
                <a:solidFill>
                  <a:schemeClr val="tx1"/>
                </a:solidFill>
              </a:rPr>
              <a:t>VOULOIR</a:t>
            </a:r>
            <a:r>
              <a:rPr lang="en-US" sz="3200" b="1" dirty="0" smtClean="0">
                <a:solidFill>
                  <a:srgbClr val="C00000"/>
                </a:solidFill>
              </a:rPr>
              <a:t/>
            </a:r>
            <a:br>
              <a:rPr lang="en-US" sz="3200" b="1" dirty="0" smtClean="0">
                <a:solidFill>
                  <a:srgbClr val="C00000"/>
                </a:solidFill>
              </a:rPr>
            </a:br>
            <a:r>
              <a:rPr lang="en-US" sz="3200" b="1" dirty="0" smtClean="0">
                <a:solidFill>
                  <a:srgbClr val="C00000"/>
                </a:solidFill>
              </a:rPr>
              <a:t> 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 </a:t>
            </a:r>
            <a:endParaRPr lang="en-US" sz="3200" dirty="0">
              <a:solidFill>
                <a:srgbClr val="C00000"/>
              </a:solidFill>
            </a:endParaRPr>
          </a:p>
        </p:txBody>
      </p:sp>
    </p:spTree>
    <p:extLst>
      <p:ext uri="{BB962C8B-B14F-4D97-AF65-F5344CB8AC3E}">
        <p14:creationId xmlns:p14="http://schemas.microsoft.com/office/powerpoint/2010/main" val="2822046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97536"/>
            <a:ext cx="8686800" cy="1252728"/>
          </a:xfrm>
        </p:spPr>
        <p:txBody>
          <a:bodyPr>
            <a:noAutofit/>
          </a:bodyPr>
          <a:lstStyle/>
          <a:p>
            <a:r>
              <a:rPr lang="fr-FR" sz="4000" b="1" dirty="0">
                <a:solidFill>
                  <a:srgbClr val="FF0000"/>
                </a:solidFill>
              </a:rPr>
              <a:t/>
            </a:r>
            <a:br>
              <a:rPr lang="fr-FR" sz="4000" b="1" dirty="0">
                <a:solidFill>
                  <a:srgbClr val="FF0000"/>
                </a:solidFill>
              </a:rPr>
            </a:br>
            <a:r>
              <a:rPr lang="fr-FR" sz="4000" b="1" dirty="0" smtClean="0">
                <a:solidFill>
                  <a:srgbClr val="FF0000"/>
                </a:solidFill>
              </a:rPr>
              <a:t/>
            </a:r>
            <a:br>
              <a:rPr lang="fr-FR" sz="4000" b="1" dirty="0" smtClean="0">
                <a:solidFill>
                  <a:srgbClr val="FF0000"/>
                </a:solidFill>
              </a:rPr>
            </a:br>
            <a:r>
              <a:rPr lang="fr-FR" sz="4000" b="1" dirty="0">
                <a:solidFill>
                  <a:srgbClr val="FF0000"/>
                </a:solidFill>
              </a:rPr>
              <a:t/>
            </a:r>
            <a:br>
              <a:rPr lang="fr-FR" sz="4000" b="1" dirty="0">
                <a:solidFill>
                  <a:srgbClr val="FF0000"/>
                </a:solidFill>
              </a:rPr>
            </a:br>
            <a:r>
              <a:rPr lang="fr-FR" sz="4000" b="1" dirty="0" smtClean="0">
                <a:solidFill>
                  <a:srgbClr val="FF0000"/>
                </a:solidFill>
              </a:rPr>
              <a:t/>
            </a:r>
            <a:br>
              <a:rPr lang="fr-FR" sz="4000" b="1" dirty="0" smtClean="0">
                <a:solidFill>
                  <a:srgbClr val="FF0000"/>
                </a:solidFill>
              </a:rPr>
            </a:br>
            <a:r>
              <a:rPr lang="fr-FR" sz="4000" dirty="0"/>
              <a:t/>
            </a:r>
            <a:br>
              <a:rPr lang="fr-FR" sz="4000" dirty="0"/>
            </a:br>
            <a:r>
              <a:rPr lang="fr-FR" sz="3200" b="1" dirty="0">
                <a:solidFill>
                  <a:srgbClr val="C00000"/>
                </a:solidFill>
              </a:rPr>
              <a:t>Conjugaison du verbe </a:t>
            </a:r>
            <a:r>
              <a:rPr lang="fr-FR" sz="3200" b="1" dirty="0">
                <a:solidFill>
                  <a:schemeClr val="tx1"/>
                </a:solidFill>
              </a:rPr>
              <a:t>ETRE </a:t>
            </a:r>
            <a:r>
              <a:rPr lang="fr-FR" sz="3200" b="1" dirty="0">
                <a:solidFill>
                  <a:srgbClr val="C00000"/>
                </a:solidFill>
              </a:rPr>
              <a:t>au </a:t>
            </a:r>
            <a:r>
              <a:rPr lang="fr-FR" sz="3200" b="1" dirty="0" smtClean="0">
                <a:solidFill>
                  <a:srgbClr val="C00000"/>
                </a:solidFill>
              </a:rPr>
              <a:t>Subjonctif </a:t>
            </a:r>
            <a:r>
              <a:rPr lang="fr-FR" sz="3200" b="1" dirty="0">
                <a:solidFill>
                  <a:srgbClr val="C00000"/>
                </a:solidFill>
              </a:rPr>
              <a:t>Présent </a:t>
            </a:r>
            <a:endParaRPr lang="fr-FR" sz="3200" dirty="0">
              <a:solidFill>
                <a:srgbClr val="C00000"/>
              </a:solidFill>
            </a:endParaRPr>
          </a:p>
        </p:txBody>
      </p:sp>
      <p:sp>
        <p:nvSpPr>
          <p:cNvPr id="5" name="Flowchart: Alternate Process 4"/>
          <p:cNvSpPr/>
          <p:nvPr/>
        </p:nvSpPr>
        <p:spPr>
          <a:xfrm>
            <a:off x="3276600" y="507339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 VOUS </a:t>
            </a:r>
            <a:endParaRPr lang="fr-FR" dirty="0"/>
          </a:p>
        </p:txBody>
      </p:sp>
      <p:sp>
        <p:nvSpPr>
          <p:cNvPr id="7" name="Flowchart: Alternate Process 6"/>
          <p:cNvSpPr/>
          <p:nvPr/>
        </p:nvSpPr>
        <p:spPr>
          <a:xfrm>
            <a:off x="3276600" y="166878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JE</a:t>
            </a:r>
          </a:p>
        </p:txBody>
      </p:sp>
      <p:sp>
        <p:nvSpPr>
          <p:cNvPr id="10" name="Flowchart: Alternate Process 9"/>
          <p:cNvSpPr/>
          <p:nvPr/>
        </p:nvSpPr>
        <p:spPr>
          <a:xfrm>
            <a:off x="3339084" y="427939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NOUS</a:t>
            </a:r>
            <a:endParaRPr lang="fr-FR" dirty="0"/>
          </a:p>
        </p:txBody>
      </p:sp>
      <p:sp>
        <p:nvSpPr>
          <p:cNvPr id="11" name="Flowchart: Alternate Process 10"/>
          <p:cNvSpPr/>
          <p:nvPr/>
        </p:nvSpPr>
        <p:spPr>
          <a:xfrm>
            <a:off x="1930908" y="455980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E</a:t>
            </a:r>
            <a:endParaRPr lang="fr-FR" dirty="0"/>
          </a:p>
        </p:txBody>
      </p:sp>
      <p:sp>
        <p:nvSpPr>
          <p:cNvPr id="12" name="Flowchart: Alternate Process 11"/>
          <p:cNvSpPr/>
          <p:nvPr/>
        </p:nvSpPr>
        <p:spPr>
          <a:xfrm>
            <a:off x="2971800" y="5922264"/>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‘ILS/ELLES</a:t>
            </a:r>
            <a:endParaRPr lang="fr-FR" dirty="0"/>
          </a:p>
        </p:txBody>
      </p:sp>
      <p:sp>
        <p:nvSpPr>
          <p:cNvPr id="13" name="Flowchart: Alternate Process 12"/>
          <p:cNvSpPr/>
          <p:nvPr/>
        </p:nvSpPr>
        <p:spPr>
          <a:xfrm>
            <a:off x="2919984" y="3412236"/>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‘IL </a:t>
            </a:r>
            <a:r>
              <a:rPr lang="fr-FR" b="1" dirty="0"/>
              <a:t>/ ELLE /ON</a:t>
            </a:r>
            <a:endParaRPr lang="fr-FR" dirty="0"/>
          </a:p>
        </p:txBody>
      </p:sp>
      <p:sp>
        <p:nvSpPr>
          <p:cNvPr id="14" name="Flowchart: Punched Tape 13"/>
          <p:cNvSpPr/>
          <p:nvPr/>
        </p:nvSpPr>
        <p:spPr>
          <a:xfrm>
            <a:off x="4991100" y="1491996"/>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soi</a:t>
            </a:r>
            <a:r>
              <a:rPr lang="fr-FR" b="1" dirty="0" smtClean="0">
                <a:solidFill>
                  <a:schemeClr val="tx1"/>
                </a:solidFill>
              </a:rPr>
              <a:t>s</a:t>
            </a:r>
            <a:endParaRPr lang="fr-FR" b="1" dirty="0">
              <a:solidFill>
                <a:schemeClr val="tx1"/>
              </a:solidFill>
            </a:endParaRPr>
          </a:p>
        </p:txBody>
      </p:sp>
      <p:sp>
        <p:nvSpPr>
          <p:cNvPr id="16" name="Flowchart: Punched Tape 15"/>
          <p:cNvSpPr/>
          <p:nvPr/>
        </p:nvSpPr>
        <p:spPr>
          <a:xfrm>
            <a:off x="49530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soi</a:t>
            </a:r>
            <a:r>
              <a:rPr lang="fr-FR" b="1" dirty="0" smtClean="0">
                <a:solidFill>
                  <a:schemeClr val="tx1"/>
                </a:solidFill>
              </a:rPr>
              <a:t>s</a:t>
            </a:r>
            <a:endParaRPr lang="fr-FR" b="1" dirty="0">
              <a:solidFill>
                <a:schemeClr val="tx1"/>
              </a:solidFill>
            </a:endParaRPr>
          </a:p>
        </p:txBody>
      </p:sp>
      <p:sp>
        <p:nvSpPr>
          <p:cNvPr id="17" name="Flowchart: Punched Tape 16"/>
          <p:cNvSpPr/>
          <p:nvPr/>
        </p:nvSpPr>
        <p:spPr>
          <a:xfrm>
            <a:off x="49530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soi</a:t>
            </a:r>
            <a:r>
              <a:rPr lang="fr-FR" dirty="0" smtClean="0">
                <a:solidFill>
                  <a:schemeClr val="tx1"/>
                </a:solidFill>
              </a:rPr>
              <a:t>t</a:t>
            </a:r>
            <a:endParaRPr lang="fr-FR" dirty="0">
              <a:solidFill>
                <a:schemeClr val="tx1"/>
              </a:solidFill>
            </a:endParaRPr>
          </a:p>
        </p:txBody>
      </p:sp>
      <p:sp>
        <p:nvSpPr>
          <p:cNvPr id="18" name="Flowchart: Punched Tape 17"/>
          <p:cNvSpPr/>
          <p:nvPr/>
        </p:nvSpPr>
        <p:spPr>
          <a:xfrm>
            <a:off x="4953000" y="4191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a:t>
            </a:r>
            <a:r>
              <a:rPr lang="fr-FR" dirty="0" smtClean="0">
                <a:solidFill>
                  <a:srgbClr val="FFFF00"/>
                </a:solidFill>
              </a:rPr>
              <a:t>y</a:t>
            </a:r>
            <a:r>
              <a:rPr lang="fr-FR" b="1" dirty="0" smtClean="0">
                <a:solidFill>
                  <a:schemeClr val="tx1"/>
                </a:solidFill>
              </a:rPr>
              <a:t>ons</a:t>
            </a:r>
            <a:r>
              <a:rPr lang="fr-FR" dirty="0" smtClean="0"/>
              <a:t> </a:t>
            </a:r>
            <a:endParaRPr lang="fr-FR" dirty="0"/>
          </a:p>
        </p:txBody>
      </p:sp>
      <p:sp>
        <p:nvSpPr>
          <p:cNvPr id="19" name="Flowchart: Punched Tape 18"/>
          <p:cNvSpPr/>
          <p:nvPr/>
        </p:nvSpPr>
        <p:spPr>
          <a:xfrm>
            <a:off x="4953000" y="5045964"/>
            <a:ext cx="20574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bg1"/>
                </a:solidFill>
              </a:rPr>
              <a:t>so</a:t>
            </a:r>
            <a:r>
              <a:rPr lang="fr-FR" dirty="0" smtClean="0">
                <a:solidFill>
                  <a:srgbClr val="FFFF00"/>
                </a:solidFill>
              </a:rPr>
              <a:t>y</a:t>
            </a:r>
            <a:r>
              <a:rPr lang="fr-FR" b="1" dirty="0" smtClean="0">
                <a:solidFill>
                  <a:schemeClr val="tx1"/>
                </a:solidFill>
              </a:rPr>
              <a:t>ez</a:t>
            </a:r>
            <a:endParaRPr lang="fr-FR" b="1" dirty="0">
              <a:solidFill>
                <a:schemeClr val="tx1"/>
              </a:solidFill>
            </a:endParaRPr>
          </a:p>
        </p:txBody>
      </p:sp>
      <p:sp>
        <p:nvSpPr>
          <p:cNvPr id="20" name="Flowchart: Punched Tape 19"/>
          <p:cNvSpPr/>
          <p:nvPr/>
        </p:nvSpPr>
        <p:spPr>
          <a:xfrm>
            <a:off x="5029200" y="5850636"/>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soi</a:t>
            </a:r>
            <a:r>
              <a:rPr lang="fr-FR" b="1" dirty="0" smtClean="0">
                <a:solidFill>
                  <a:schemeClr val="tx1"/>
                </a:solidFill>
              </a:rPr>
              <a:t>ent</a:t>
            </a:r>
            <a:endParaRPr lang="fr-FR" b="1" dirty="0">
              <a:solidFill>
                <a:schemeClr val="tx1"/>
              </a:solidFill>
            </a:endParaRPr>
          </a:p>
        </p:txBody>
      </p:sp>
      <p:sp>
        <p:nvSpPr>
          <p:cNvPr id="21" name="Oval 20"/>
          <p:cNvSpPr/>
          <p:nvPr/>
        </p:nvSpPr>
        <p:spPr>
          <a:xfrm>
            <a:off x="8001000" y="5943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prêts </a:t>
            </a:r>
          </a:p>
        </p:txBody>
      </p:sp>
      <p:sp>
        <p:nvSpPr>
          <p:cNvPr id="22" name="Oval 21"/>
          <p:cNvSpPr/>
          <p:nvPr/>
        </p:nvSpPr>
        <p:spPr>
          <a:xfrm>
            <a:off x="7924800" y="5029200"/>
            <a:ext cx="20574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dirty="0"/>
          </a:p>
          <a:p>
            <a:pPr algn="ctr"/>
            <a:r>
              <a:rPr lang="fr-FR" dirty="0"/>
              <a:t>français</a:t>
            </a:r>
          </a:p>
          <a:p>
            <a:pPr algn="ctr"/>
            <a:endParaRPr lang="fr-FR" dirty="0"/>
          </a:p>
        </p:txBody>
      </p:sp>
      <p:sp>
        <p:nvSpPr>
          <p:cNvPr id="23" name="Oval 22"/>
          <p:cNvSpPr/>
          <p:nvPr/>
        </p:nvSpPr>
        <p:spPr>
          <a:xfrm>
            <a:off x="7924800" y="4114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intelligentes</a:t>
            </a:r>
          </a:p>
        </p:txBody>
      </p:sp>
      <p:sp>
        <p:nvSpPr>
          <p:cNvPr id="24" name="Oval 23"/>
          <p:cNvSpPr/>
          <p:nvPr/>
        </p:nvSpPr>
        <p:spPr>
          <a:xfrm>
            <a:off x="7924800" y="3200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Grand/e</a:t>
            </a:r>
          </a:p>
        </p:txBody>
      </p:sp>
      <p:sp>
        <p:nvSpPr>
          <p:cNvPr id="25" name="Oval 24"/>
          <p:cNvSpPr/>
          <p:nvPr/>
        </p:nvSpPr>
        <p:spPr>
          <a:xfrm>
            <a:off x="7848600" y="2286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dirty="0"/>
          </a:p>
          <a:p>
            <a:pPr algn="ctr"/>
            <a:r>
              <a:rPr lang="fr-FR" dirty="0"/>
              <a:t>albanais/e</a:t>
            </a:r>
          </a:p>
          <a:p>
            <a:pPr algn="ctr"/>
            <a:endParaRPr lang="fr-FR" dirty="0"/>
          </a:p>
        </p:txBody>
      </p:sp>
      <p:sp>
        <p:nvSpPr>
          <p:cNvPr id="26" name="Oval 25"/>
          <p:cNvSpPr/>
          <p:nvPr/>
        </p:nvSpPr>
        <p:spPr>
          <a:xfrm>
            <a:off x="7848600" y="1371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jeunes</a:t>
            </a:r>
          </a:p>
        </p:txBody>
      </p:sp>
      <p:sp>
        <p:nvSpPr>
          <p:cNvPr id="27" name="Flowchart: Alternate Process 26"/>
          <p:cNvSpPr/>
          <p:nvPr/>
        </p:nvSpPr>
        <p:spPr>
          <a:xfrm>
            <a:off x="1929384" y="319430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Q</a:t>
            </a:r>
            <a:endParaRPr lang="fr-FR" dirty="0"/>
          </a:p>
        </p:txBody>
      </p:sp>
      <p:sp>
        <p:nvSpPr>
          <p:cNvPr id="28" name="Flowchart: Alternate Process 27"/>
          <p:cNvSpPr/>
          <p:nvPr/>
        </p:nvSpPr>
        <p:spPr>
          <a:xfrm>
            <a:off x="3339084" y="258165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TU</a:t>
            </a:r>
            <a:endParaRPr lang="fr-FR" dirty="0"/>
          </a:p>
        </p:txBody>
      </p:sp>
      <p:sp>
        <p:nvSpPr>
          <p:cNvPr id="29" name="Flowchart: Alternate Process 28"/>
          <p:cNvSpPr/>
          <p:nvPr/>
        </p:nvSpPr>
        <p:spPr>
          <a:xfrm>
            <a:off x="1930908" y="38846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U</a:t>
            </a:r>
            <a:endParaRPr lang="fr-FR" dirty="0"/>
          </a:p>
        </p:txBody>
      </p:sp>
    </p:spTree>
    <p:extLst>
      <p:ext uri="{BB962C8B-B14F-4D97-AF65-F5344CB8AC3E}">
        <p14:creationId xmlns:p14="http://schemas.microsoft.com/office/powerpoint/2010/main" val="1406331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400812"/>
            <a:ext cx="9153144" cy="838200"/>
          </a:xfrm>
        </p:spPr>
        <p:txBody>
          <a:bodyPr>
            <a:noAutofit/>
          </a:bodyPr>
          <a:lstStyle/>
          <a:p>
            <a:r>
              <a:rPr lang="en-US" sz="4000" b="1" dirty="0">
                <a:solidFill>
                  <a:srgbClr val="FF0000"/>
                </a:solidFill>
              </a:rPr>
              <a:t/>
            </a:r>
            <a:br>
              <a:rPr lang="en-US" sz="4000" b="1" dirty="0">
                <a:solidFill>
                  <a:srgbClr val="FF0000"/>
                </a:solidFill>
              </a:rPr>
            </a:br>
            <a:r>
              <a:rPr lang="en-US" sz="4000" b="1" dirty="0">
                <a:solidFill>
                  <a:srgbClr val="FF0000"/>
                </a:solidFill>
              </a:rPr>
              <a:t/>
            </a:r>
            <a:br>
              <a:rPr lang="en-US" sz="4000" b="1" dirty="0">
                <a:solidFill>
                  <a:srgbClr val="FF0000"/>
                </a:solidFill>
              </a:rPr>
            </a:br>
            <a:r>
              <a:rPr lang="fr-FR" sz="2400" b="1" dirty="0" smtClean="0">
                <a:solidFill>
                  <a:srgbClr val="FF0000"/>
                </a:solidFill>
              </a:rPr>
              <a:t> </a:t>
            </a:r>
            <a:r>
              <a:rPr lang="en-US" sz="4000" dirty="0"/>
              <a:t/>
            </a:r>
            <a:br>
              <a:rPr lang="en-US" sz="4000" dirty="0"/>
            </a:br>
            <a:r>
              <a:rPr lang="en-US" sz="2800" b="1" dirty="0" err="1">
                <a:solidFill>
                  <a:srgbClr val="C00000"/>
                </a:solidFill>
              </a:rPr>
              <a:t>Conjugaison</a:t>
            </a:r>
            <a:r>
              <a:rPr lang="en-US" sz="2800" b="1" dirty="0">
                <a:solidFill>
                  <a:srgbClr val="C00000"/>
                </a:solidFill>
              </a:rPr>
              <a:t> </a:t>
            </a:r>
            <a:r>
              <a:rPr lang="en-US" sz="2800" b="1" dirty="0" smtClean="0">
                <a:solidFill>
                  <a:srgbClr val="C00000"/>
                </a:solidFill>
              </a:rPr>
              <a:t>du </a:t>
            </a:r>
            <a:r>
              <a:rPr lang="en-US" sz="2800" b="1" dirty="0" err="1">
                <a:solidFill>
                  <a:srgbClr val="C00000"/>
                </a:solidFill>
              </a:rPr>
              <a:t>verbe</a:t>
            </a:r>
            <a:r>
              <a:rPr lang="en-US" sz="2800" b="1" dirty="0">
                <a:solidFill>
                  <a:srgbClr val="C00000"/>
                </a:solidFill>
              </a:rPr>
              <a:t> </a:t>
            </a:r>
            <a:r>
              <a:rPr lang="en-US" sz="2800" b="1" dirty="0">
                <a:solidFill>
                  <a:schemeClr val="tx1"/>
                </a:solidFill>
              </a:rPr>
              <a:t>SAVOIR</a:t>
            </a:r>
            <a:r>
              <a:rPr lang="en-US" sz="2800" b="1" dirty="0">
                <a:solidFill>
                  <a:srgbClr val="C00000"/>
                </a:solidFill>
              </a:rPr>
              <a:t> </a:t>
            </a:r>
            <a:r>
              <a:rPr lang="en-US" sz="2800" b="1" dirty="0" smtClean="0">
                <a:solidFill>
                  <a:srgbClr val="C00000"/>
                </a:solidFill>
              </a:rPr>
              <a:t>au </a:t>
            </a:r>
            <a:r>
              <a:rPr lang="en-US" sz="2800" b="1" dirty="0" err="1" smtClean="0">
                <a:solidFill>
                  <a:srgbClr val="C00000"/>
                </a:solidFill>
              </a:rPr>
              <a:t>Subjonctif</a:t>
            </a:r>
            <a:r>
              <a:rPr lang="en-US" sz="2800" b="1" dirty="0" smtClean="0">
                <a:solidFill>
                  <a:srgbClr val="C00000"/>
                </a:solidFill>
              </a:rPr>
              <a:t> </a:t>
            </a:r>
            <a:r>
              <a:rPr lang="fr-FR" sz="2800" b="1" dirty="0">
                <a:solidFill>
                  <a:srgbClr val="C00000"/>
                </a:solidFill>
              </a:rPr>
              <a:t>Présent</a:t>
            </a:r>
            <a:endParaRPr lang="en-US" sz="2800" dirty="0">
              <a:solidFill>
                <a:srgbClr val="C00000"/>
              </a:solidFill>
            </a:endParaRPr>
          </a:p>
        </p:txBody>
      </p:sp>
      <p:sp>
        <p:nvSpPr>
          <p:cNvPr id="5" name="Flowchart: Alternate Process 4"/>
          <p:cNvSpPr/>
          <p:nvPr/>
        </p:nvSpPr>
        <p:spPr>
          <a:xfrm>
            <a:off x="3572256" y="506882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VOUS </a:t>
            </a:r>
            <a:endParaRPr lang="en-US" dirty="0"/>
          </a:p>
        </p:txBody>
      </p:sp>
      <p:sp>
        <p:nvSpPr>
          <p:cNvPr id="7" name="Flowchart: Alternate Process 6"/>
          <p:cNvSpPr/>
          <p:nvPr/>
        </p:nvSpPr>
        <p:spPr>
          <a:xfrm>
            <a:off x="3572256" y="171602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3596640" y="423062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572256" y="253746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TU</a:t>
            </a:r>
            <a:endParaRPr lang="en-US" dirty="0"/>
          </a:p>
        </p:txBody>
      </p:sp>
      <p:sp>
        <p:nvSpPr>
          <p:cNvPr id="12" name="Flowchart: Alternate Process 11"/>
          <p:cNvSpPr/>
          <p:nvPr/>
        </p:nvSpPr>
        <p:spPr>
          <a:xfrm>
            <a:off x="3267456" y="5903976"/>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3153156" y="3325779"/>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SACH</a:t>
            </a:r>
            <a:r>
              <a:rPr lang="en-US" b="1" dirty="0" smtClean="0">
                <a:solidFill>
                  <a:schemeClr val="tx1"/>
                </a:solidFill>
              </a:rPr>
              <a:t>E</a:t>
            </a:r>
            <a:endParaRPr lang="en-US" b="1" dirty="0">
              <a:solidFill>
                <a:schemeClr val="tx1"/>
              </a:solidFill>
            </a:endParaRPr>
          </a:p>
        </p:txBody>
      </p:sp>
      <p:sp>
        <p:nvSpPr>
          <p:cNvPr id="16" name="Flowchart: Punched Tape 15"/>
          <p:cNvSpPr/>
          <p:nvPr/>
        </p:nvSpPr>
        <p:spPr>
          <a:xfrm>
            <a:off x="4953000" y="2362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SACH</a:t>
            </a:r>
            <a:r>
              <a:rPr lang="en-US" b="1" dirty="0" smtClean="0">
                <a:solidFill>
                  <a:schemeClr val="tx1"/>
                </a:solidFill>
              </a:rPr>
              <a:t>ES</a:t>
            </a:r>
            <a:endParaRPr lang="en-US" b="1" dirty="0">
              <a:solidFill>
                <a:schemeClr val="tx1"/>
              </a:solidFill>
            </a:endParaRPr>
          </a:p>
        </p:txBody>
      </p:sp>
      <p:sp>
        <p:nvSpPr>
          <p:cNvPr id="17" name="Flowchart: Punched Tape 16"/>
          <p:cNvSpPr/>
          <p:nvPr/>
        </p:nvSpPr>
        <p:spPr>
          <a:xfrm>
            <a:off x="4953000" y="3200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SACH</a:t>
            </a:r>
            <a:r>
              <a:rPr lang="en-US" b="1" dirty="0" smtClean="0">
                <a:solidFill>
                  <a:schemeClr val="tx1"/>
                </a:solidFill>
              </a:rPr>
              <a:t>E</a:t>
            </a:r>
            <a:endParaRPr lang="en-US" b="1" dirty="0">
              <a:solidFill>
                <a:schemeClr val="tx1"/>
              </a:solidFill>
            </a:endParaRPr>
          </a:p>
        </p:txBody>
      </p:sp>
      <p:sp>
        <p:nvSpPr>
          <p:cNvPr id="18" name="Flowchart: Punched Tape 17"/>
          <p:cNvSpPr/>
          <p:nvPr/>
        </p:nvSpPr>
        <p:spPr>
          <a:xfrm>
            <a:off x="4953000" y="40386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SACH</a:t>
            </a:r>
            <a:r>
              <a:rPr lang="en-US" b="1" dirty="0" smtClean="0">
                <a:solidFill>
                  <a:schemeClr val="tx1"/>
                </a:solidFill>
              </a:rPr>
              <a:t>IONS</a:t>
            </a:r>
            <a:endParaRPr lang="en-US" b="1" dirty="0">
              <a:solidFill>
                <a:schemeClr val="tx1"/>
              </a:solidFill>
            </a:endParaRPr>
          </a:p>
        </p:txBody>
      </p:sp>
      <p:sp>
        <p:nvSpPr>
          <p:cNvPr id="19" name="Flowchart: Punched Tape 18"/>
          <p:cNvSpPr/>
          <p:nvPr/>
        </p:nvSpPr>
        <p:spPr>
          <a:xfrm>
            <a:off x="4953000" y="4876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SACH</a:t>
            </a:r>
            <a:r>
              <a:rPr lang="en-US" b="1" dirty="0" smtClean="0">
                <a:solidFill>
                  <a:schemeClr val="tx1"/>
                </a:solidFill>
              </a:rPr>
              <a:t>IEZ</a:t>
            </a:r>
            <a:endParaRPr lang="en-US" b="1" dirty="0">
              <a:solidFill>
                <a:schemeClr val="tx1"/>
              </a:solidFill>
            </a:endParaRPr>
          </a:p>
        </p:txBody>
      </p:sp>
      <p:sp>
        <p:nvSpPr>
          <p:cNvPr id="20" name="Flowchart: Punched Tape 19"/>
          <p:cNvSpPr/>
          <p:nvPr/>
        </p:nvSpPr>
        <p:spPr>
          <a:xfrm>
            <a:off x="4953000" y="5715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SACH</a:t>
            </a:r>
            <a:r>
              <a:rPr lang="en-US" b="1" dirty="0" smtClean="0">
                <a:solidFill>
                  <a:schemeClr val="tx1"/>
                </a:solidFill>
              </a:rPr>
              <a:t>ENT</a:t>
            </a:r>
            <a:endParaRPr lang="en-US" b="1" dirty="0">
              <a:solidFill>
                <a:schemeClr val="tx1"/>
              </a:solidFill>
            </a:endParaRPr>
          </a:p>
        </p:txBody>
      </p:sp>
      <p:sp>
        <p:nvSpPr>
          <p:cNvPr id="21" name="Oval 20"/>
          <p:cNvSpPr/>
          <p:nvPr/>
        </p:nvSpPr>
        <p:spPr>
          <a:xfrm>
            <a:off x="7620000" y="5715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réciter</a:t>
            </a:r>
          </a:p>
        </p:txBody>
      </p:sp>
      <p:sp>
        <p:nvSpPr>
          <p:cNvPr id="22" name="Oval 21"/>
          <p:cNvSpPr/>
          <p:nvPr/>
        </p:nvSpPr>
        <p:spPr>
          <a:xfrm>
            <a:off x="7620000" y="4876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tout</a:t>
            </a:r>
          </a:p>
        </p:txBody>
      </p:sp>
      <p:sp>
        <p:nvSpPr>
          <p:cNvPr id="23" name="Oval 22"/>
          <p:cNvSpPr/>
          <p:nvPr/>
        </p:nvSpPr>
        <p:spPr>
          <a:xfrm>
            <a:off x="7620000" y="4038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comment faire</a:t>
            </a:r>
          </a:p>
        </p:txBody>
      </p:sp>
      <p:sp>
        <p:nvSpPr>
          <p:cNvPr id="24" name="Oval 23"/>
          <p:cNvSpPr/>
          <p:nvPr/>
        </p:nvSpPr>
        <p:spPr>
          <a:xfrm>
            <a:off x="7620000" y="3200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par </a:t>
            </a:r>
            <a:r>
              <a:rPr lang="fr-FR" dirty="0"/>
              <a:t>cœur</a:t>
            </a:r>
            <a:r>
              <a:rPr lang="en-US" dirty="0"/>
              <a:t> la </a:t>
            </a:r>
            <a:r>
              <a:rPr lang="fr-FR" dirty="0"/>
              <a:t>poésie</a:t>
            </a:r>
          </a:p>
        </p:txBody>
      </p:sp>
      <p:sp>
        <p:nvSpPr>
          <p:cNvPr id="25" name="Oval 24"/>
          <p:cNvSpPr/>
          <p:nvPr/>
        </p:nvSpPr>
        <p:spPr>
          <a:xfrm>
            <a:off x="7620000" y="2362200"/>
            <a:ext cx="20574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nom de son frère</a:t>
            </a:r>
          </a:p>
        </p:txBody>
      </p:sp>
      <p:sp>
        <p:nvSpPr>
          <p:cNvPr id="26" name="Oval 25"/>
          <p:cNvSpPr/>
          <p:nvPr/>
        </p:nvSpPr>
        <p:spPr>
          <a:xfrm>
            <a:off x="7620000" y="1447800"/>
            <a:ext cx="1981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err="1"/>
              <a:t>où</a:t>
            </a:r>
            <a:endParaRPr lang="en-US" dirty="0"/>
          </a:p>
          <a:p>
            <a:pPr algn="ctr"/>
            <a:r>
              <a:rPr lang="en-US" dirty="0"/>
              <a:t>  </a:t>
            </a:r>
            <a:r>
              <a:rPr lang="en-US" dirty="0" err="1"/>
              <a:t>il</a:t>
            </a:r>
            <a:r>
              <a:rPr lang="en-US" dirty="0"/>
              <a:t> </a:t>
            </a:r>
            <a:r>
              <a:rPr lang="en-US" dirty="0" err="1"/>
              <a:t>habite</a:t>
            </a:r>
            <a:endParaRPr lang="en-US" dirty="0"/>
          </a:p>
        </p:txBody>
      </p:sp>
      <p:sp>
        <p:nvSpPr>
          <p:cNvPr id="27" name="Flowchart: Alternate Process 26"/>
          <p:cNvSpPr/>
          <p:nvPr/>
        </p:nvSpPr>
        <p:spPr>
          <a:xfrm>
            <a:off x="2184654" y="4560715"/>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b="1" dirty="0"/>
          </a:p>
        </p:txBody>
      </p:sp>
      <p:sp>
        <p:nvSpPr>
          <p:cNvPr id="28" name="Flowchart: Alternate Process 27"/>
          <p:cNvSpPr/>
          <p:nvPr/>
        </p:nvSpPr>
        <p:spPr>
          <a:xfrm>
            <a:off x="2177034" y="3139029"/>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
        <p:nvSpPr>
          <p:cNvPr id="29" name="Flowchart: Alternate Process 28"/>
          <p:cNvSpPr/>
          <p:nvPr/>
        </p:nvSpPr>
        <p:spPr>
          <a:xfrm>
            <a:off x="2186940" y="379719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Tree>
    <p:extLst>
      <p:ext uri="{BB962C8B-B14F-4D97-AF65-F5344CB8AC3E}">
        <p14:creationId xmlns:p14="http://schemas.microsoft.com/office/powerpoint/2010/main" val="1050475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8512" y="253455"/>
            <a:ext cx="10277856" cy="868491"/>
          </a:xfrm>
        </p:spPr>
        <p:txBody>
          <a:bodyPr>
            <a:noAutofit/>
          </a:bodyPr>
          <a:lstStyle/>
          <a:p>
            <a:r>
              <a:rPr lang="fr-FR" sz="3200" b="1" dirty="0" smtClean="0">
                <a:solidFill>
                  <a:srgbClr val="C00000"/>
                </a:solidFill>
              </a:rPr>
              <a:t>Conjugaison </a:t>
            </a:r>
            <a:r>
              <a:rPr lang="fr-FR" sz="3200" b="1" dirty="0">
                <a:solidFill>
                  <a:srgbClr val="C00000"/>
                </a:solidFill>
              </a:rPr>
              <a:t>du verbe </a:t>
            </a:r>
            <a:r>
              <a:rPr lang="fr-FR" sz="3200" b="1" dirty="0">
                <a:solidFill>
                  <a:schemeClr val="tx1"/>
                </a:solidFill>
              </a:rPr>
              <a:t>ALLER</a:t>
            </a:r>
            <a:r>
              <a:rPr lang="fr-FR" sz="3200" b="1" dirty="0">
                <a:solidFill>
                  <a:srgbClr val="C00000"/>
                </a:solidFill>
              </a:rPr>
              <a:t> au </a:t>
            </a:r>
            <a:r>
              <a:rPr lang="fr-FR" sz="3200" b="1" dirty="0" smtClean="0">
                <a:solidFill>
                  <a:srgbClr val="C00000"/>
                </a:solidFill>
              </a:rPr>
              <a:t> Subjonctif Présent </a:t>
            </a:r>
            <a:endParaRPr lang="fr-FR" sz="3200" dirty="0">
              <a:solidFill>
                <a:srgbClr val="C00000"/>
              </a:solidFill>
            </a:endParaRPr>
          </a:p>
        </p:txBody>
      </p:sp>
      <p:sp>
        <p:nvSpPr>
          <p:cNvPr id="5" name="Flowchart: Alternate Process 4"/>
          <p:cNvSpPr/>
          <p:nvPr/>
        </p:nvSpPr>
        <p:spPr>
          <a:xfrm>
            <a:off x="3429000" y="513201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 VOUS </a:t>
            </a:r>
            <a:endParaRPr lang="fr-FR" dirty="0"/>
          </a:p>
        </p:txBody>
      </p:sp>
      <p:sp>
        <p:nvSpPr>
          <p:cNvPr id="7" name="Flowchart: Alternate Process 6"/>
          <p:cNvSpPr/>
          <p:nvPr/>
        </p:nvSpPr>
        <p:spPr>
          <a:xfrm>
            <a:off x="1860317" y="319867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Q</a:t>
            </a:r>
            <a:endParaRPr lang="fr-FR" b="1" dirty="0"/>
          </a:p>
        </p:txBody>
      </p:sp>
      <p:sp>
        <p:nvSpPr>
          <p:cNvPr id="10" name="Flowchart: Alternate Process 9"/>
          <p:cNvSpPr/>
          <p:nvPr/>
        </p:nvSpPr>
        <p:spPr>
          <a:xfrm>
            <a:off x="3429000" y="432322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t>NOUS</a:t>
            </a:r>
            <a:endParaRPr lang="fr-FR"/>
          </a:p>
        </p:txBody>
      </p:sp>
      <p:sp>
        <p:nvSpPr>
          <p:cNvPr id="11" name="Flowchart: Alternate Process 10"/>
          <p:cNvSpPr/>
          <p:nvPr/>
        </p:nvSpPr>
        <p:spPr>
          <a:xfrm>
            <a:off x="3310128" y="263792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t>TU</a:t>
            </a:r>
            <a:endParaRPr lang="fr-FR"/>
          </a:p>
        </p:txBody>
      </p:sp>
      <p:sp>
        <p:nvSpPr>
          <p:cNvPr id="12" name="Flowchart: Alternate Process 11"/>
          <p:cNvSpPr/>
          <p:nvPr/>
        </p:nvSpPr>
        <p:spPr>
          <a:xfrm>
            <a:off x="2971800" y="5942076"/>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‘ILS/ELLES</a:t>
            </a:r>
            <a:endParaRPr lang="fr-FR" dirty="0"/>
          </a:p>
        </p:txBody>
      </p:sp>
      <p:sp>
        <p:nvSpPr>
          <p:cNvPr id="13" name="Flowchart: Alternate Process 12"/>
          <p:cNvSpPr/>
          <p:nvPr/>
        </p:nvSpPr>
        <p:spPr>
          <a:xfrm>
            <a:off x="2819400" y="3523848"/>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t>
            </a:r>
            <a:r>
              <a:rPr lang="fr-FR" b="1" dirty="0"/>
              <a:t>I</a:t>
            </a:r>
            <a:r>
              <a:rPr lang="fr-FR" b="1" dirty="0" smtClean="0"/>
              <a:t>L </a:t>
            </a:r>
            <a:r>
              <a:rPr lang="fr-FR" b="1" dirty="0"/>
              <a:t>/ ELLE /ON</a:t>
            </a:r>
            <a:endParaRPr lang="fr-FR"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aill</a:t>
            </a:r>
            <a:r>
              <a:rPr lang="fr-FR" b="1" dirty="0">
                <a:solidFill>
                  <a:schemeClr val="tx1"/>
                </a:solidFill>
              </a:rPr>
              <a:t>e</a:t>
            </a:r>
          </a:p>
        </p:txBody>
      </p:sp>
      <p:sp>
        <p:nvSpPr>
          <p:cNvPr id="16" name="Flowchart: Punched Tape 15"/>
          <p:cNvSpPr/>
          <p:nvPr/>
        </p:nvSpPr>
        <p:spPr>
          <a:xfrm>
            <a:off x="4991100" y="2428434"/>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aill</a:t>
            </a:r>
            <a:r>
              <a:rPr lang="fr-FR" b="1" dirty="0" smtClean="0">
                <a:solidFill>
                  <a:schemeClr val="tx1"/>
                </a:solidFill>
              </a:rPr>
              <a:t>es</a:t>
            </a:r>
            <a:endParaRPr lang="fr-FR" b="1" dirty="0">
              <a:solidFill>
                <a:schemeClr val="tx1"/>
              </a:solidFill>
            </a:endParaRPr>
          </a:p>
        </p:txBody>
      </p:sp>
      <p:sp>
        <p:nvSpPr>
          <p:cNvPr id="17" name="Flowchart: Punched Tape 16"/>
          <p:cNvSpPr/>
          <p:nvPr/>
        </p:nvSpPr>
        <p:spPr>
          <a:xfrm>
            <a:off x="49530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aill</a:t>
            </a:r>
            <a:r>
              <a:rPr lang="fr-FR" b="1" dirty="0">
                <a:solidFill>
                  <a:schemeClr val="tx1"/>
                </a:solidFill>
              </a:rPr>
              <a:t>e</a:t>
            </a:r>
          </a:p>
        </p:txBody>
      </p:sp>
      <p:sp>
        <p:nvSpPr>
          <p:cNvPr id="18" name="Flowchart: Punched Tape 17"/>
          <p:cNvSpPr/>
          <p:nvPr/>
        </p:nvSpPr>
        <p:spPr>
          <a:xfrm>
            <a:off x="4953000" y="4191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all</a:t>
            </a:r>
            <a:r>
              <a:rPr lang="fr-FR" b="1" dirty="0">
                <a:solidFill>
                  <a:schemeClr val="tx1"/>
                </a:solidFill>
              </a:rPr>
              <a:t>ions</a:t>
            </a:r>
          </a:p>
        </p:txBody>
      </p:sp>
      <p:sp>
        <p:nvSpPr>
          <p:cNvPr id="19" name="Flowchart: Punched Tape 18"/>
          <p:cNvSpPr/>
          <p:nvPr/>
        </p:nvSpPr>
        <p:spPr>
          <a:xfrm>
            <a:off x="4953000" y="5017008"/>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all</a:t>
            </a:r>
            <a:r>
              <a:rPr lang="fr-FR" b="1" dirty="0" smtClean="0">
                <a:solidFill>
                  <a:schemeClr val="tx1"/>
                </a:solidFill>
              </a:rPr>
              <a:t>iez</a:t>
            </a:r>
            <a:endParaRPr lang="fr-FR" b="1" dirty="0">
              <a:solidFill>
                <a:schemeClr val="tx1"/>
              </a:solidFill>
            </a:endParaRP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aill</a:t>
            </a:r>
            <a:r>
              <a:rPr lang="fr-FR" b="1" dirty="0" smtClean="0">
                <a:solidFill>
                  <a:schemeClr val="tx1"/>
                </a:solidFill>
              </a:rPr>
              <a:t>ent</a:t>
            </a:r>
            <a:endParaRPr lang="fr-FR" b="1" dirty="0">
              <a:solidFill>
                <a:schemeClr val="tx1"/>
              </a:solidFill>
            </a:endParaRPr>
          </a:p>
        </p:txBody>
      </p:sp>
      <p:sp>
        <p:nvSpPr>
          <p:cNvPr id="21" name="Oval 20"/>
          <p:cNvSpPr/>
          <p:nvPr/>
        </p:nvSpPr>
        <p:spPr>
          <a:xfrm>
            <a:off x="7772400" y="4997076"/>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au bar</a:t>
            </a:r>
          </a:p>
        </p:txBody>
      </p:sp>
      <p:sp>
        <p:nvSpPr>
          <p:cNvPr id="22" name="Oval 21"/>
          <p:cNvSpPr/>
          <p:nvPr/>
        </p:nvSpPr>
        <p:spPr>
          <a:xfrm>
            <a:off x="7844028" y="4174938"/>
            <a:ext cx="20574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à</a:t>
            </a:r>
            <a:r>
              <a:rPr lang="fr-FR" dirty="0"/>
              <a:t> l’hôtel</a:t>
            </a:r>
          </a:p>
        </p:txBody>
      </p:sp>
      <p:sp>
        <p:nvSpPr>
          <p:cNvPr id="23" name="Oval 22"/>
          <p:cNvSpPr/>
          <p:nvPr/>
        </p:nvSpPr>
        <p:spPr>
          <a:xfrm>
            <a:off x="7848600" y="3276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au théâtre</a:t>
            </a:r>
          </a:p>
        </p:txBody>
      </p:sp>
      <p:sp>
        <p:nvSpPr>
          <p:cNvPr id="24" name="Oval 23"/>
          <p:cNvSpPr/>
          <p:nvPr/>
        </p:nvSpPr>
        <p:spPr>
          <a:xfrm>
            <a:off x="7848600" y="23622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à</a:t>
            </a:r>
            <a:r>
              <a:rPr lang="fr-FR" dirty="0"/>
              <a:t> la bibliothèque</a:t>
            </a:r>
          </a:p>
        </p:txBody>
      </p:sp>
      <p:sp>
        <p:nvSpPr>
          <p:cNvPr id="25" name="Oval 24"/>
          <p:cNvSpPr/>
          <p:nvPr/>
        </p:nvSpPr>
        <p:spPr>
          <a:xfrm>
            <a:off x="7848600" y="1447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au cinéma</a:t>
            </a:r>
          </a:p>
        </p:txBody>
      </p:sp>
      <p:sp>
        <p:nvSpPr>
          <p:cNvPr id="26" name="Oval 25"/>
          <p:cNvSpPr/>
          <p:nvPr/>
        </p:nvSpPr>
        <p:spPr>
          <a:xfrm>
            <a:off x="7848600" y="5867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au stade</a:t>
            </a:r>
          </a:p>
        </p:txBody>
      </p:sp>
      <p:sp>
        <p:nvSpPr>
          <p:cNvPr id="27" name="Flowchart: Alternate Process 26"/>
          <p:cNvSpPr/>
          <p:nvPr/>
        </p:nvSpPr>
        <p:spPr>
          <a:xfrm>
            <a:off x="1913382" y="386861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U</a:t>
            </a:r>
            <a:endParaRPr lang="fr-FR" b="1" dirty="0"/>
          </a:p>
        </p:txBody>
      </p:sp>
      <p:sp>
        <p:nvSpPr>
          <p:cNvPr id="29" name="Flowchart: Alternate Process 28"/>
          <p:cNvSpPr/>
          <p:nvPr/>
        </p:nvSpPr>
        <p:spPr>
          <a:xfrm>
            <a:off x="3543300" y="177592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J’</a:t>
            </a:r>
            <a:endParaRPr lang="fr-FR" b="1" dirty="0"/>
          </a:p>
        </p:txBody>
      </p:sp>
      <p:sp>
        <p:nvSpPr>
          <p:cNvPr id="30" name="Flowchart: Alternate Process 29"/>
          <p:cNvSpPr/>
          <p:nvPr/>
        </p:nvSpPr>
        <p:spPr>
          <a:xfrm>
            <a:off x="1934887" y="453855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E</a:t>
            </a:r>
            <a:endParaRPr lang="fr-FR" b="1" dirty="0"/>
          </a:p>
        </p:txBody>
      </p:sp>
    </p:spTree>
    <p:extLst>
      <p:ext uri="{BB962C8B-B14F-4D97-AF65-F5344CB8AC3E}">
        <p14:creationId xmlns:p14="http://schemas.microsoft.com/office/powerpoint/2010/main" val="2010278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0976" y="0"/>
            <a:ext cx="10704576" cy="1752600"/>
          </a:xfrm>
        </p:spPr>
        <p:txBody>
          <a:bodyPr>
            <a:noAutofit/>
          </a:bodyPr>
          <a:lstStyle/>
          <a:p>
            <a:r>
              <a:rPr lang="en-US" sz="4000" b="1" dirty="0">
                <a:solidFill>
                  <a:srgbClr val="FF0000"/>
                </a:solidFill>
              </a:rPr>
              <a:t/>
            </a:r>
            <a:br>
              <a:rPr lang="en-US" sz="4000" b="1" dirty="0">
                <a:solidFill>
                  <a:srgbClr val="FF0000"/>
                </a:solidFill>
              </a:rPr>
            </a:br>
            <a:r>
              <a:rPr lang="en-US" sz="4000" b="1" dirty="0" smtClean="0">
                <a:solidFill>
                  <a:srgbClr val="FF0000"/>
                </a:solidFill>
              </a:rPr>
              <a:t/>
            </a:r>
            <a:br>
              <a:rPr lang="en-US" sz="4000" b="1" dirty="0" smtClean="0">
                <a:solidFill>
                  <a:srgbClr val="FF0000"/>
                </a:solidFill>
              </a:rPr>
            </a:br>
            <a:r>
              <a:rPr lang="en-US" sz="4000" b="1" dirty="0">
                <a:solidFill>
                  <a:srgbClr val="FF0000"/>
                </a:solidFill>
              </a:rPr>
              <a:t/>
            </a:r>
            <a:br>
              <a:rPr lang="en-US" sz="4000" b="1" dirty="0">
                <a:solidFill>
                  <a:srgbClr val="FF0000"/>
                </a:solidFill>
              </a:rPr>
            </a:br>
            <a:r>
              <a:rPr lang="en-US" sz="3200" b="1" dirty="0" err="1" smtClean="0">
                <a:solidFill>
                  <a:srgbClr val="C00000"/>
                </a:solidFill>
              </a:rPr>
              <a:t>Conjugaison</a:t>
            </a:r>
            <a:r>
              <a:rPr lang="en-US" sz="3200" b="1" dirty="0" smtClean="0">
                <a:solidFill>
                  <a:srgbClr val="C00000"/>
                </a:solidFill>
              </a:rPr>
              <a:t> </a:t>
            </a:r>
            <a:r>
              <a:rPr lang="en-US" sz="3200" b="1" dirty="0">
                <a:solidFill>
                  <a:srgbClr val="C00000"/>
                </a:solidFill>
              </a:rPr>
              <a:t>du </a:t>
            </a:r>
            <a:r>
              <a:rPr lang="en-US" sz="3200" b="1" dirty="0" err="1">
                <a:solidFill>
                  <a:srgbClr val="C00000"/>
                </a:solidFill>
              </a:rPr>
              <a:t>verbe</a:t>
            </a:r>
            <a:r>
              <a:rPr lang="en-US" sz="3200" b="1" dirty="0">
                <a:solidFill>
                  <a:srgbClr val="C00000"/>
                </a:solidFill>
              </a:rPr>
              <a:t> </a:t>
            </a:r>
            <a:r>
              <a:rPr lang="en-US" sz="3200" b="1" dirty="0">
                <a:solidFill>
                  <a:schemeClr val="tx1"/>
                </a:solidFill>
              </a:rPr>
              <a:t>FAIRE</a:t>
            </a:r>
            <a:r>
              <a:rPr lang="en-US" sz="3200" b="1" dirty="0">
                <a:solidFill>
                  <a:srgbClr val="C00000"/>
                </a:solidFill>
              </a:rPr>
              <a:t> 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 </a:t>
            </a:r>
            <a:r>
              <a:rPr lang="en-US" sz="4000" dirty="0"/>
              <a:t/>
            </a:r>
            <a:br>
              <a:rPr lang="en-US" sz="4000" dirty="0"/>
            </a:br>
            <a:endParaRPr lang="en-US" sz="4000" dirty="0"/>
          </a:p>
        </p:txBody>
      </p:sp>
      <p:sp>
        <p:nvSpPr>
          <p:cNvPr id="5" name="Flowchart: Alternate Process 4"/>
          <p:cNvSpPr/>
          <p:nvPr/>
        </p:nvSpPr>
        <p:spPr>
          <a:xfrm>
            <a:off x="3276600" y="504901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VOUS </a:t>
            </a:r>
            <a:endParaRPr lang="en-US" dirty="0"/>
          </a:p>
        </p:txBody>
      </p:sp>
      <p:sp>
        <p:nvSpPr>
          <p:cNvPr id="7" name="Flowchart: Alternate Process 6"/>
          <p:cNvSpPr/>
          <p:nvPr/>
        </p:nvSpPr>
        <p:spPr>
          <a:xfrm>
            <a:off x="3314700" y="155213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3322320" y="431679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267456" y="2489805"/>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2971800" y="5918514"/>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2971800" y="3409890"/>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876800" y="13716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FA</a:t>
            </a:r>
            <a:r>
              <a:rPr lang="fr-FR" dirty="0" smtClean="0">
                <a:solidFill>
                  <a:srgbClr val="FFFF00"/>
                </a:solidFill>
              </a:rPr>
              <a:t>SS</a:t>
            </a:r>
            <a:r>
              <a:rPr lang="fr-FR" b="1" dirty="0" smtClean="0">
                <a:solidFill>
                  <a:schemeClr val="tx1"/>
                </a:solidFill>
              </a:rPr>
              <a:t>E</a:t>
            </a:r>
            <a:endParaRPr lang="en-US" b="1" dirty="0">
              <a:solidFill>
                <a:schemeClr val="tx1"/>
              </a:solidFill>
            </a:endParaRPr>
          </a:p>
        </p:txBody>
      </p:sp>
      <p:sp>
        <p:nvSpPr>
          <p:cNvPr id="16" name="Flowchart: Punched Tape 15"/>
          <p:cNvSpPr/>
          <p:nvPr/>
        </p:nvSpPr>
        <p:spPr>
          <a:xfrm>
            <a:off x="49530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t>
            </a:r>
            <a:r>
              <a:rPr lang="fr-FR" dirty="0" smtClean="0"/>
              <a:t>FA</a:t>
            </a:r>
            <a:r>
              <a:rPr lang="fr-FR" dirty="0" smtClean="0">
                <a:solidFill>
                  <a:srgbClr val="FFFF00"/>
                </a:solidFill>
              </a:rPr>
              <a:t>SS</a:t>
            </a:r>
            <a:r>
              <a:rPr lang="fr-FR" b="1" dirty="0" smtClean="0">
                <a:solidFill>
                  <a:schemeClr val="tx1"/>
                </a:solidFill>
              </a:rPr>
              <a:t>ES</a:t>
            </a:r>
            <a:endParaRPr lang="en-US" b="1" dirty="0">
              <a:solidFill>
                <a:schemeClr val="tx1"/>
              </a:solidFill>
            </a:endParaRPr>
          </a:p>
        </p:txBody>
      </p:sp>
      <p:sp>
        <p:nvSpPr>
          <p:cNvPr id="17" name="Flowchart: Punched Tape 16"/>
          <p:cNvSpPr/>
          <p:nvPr/>
        </p:nvSpPr>
        <p:spPr>
          <a:xfrm>
            <a:off x="4953000" y="32766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FA</a:t>
            </a:r>
            <a:r>
              <a:rPr lang="fr-FR" dirty="0" smtClean="0">
                <a:solidFill>
                  <a:srgbClr val="FFFF00"/>
                </a:solidFill>
              </a:rPr>
              <a:t>SS</a:t>
            </a:r>
            <a:r>
              <a:rPr lang="fr-FR" b="1" dirty="0" smtClean="0">
                <a:solidFill>
                  <a:schemeClr val="tx1"/>
                </a:solidFill>
              </a:rPr>
              <a:t>E</a:t>
            </a:r>
            <a:endParaRPr lang="en-US" b="1" dirty="0">
              <a:solidFill>
                <a:schemeClr val="tx1"/>
              </a:solidFill>
            </a:endParaRPr>
          </a:p>
        </p:txBody>
      </p:sp>
      <p:sp>
        <p:nvSpPr>
          <p:cNvPr id="18" name="Flowchart: Punched Tape 17"/>
          <p:cNvSpPr/>
          <p:nvPr/>
        </p:nvSpPr>
        <p:spPr>
          <a:xfrm>
            <a:off x="4953000" y="4114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FA</a:t>
            </a:r>
            <a:r>
              <a:rPr lang="fr-FR" dirty="0" smtClean="0">
                <a:solidFill>
                  <a:srgbClr val="FFFF00"/>
                </a:solidFill>
              </a:rPr>
              <a:t>SS</a:t>
            </a:r>
            <a:r>
              <a:rPr lang="fr-FR" b="1" dirty="0" smtClean="0">
                <a:solidFill>
                  <a:schemeClr val="tx1"/>
                </a:solidFill>
              </a:rPr>
              <a:t>IONS</a:t>
            </a:r>
            <a:endParaRPr lang="en-US" b="1" dirty="0">
              <a:solidFill>
                <a:schemeClr val="tx1"/>
              </a:solidFill>
            </a:endParaRPr>
          </a:p>
        </p:txBody>
      </p:sp>
      <p:sp>
        <p:nvSpPr>
          <p:cNvPr id="19" name="Flowchart: Punched Tape 18"/>
          <p:cNvSpPr/>
          <p:nvPr/>
        </p:nvSpPr>
        <p:spPr>
          <a:xfrm>
            <a:off x="4953000" y="4953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FA</a:t>
            </a:r>
            <a:r>
              <a:rPr lang="fr-FR" b="1" dirty="0" smtClean="0">
                <a:solidFill>
                  <a:srgbClr val="FFFF00"/>
                </a:solidFill>
              </a:rPr>
              <a:t>SS</a:t>
            </a:r>
            <a:r>
              <a:rPr lang="fr-FR" b="1" dirty="0" smtClean="0">
                <a:solidFill>
                  <a:schemeClr val="tx1"/>
                </a:solidFill>
              </a:rPr>
              <a:t>IEZ</a:t>
            </a:r>
            <a:endParaRPr lang="en-US" b="1" dirty="0">
              <a:solidFill>
                <a:schemeClr val="tx1"/>
              </a:solidFill>
            </a:endParaRP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fr-FR" dirty="0" smtClean="0"/>
              <a:t>F</a:t>
            </a:r>
            <a:r>
              <a:rPr lang="fr-FR" dirty="0" smtClean="0">
                <a:solidFill>
                  <a:schemeClr val="bg1"/>
                </a:solidFill>
              </a:rPr>
              <a:t>A</a:t>
            </a:r>
            <a:r>
              <a:rPr lang="fr-FR" dirty="0" smtClean="0">
                <a:solidFill>
                  <a:srgbClr val="FFFF00"/>
                </a:solidFill>
              </a:rPr>
              <a:t>SS</a:t>
            </a:r>
            <a:r>
              <a:rPr lang="fr-FR" b="1" dirty="0" smtClean="0">
                <a:solidFill>
                  <a:schemeClr val="tx1"/>
                </a:solidFill>
              </a:rPr>
              <a:t>ENT</a:t>
            </a:r>
            <a:endParaRPr lang="en-US" b="1" dirty="0">
              <a:solidFill>
                <a:schemeClr val="tx1"/>
              </a:solidFill>
            </a:endParaRPr>
          </a:p>
        </p:txBody>
      </p:sp>
      <p:sp>
        <p:nvSpPr>
          <p:cNvPr id="22" name="Oval 21"/>
          <p:cNvSpPr/>
          <p:nvPr/>
        </p:nvSpPr>
        <p:spPr>
          <a:xfrm>
            <a:off x="7772400" y="57912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err="1"/>
              <a:t>une</a:t>
            </a:r>
            <a:r>
              <a:rPr lang="en-US" dirty="0"/>
              <a:t> </a:t>
            </a:r>
            <a:r>
              <a:rPr lang="fr-FR" dirty="0"/>
              <a:t>f</a:t>
            </a:r>
            <a:r>
              <a:rPr lang="en-US" dirty="0"/>
              <a:t>ê</a:t>
            </a:r>
            <a:r>
              <a:rPr lang="fr-FR" dirty="0"/>
              <a:t>te</a:t>
            </a:r>
            <a:r>
              <a:rPr lang="en-US" dirty="0"/>
              <a:t> </a:t>
            </a:r>
          </a:p>
        </p:txBody>
      </p:sp>
      <p:sp>
        <p:nvSpPr>
          <p:cNvPr id="23" name="Oval 22"/>
          <p:cNvSpPr/>
          <p:nvPr/>
        </p:nvSpPr>
        <p:spPr>
          <a:xfrm>
            <a:off x="7620000" y="4953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du bruit</a:t>
            </a:r>
          </a:p>
        </p:txBody>
      </p:sp>
      <p:sp>
        <p:nvSpPr>
          <p:cNvPr id="24" name="Oval 23"/>
          <p:cNvSpPr/>
          <p:nvPr/>
        </p:nvSpPr>
        <p:spPr>
          <a:xfrm>
            <a:off x="7620000" y="4114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un match </a:t>
            </a:r>
            <a:r>
              <a:rPr lang="en-US" dirty="0" err="1"/>
              <a:t>nul</a:t>
            </a:r>
            <a:endParaRPr lang="en-US" dirty="0"/>
          </a:p>
        </p:txBody>
      </p:sp>
      <p:sp>
        <p:nvSpPr>
          <p:cNvPr id="25" name="Oval 24"/>
          <p:cNvSpPr/>
          <p:nvPr/>
        </p:nvSpPr>
        <p:spPr>
          <a:xfrm>
            <a:off x="7543800" y="3200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un pique-</a:t>
            </a:r>
            <a:r>
              <a:rPr lang="en-US" dirty="0" err="1"/>
              <a:t>nique</a:t>
            </a:r>
            <a:endParaRPr lang="en-US" dirty="0"/>
          </a:p>
        </p:txBody>
      </p:sp>
      <p:sp>
        <p:nvSpPr>
          <p:cNvPr id="26" name="Oval 25"/>
          <p:cNvSpPr/>
          <p:nvPr/>
        </p:nvSpPr>
        <p:spPr>
          <a:xfrm>
            <a:off x="7543800" y="2362200"/>
            <a:ext cx="1981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les devoirs</a:t>
            </a:r>
          </a:p>
        </p:txBody>
      </p:sp>
      <p:sp>
        <p:nvSpPr>
          <p:cNvPr id="27" name="Oval 26"/>
          <p:cNvSpPr/>
          <p:nvPr/>
        </p:nvSpPr>
        <p:spPr>
          <a:xfrm>
            <a:off x="7620000" y="1371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de la </a:t>
            </a:r>
            <a:r>
              <a:rPr lang="fr-FR" dirty="0"/>
              <a:t>gymnastique</a:t>
            </a:r>
          </a:p>
        </p:txBody>
      </p:sp>
      <p:sp>
        <p:nvSpPr>
          <p:cNvPr id="28" name="Flowchart: Alternate Process 27"/>
          <p:cNvSpPr/>
          <p:nvPr/>
        </p:nvSpPr>
        <p:spPr>
          <a:xfrm>
            <a:off x="1981200" y="4064157"/>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
        <p:nvSpPr>
          <p:cNvPr id="29" name="Flowchart: Alternate Process 28"/>
          <p:cNvSpPr/>
          <p:nvPr/>
        </p:nvSpPr>
        <p:spPr>
          <a:xfrm>
            <a:off x="2004060" y="474808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dirty="0"/>
          </a:p>
        </p:txBody>
      </p:sp>
      <p:sp>
        <p:nvSpPr>
          <p:cNvPr id="30" name="Flowchart: Alternate Process 29"/>
          <p:cNvSpPr/>
          <p:nvPr/>
        </p:nvSpPr>
        <p:spPr>
          <a:xfrm>
            <a:off x="1981200" y="340649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Tree>
    <p:extLst>
      <p:ext uri="{BB962C8B-B14F-4D97-AF65-F5344CB8AC3E}">
        <p14:creationId xmlns:p14="http://schemas.microsoft.com/office/powerpoint/2010/main" val="206766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1520" y="-508314"/>
            <a:ext cx="10997184" cy="2156341"/>
          </a:xfrm>
        </p:spPr>
        <p:txBody>
          <a:bodyPr>
            <a:noAutofit/>
          </a:bodyPr>
          <a:lstStyle/>
          <a:p>
            <a:r>
              <a:rPr lang="en-US" sz="3200" b="1" dirty="0" err="1" smtClean="0">
                <a:solidFill>
                  <a:srgbClr val="C00000"/>
                </a:solidFill>
              </a:rPr>
              <a:t>Conjugaison</a:t>
            </a:r>
            <a:r>
              <a:rPr lang="en-US" sz="3200" b="1" dirty="0" smtClean="0">
                <a:solidFill>
                  <a:srgbClr val="C00000"/>
                </a:solidFill>
              </a:rPr>
              <a:t> </a:t>
            </a:r>
            <a:r>
              <a:rPr lang="en-US" sz="3200" b="1" dirty="0">
                <a:solidFill>
                  <a:srgbClr val="C00000"/>
                </a:solidFill>
              </a:rPr>
              <a:t>du </a:t>
            </a:r>
            <a:r>
              <a:rPr lang="en-US" sz="3200" b="1" dirty="0" err="1">
                <a:solidFill>
                  <a:srgbClr val="C00000"/>
                </a:solidFill>
              </a:rPr>
              <a:t>verbe</a:t>
            </a:r>
            <a:r>
              <a:rPr lang="en-US" sz="3200" b="1" dirty="0">
                <a:solidFill>
                  <a:srgbClr val="C00000"/>
                </a:solidFill>
              </a:rPr>
              <a:t> BALAYER 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 </a:t>
            </a:r>
            <a:r>
              <a:rPr lang="en-US" sz="4000" dirty="0"/>
              <a:t/>
            </a:r>
            <a:br>
              <a:rPr lang="en-US" sz="4000" dirty="0"/>
            </a:br>
            <a:endParaRPr lang="en-US" sz="4000" dirty="0"/>
          </a:p>
        </p:txBody>
      </p:sp>
      <p:sp>
        <p:nvSpPr>
          <p:cNvPr id="5" name="Flowchart: Alternate Process 4"/>
          <p:cNvSpPr/>
          <p:nvPr/>
        </p:nvSpPr>
        <p:spPr>
          <a:xfrm>
            <a:off x="3483864" y="508558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VOUS </a:t>
            </a:r>
            <a:endParaRPr lang="en-US" dirty="0"/>
          </a:p>
        </p:txBody>
      </p:sp>
      <p:sp>
        <p:nvSpPr>
          <p:cNvPr id="7" name="Flowchart: Alternate Process 6"/>
          <p:cNvSpPr/>
          <p:nvPr/>
        </p:nvSpPr>
        <p:spPr>
          <a:xfrm>
            <a:off x="3483864" y="1606707"/>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3483864" y="43037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483864" y="249244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3179064" y="5943600"/>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3064764" y="3441192"/>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02664"/>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BALA</a:t>
            </a:r>
            <a:r>
              <a:rPr lang="en-US" b="1" dirty="0">
                <a:solidFill>
                  <a:srgbClr val="FFFF00"/>
                </a:solidFill>
              </a:rPr>
              <a:t>I</a:t>
            </a:r>
            <a:r>
              <a:rPr lang="en-US" b="1" dirty="0">
                <a:solidFill>
                  <a:schemeClr val="tx1"/>
                </a:solidFill>
              </a:rPr>
              <a:t>E</a:t>
            </a:r>
          </a:p>
        </p:txBody>
      </p:sp>
      <p:sp>
        <p:nvSpPr>
          <p:cNvPr id="16" name="Flowchart: Punched Tape 15"/>
          <p:cNvSpPr/>
          <p:nvPr/>
        </p:nvSpPr>
        <p:spPr>
          <a:xfrm>
            <a:off x="49530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BALA</a:t>
            </a:r>
            <a:r>
              <a:rPr lang="en-US" b="1" dirty="0">
                <a:solidFill>
                  <a:srgbClr val="FFFF00"/>
                </a:solidFill>
              </a:rPr>
              <a:t>I</a:t>
            </a:r>
            <a:r>
              <a:rPr lang="en-US" b="1" dirty="0">
                <a:solidFill>
                  <a:schemeClr val="tx1"/>
                </a:solidFill>
              </a:rPr>
              <a:t>ES</a:t>
            </a:r>
          </a:p>
        </p:txBody>
      </p:sp>
      <p:sp>
        <p:nvSpPr>
          <p:cNvPr id="17" name="Flowchart: Punched Tape 16"/>
          <p:cNvSpPr/>
          <p:nvPr/>
        </p:nvSpPr>
        <p:spPr>
          <a:xfrm>
            <a:off x="49530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BALA</a:t>
            </a:r>
            <a:r>
              <a:rPr lang="en-US" b="1" dirty="0">
                <a:solidFill>
                  <a:srgbClr val="FFFF00"/>
                </a:solidFill>
              </a:rPr>
              <a:t>I</a:t>
            </a:r>
            <a:r>
              <a:rPr lang="en-US" b="1" dirty="0">
                <a:solidFill>
                  <a:schemeClr val="tx1"/>
                </a:solidFill>
              </a:rPr>
              <a:t>E</a:t>
            </a:r>
          </a:p>
        </p:txBody>
      </p:sp>
      <p:sp>
        <p:nvSpPr>
          <p:cNvPr id="18" name="Flowchart: Punched Tape 17"/>
          <p:cNvSpPr/>
          <p:nvPr/>
        </p:nvSpPr>
        <p:spPr>
          <a:xfrm>
            <a:off x="4953000" y="4267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BALA</a:t>
            </a:r>
            <a:r>
              <a:rPr lang="en-US" b="1" dirty="0">
                <a:solidFill>
                  <a:schemeClr val="bg1"/>
                </a:solidFill>
              </a:rPr>
              <a:t>Y</a:t>
            </a:r>
            <a:r>
              <a:rPr lang="en-US" b="1" dirty="0">
                <a:solidFill>
                  <a:schemeClr val="tx1"/>
                </a:solidFill>
              </a:rPr>
              <a:t>ONS</a:t>
            </a: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BALA</a:t>
            </a:r>
            <a:r>
              <a:rPr lang="en-US" b="1" dirty="0">
                <a:solidFill>
                  <a:schemeClr val="bg1"/>
                </a:solidFill>
              </a:rPr>
              <a:t>Y</a:t>
            </a:r>
            <a:r>
              <a:rPr lang="en-US" b="1" dirty="0">
                <a:solidFill>
                  <a:schemeClr val="tx1"/>
                </a:solidFill>
              </a:rPr>
              <a:t>EZ</a:t>
            </a: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BALA</a:t>
            </a:r>
            <a:r>
              <a:rPr lang="en-US" b="1" dirty="0">
                <a:solidFill>
                  <a:srgbClr val="FFFF00"/>
                </a:solidFill>
              </a:rPr>
              <a:t>I</a:t>
            </a:r>
            <a:r>
              <a:rPr lang="en-US" b="1" dirty="0">
                <a:solidFill>
                  <a:schemeClr val="tx1"/>
                </a:solidFill>
              </a:rPr>
              <a:t>ENT</a:t>
            </a:r>
          </a:p>
        </p:txBody>
      </p:sp>
      <p:sp>
        <p:nvSpPr>
          <p:cNvPr id="23" name="Rectangle 3"/>
          <p:cNvSpPr>
            <a:spLocks noChangeArrowheads="1"/>
          </p:cNvSpPr>
          <p:nvPr/>
        </p:nvSpPr>
        <p:spPr bwMode="auto">
          <a:xfrm>
            <a:off x="1752600" y="762000"/>
            <a:ext cx="86106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fontAlgn="base">
              <a:spcBef>
                <a:spcPct val="0"/>
              </a:spcBef>
              <a:spcAft>
                <a:spcPct val="0"/>
              </a:spcAft>
            </a:pPr>
            <a:endParaRPr lang="en-US" sz="2000" dirty="0">
              <a:latin typeface="Arial" pitchFamily="34" charset="0"/>
              <a:cs typeface="Arial" pitchFamily="34" charset="0"/>
            </a:endParaRPr>
          </a:p>
        </p:txBody>
      </p:sp>
      <p:sp>
        <p:nvSpPr>
          <p:cNvPr id="21" name="Oval 20"/>
          <p:cNvSpPr/>
          <p:nvPr/>
        </p:nvSpPr>
        <p:spPr>
          <a:xfrm>
            <a:off x="7620000" y="5943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salon</a:t>
            </a:r>
          </a:p>
        </p:txBody>
      </p:sp>
      <p:sp>
        <p:nvSpPr>
          <p:cNvPr id="22" name="Oval 21"/>
          <p:cNvSpPr/>
          <p:nvPr/>
        </p:nvSpPr>
        <p:spPr>
          <a:xfrm>
            <a:off x="7696200" y="5105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a:t>
            </a:r>
            <a:r>
              <a:rPr lang="en-US" dirty="0" err="1"/>
              <a:t>couloir</a:t>
            </a:r>
            <a:endParaRPr lang="en-US" dirty="0"/>
          </a:p>
        </p:txBody>
      </p:sp>
      <p:sp>
        <p:nvSpPr>
          <p:cNvPr id="24" name="Oval 23"/>
          <p:cNvSpPr/>
          <p:nvPr/>
        </p:nvSpPr>
        <p:spPr>
          <a:xfrm>
            <a:off x="7696200" y="4191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classe</a:t>
            </a:r>
            <a:r>
              <a:rPr lang="en-US" dirty="0"/>
              <a:t> </a:t>
            </a:r>
          </a:p>
        </p:txBody>
      </p:sp>
      <p:sp>
        <p:nvSpPr>
          <p:cNvPr id="25" name="Oval 24"/>
          <p:cNvSpPr/>
          <p:nvPr/>
        </p:nvSpPr>
        <p:spPr>
          <a:xfrm>
            <a:off x="7620000" y="3276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 </a:t>
            </a:r>
            <a:r>
              <a:rPr lang="en-US" dirty="0" err="1"/>
              <a:t>escalier</a:t>
            </a:r>
            <a:endParaRPr lang="en-US" dirty="0"/>
          </a:p>
        </p:txBody>
      </p:sp>
      <p:sp>
        <p:nvSpPr>
          <p:cNvPr id="26" name="Oval 25"/>
          <p:cNvSpPr/>
          <p:nvPr/>
        </p:nvSpPr>
        <p:spPr>
          <a:xfrm>
            <a:off x="7620000" y="2438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maison</a:t>
            </a:r>
            <a:endParaRPr lang="en-US" dirty="0"/>
          </a:p>
        </p:txBody>
      </p:sp>
      <p:sp>
        <p:nvSpPr>
          <p:cNvPr id="28" name="Oval 27"/>
          <p:cNvSpPr/>
          <p:nvPr/>
        </p:nvSpPr>
        <p:spPr>
          <a:xfrm>
            <a:off x="7696200" y="1524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cour</a:t>
            </a:r>
            <a:endParaRPr lang="en-US" dirty="0"/>
          </a:p>
        </p:txBody>
      </p:sp>
      <p:sp>
        <p:nvSpPr>
          <p:cNvPr id="29" name="Flowchart: Alternate Process 28"/>
          <p:cNvSpPr/>
          <p:nvPr/>
        </p:nvSpPr>
        <p:spPr>
          <a:xfrm>
            <a:off x="2082165" y="3365435"/>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
        <p:nvSpPr>
          <p:cNvPr id="30" name="Flowchart: Alternate Process 29"/>
          <p:cNvSpPr/>
          <p:nvPr/>
        </p:nvSpPr>
        <p:spPr>
          <a:xfrm>
            <a:off x="2082165" y="47228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dirty="0"/>
          </a:p>
        </p:txBody>
      </p:sp>
      <p:sp>
        <p:nvSpPr>
          <p:cNvPr id="31" name="Flowchart: Alternate Process 30"/>
          <p:cNvSpPr/>
          <p:nvPr/>
        </p:nvSpPr>
        <p:spPr>
          <a:xfrm>
            <a:off x="2082546" y="40386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Tree>
    <p:extLst>
      <p:ext uri="{BB962C8B-B14F-4D97-AF65-F5344CB8AC3E}">
        <p14:creationId xmlns:p14="http://schemas.microsoft.com/office/powerpoint/2010/main" val="1667732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1704" y="-356204"/>
            <a:ext cx="10287000" cy="1423004"/>
          </a:xfrm>
        </p:spPr>
        <p:txBody>
          <a:bodyPr>
            <a:noAutofit/>
          </a:bodyPr>
          <a:lstStyle/>
          <a:p>
            <a:r>
              <a:rPr lang="en-US" sz="4000" b="1" dirty="0">
                <a:solidFill>
                  <a:srgbClr val="C00000"/>
                </a:solidFill>
              </a:rPr>
              <a:t/>
            </a:r>
            <a:br>
              <a:rPr lang="en-US" sz="4000" b="1" dirty="0">
                <a:solidFill>
                  <a:srgbClr val="C00000"/>
                </a:solidFill>
              </a:rPr>
            </a:br>
            <a:r>
              <a:rPr lang="en-US" sz="4000" dirty="0">
                <a:solidFill>
                  <a:srgbClr val="C00000"/>
                </a:solidFill>
              </a:rPr>
              <a:t/>
            </a:r>
            <a:br>
              <a:rPr lang="en-US" sz="4000" dirty="0">
                <a:solidFill>
                  <a:srgbClr val="C00000"/>
                </a:solidFill>
              </a:rPr>
            </a:br>
            <a:r>
              <a:rPr lang="en-US" sz="3200" b="1" dirty="0" err="1">
                <a:solidFill>
                  <a:srgbClr val="C00000"/>
                </a:solidFill>
              </a:rPr>
              <a:t>Conjugaison</a:t>
            </a:r>
            <a:r>
              <a:rPr lang="en-US" sz="3200" b="1" dirty="0">
                <a:solidFill>
                  <a:srgbClr val="C00000"/>
                </a:solidFill>
              </a:rPr>
              <a:t> du </a:t>
            </a:r>
            <a:r>
              <a:rPr lang="en-US" sz="3200" b="1" dirty="0" err="1">
                <a:solidFill>
                  <a:srgbClr val="C00000"/>
                </a:solidFill>
              </a:rPr>
              <a:t>verbe</a:t>
            </a:r>
            <a:r>
              <a:rPr lang="en-US" sz="3200" b="1" dirty="0">
                <a:solidFill>
                  <a:srgbClr val="C00000"/>
                </a:solidFill>
              </a:rPr>
              <a:t> </a:t>
            </a:r>
            <a:r>
              <a:rPr lang="en-US" sz="3200" b="1" dirty="0">
                <a:solidFill>
                  <a:schemeClr val="tx1"/>
                </a:solidFill>
              </a:rPr>
              <a:t>VENIR</a:t>
            </a:r>
            <a:r>
              <a:rPr lang="en-US" sz="3200" b="1" dirty="0">
                <a:solidFill>
                  <a:srgbClr val="C00000"/>
                </a:solidFill>
              </a:rPr>
              <a:t> 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 </a:t>
            </a:r>
            <a:endParaRPr lang="en-US" sz="3200" dirty="0">
              <a:solidFill>
                <a:srgbClr val="C00000"/>
              </a:solidFill>
            </a:endParaRPr>
          </a:p>
        </p:txBody>
      </p:sp>
      <p:sp>
        <p:nvSpPr>
          <p:cNvPr id="5" name="Flowchart: Alternate Process 4"/>
          <p:cNvSpPr/>
          <p:nvPr/>
        </p:nvSpPr>
        <p:spPr>
          <a:xfrm>
            <a:off x="3459480" y="508933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VOUS </a:t>
            </a:r>
            <a:endParaRPr lang="en-US" dirty="0"/>
          </a:p>
        </p:txBody>
      </p:sp>
      <p:sp>
        <p:nvSpPr>
          <p:cNvPr id="7" name="Flowchart: Alternate Process 6"/>
          <p:cNvSpPr/>
          <p:nvPr/>
        </p:nvSpPr>
        <p:spPr>
          <a:xfrm>
            <a:off x="3459480" y="1712565"/>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3459480" y="4267200"/>
            <a:ext cx="914400" cy="6096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459480" y="251876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2971800" y="5963412"/>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2857500" y="3386884"/>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r>
              <a:rPr lang="en-US" b="1" dirty="0" smtClean="0">
                <a:solidFill>
                  <a:srgbClr val="FFFF00"/>
                </a:solidFill>
              </a:rPr>
              <a:t>I</a:t>
            </a:r>
            <a:r>
              <a:rPr lang="en-US" dirty="0" smtClean="0"/>
              <a:t>ENN</a:t>
            </a:r>
            <a:r>
              <a:rPr lang="en-US" b="1" dirty="0" smtClean="0">
                <a:solidFill>
                  <a:schemeClr val="tx1"/>
                </a:solidFill>
              </a:rPr>
              <a:t>E</a:t>
            </a:r>
            <a:endParaRPr lang="en-US" b="1" dirty="0">
              <a:solidFill>
                <a:schemeClr val="tx1"/>
              </a:solidFill>
            </a:endParaRPr>
          </a:p>
        </p:txBody>
      </p:sp>
      <p:sp>
        <p:nvSpPr>
          <p:cNvPr id="16" name="Flowchart: Punched Tape 15"/>
          <p:cNvSpPr/>
          <p:nvPr/>
        </p:nvSpPr>
        <p:spPr>
          <a:xfrm>
            <a:off x="49530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r>
              <a:rPr lang="en-US" b="1" dirty="0" smtClean="0">
                <a:solidFill>
                  <a:srgbClr val="FFFF00"/>
                </a:solidFill>
              </a:rPr>
              <a:t>I</a:t>
            </a:r>
            <a:r>
              <a:rPr lang="en-US" dirty="0" smtClean="0"/>
              <a:t>ENN</a:t>
            </a:r>
            <a:r>
              <a:rPr lang="en-US" b="1" dirty="0" smtClean="0">
                <a:solidFill>
                  <a:schemeClr val="tx1"/>
                </a:solidFill>
              </a:rPr>
              <a:t>ES</a:t>
            </a:r>
            <a:endParaRPr lang="en-US" b="1" dirty="0">
              <a:solidFill>
                <a:schemeClr val="tx1"/>
              </a:solidFill>
            </a:endParaRPr>
          </a:p>
        </p:txBody>
      </p:sp>
      <p:sp>
        <p:nvSpPr>
          <p:cNvPr id="17" name="Flowchart: Punched Tape 16"/>
          <p:cNvSpPr/>
          <p:nvPr/>
        </p:nvSpPr>
        <p:spPr>
          <a:xfrm>
            <a:off x="4953000" y="32766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r>
              <a:rPr lang="en-US" b="1" dirty="0" smtClean="0">
                <a:solidFill>
                  <a:srgbClr val="FFFF00"/>
                </a:solidFill>
              </a:rPr>
              <a:t>I</a:t>
            </a:r>
            <a:r>
              <a:rPr lang="en-US" dirty="0" smtClean="0"/>
              <a:t>ENN</a:t>
            </a:r>
            <a:r>
              <a:rPr lang="en-US" b="1" dirty="0" smtClean="0">
                <a:solidFill>
                  <a:schemeClr val="tx1"/>
                </a:solidFill>
              </a:rPr>
              <a:t>E</a:t>
            </a:r>
            <a:endParaRPr lang="en-US" dirty="0">
              <a:solidFill>
                <a:srgbClr val="FF0000"/>
              </a:solidFill>
            </a:endParaRPr>
          </a:p>
        </p:txBody>
      </p:sp>
      <p:sp>
        <p:nvSpPr>
          <p:cNvPr id="18" name="Flowchart: Punched Tape 17"/>
          <p:cNvSpPr/>
          <p:nvPr/>
        </p:nvSpPr>
        <p:spPr>
          <a:xfrm>
            <a:off x="4953000" y="4267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VEN</a:t>
            </a:r>
            <a:r>
              <a:rPr lang="en-US" b="1" dirty="0" smtClean="0">
                <a:solidFill>
                  <a:schemeClr val="tx1"/>
                </a:solidFill>
              </a:rPr>
              <a:t>IONS</a:t>
            </a:r>
            <a:r>
              <a:rPr lang="en-US" dirty="0" smtClean="0">
                <a:solidFill>
                  <a:srgbClr val="FF0000"/>
                </a:solidFill>
              </a:rPr>
              <a:t> </a:t>
            </a:r>
            <a:r>
              <a:rPr lang="en-US" dirty="0">
                <a:solidFill>
                  <a:srgbClr val="FF0000"/>
                </a:solidFill>
              </a:rPr>
              <a:t>-</a:t>
            </a: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VEN</a:t>
            </a:r>
            <a:r>
              <a:rPr lang="en-US" b="1" dirty="0" smtClean="0">
                <a:solidFill>
                  <a:schemeClr val="tx1"/>
                </a:solidFill>
              </a:rPr>
              <a:t>IEZ</a:t>
            </a:r>
            <a:r>
              <a:rPr lang="en-US" dirty="0" smtClean="0">
                <a:solidFill>
                  <a:srgbClr val="FF0000"/>
                </a:solidFill>
              </a:rPr>
              <a:t>  </a:t>
            </a:r>
            <a:r>
              <a:rPr lang="en-US" dirty="0">
                <a:solidFill>
                  <a:srgbClr val="FF0000"/>
                </a:solidFill>
              </a:rPr>
              <a:t>-</a:t>
            </a:r>
          </a:p>
        </p:txBody>
      </p:sp>
      <p:sp>
        <p:nvSpPr>
          <p:cNvPr id="20" name="Flowchart: Punched Tape 19"/>
          <p:cNvSpPr/>
          <p:nvPr/>
        </p:nvSpPr>
        <p:spPr>
          <a:xfrm>
            <a:off x="4876800" y="5867400"/>
            <a:ext cx="20574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V</a:t>
            </a:r>
            <a:r>
              <a:rPr lang="en-US" b="1" dirty="0" smtClean="0">
                <a:solidFill>
                  <a:srgbClr val="FFFF00"/>
                </a:solidFill>
              </a:rPr>
              <a:t>I</a:t>
            </a:r>
            <a:r>
              <a:rPr lang="en-US" b="1" dirty="0" smtClean="0"/>
              <a:t>E</a:t>
            </a:r>
            <a:r>
              <a:rPr lang="en-US" b="1" dirty="0" smtClean="0">
                <a:solidFill>
                  <a:srgbClr val="FFFF00"/>
                </a:solidFill>
              </a:rPr>
              <a:t>N</a:t>
            </a:r>
            <a:r>
              <a:rPr lang="en-US" b="1" dirty="0" smtClean="0"/>
              <a:t>N</a:t>
            </a:r>
            <a:r>
              <a:rPr lang="en-US" dirty="0" smtClean="0">
                <a:solidFill>
                  <a:schemeClr val="tx1"/>
                </a:solidFill>
              </a:rPr>
              <a:t>ENT</a:t>
            </a:r>
            <a:endParaRPr lang="en-US" dirty="0">
              <a:solidFill>
                <a:schemeClr val="tx1"/>
              </a:solidFill>
            </a:endParaRPr>
          </a:p>
        </p:txBody>
      </p:sp>
      <p:sp>
        <p:nvSpPr>
          <p:cNvPr id="21" name="Oval 20"/>
          <p:cNvSpPr/>
          <p:nvPr/>
        </p:nvSpPr>
        <p:spPr>
          <a:xfrm>
            <a:off x="7696200" y="3962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du </a:t>
            </a:r>
            <a:r>
              <a:rPr lang="en-US" dirty="0" err="1"/>
              <a:t>cinéma</a:t>
            </a:r>
            <a:endParaRPr lang="en-US" dirty="0"/>
          </a:p>
        </p:txBody>
      </p:sp>
      <p:sp>
        <p:nvSpPr>
          <p:cNvPr id="22" name="Oval 21"/>
          <p:cNvSpPr/>
          <p:nvPr/>
        </p:nvSpPr>
        <p:spPr>
          <a:xfrm>
            <a:off x="7620000" y="31242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de </a:t>
            </a:r>
            <a:r>
              <a:rPr lang="en-US" dirty="0" err="1"/>
              <a:t>l’é</a:t>
            </a:r>
            <a:r>
              <a:rPr lang="fr-FR" dirty="0" err="1"/>
              <a:t>cole</a:t>
            </a:r>
            <a:endParaRPr lang="fr-FR" dirty="0"/>
          </a:p>
        </p:txBody>
      </p:sp>
      <p:sp>
        <p:nvSpPr>
          <p:cNvPr id="23" name="Oval 22"/>
          <p:cNvSpPr/>
          <p:nvPr/>
        </p:nvSpPr>
        <p:spPr>
          <a:xfrm>
            <a:off x="7620000" y="2286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de </a:t>
            </a:r>
            <a:r>
              <a:rPr lang="en-US" dirty="0" err="1"/>
              <a:t>l’Albanie</a:t>
            </a:r>
            <a:endParaRPr lang="en-US" dirty="0"/>
          </a:p>
        </p:txBody>
      </p:sp>
      <p:sp>
        <p:nvSpPr>
          <p:cNvPr id="24" name="Oval 23"/>
          <p:cNvSpPr/>
          <p:nvPr/>
        </p:nvSpPr>
        <p:spPr>
          <a:xfrm>
            <a:off x="7696200" y="1447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de </a:t>
            </a:r>
            <a:r>
              <a:rPr lang="en-US" dirty="0" err="1"/>
              <a:t>Shkodra</a:t>
            </a:r>
            <a:endParaRPr lang="en-US" dirty="0"/>
          </a:p>
        </p:txBody>
      </p:sp>
      <p:sp>
        <p:nvSpPr>
          <p:cNvPr id="25" name="Oval 24"/>
          <p:cNvSpPr/>
          <p:nvPr/>
        </p:nvSpPr>
        <p:spPr>
          <a:xfrm>
            <a:off x="7772400" y="4876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du </a:t>
            </a:r>
            <a:r>
              <a:rPr lang="fr-FR" dirty="0"/>
              <a:t>thé</a:t>
            </a:r>
            <a:r>
              <a:rPr lang="en-US" dirty="0" err="1"/>
              <a:t>âtr</a:t>
            </a:r>
            <a:r>
              <a:rPr lang="fr-FR" dirty="0"/>
              <a:t>e</a:t>
            </a:r>
          </a:p>
        </p:txBody>
      </p:sp>
      <p:sp>
        <p:nvSpPr>
          <p:cNvPr id="26" name="Oval 25"/>
          <p:cNvSpPr/>
          <p:nvPr/>
        </p:nvSpPr>
        <p:spPr>
          <a:xfrm>
            <a:off x="7848600" y="5715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de partout</a:t>
            </a:r>
          </a:p>
        </p:txBody>
      </p:sp>
      <p:sp>
        <p:nvSpPr>
          <p:cNvPr id="27" name="Flowchart: Alternate Process 26"/>
          <p:cNvSpPr/>
          <p:nvPr/>
        </p:nvSpPr>
        <p:spPr>
          <a:xfrm>
            <a:off x="1771650" y="455066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b="1" dirty="0"/>
          </a:p>
        </p:txBody>
      </p:sp>
      <p:sp>
        <p:nvSpPr>
          <p:cNvPr id="28" name="Flowchart: Alternate Process 27"/>
          <p:cNvSpPr/>
          <p:nvPr/>
        </p:nvSpPr>
        <p:spPr>
          <a:xfrm>
            <a:off x="1746504" y="324307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
        <p:nvSpPr>
          <p:cNvPr id="29" name="Flowchart: Alternate Process 28"/>
          <p:cNvSpPr/>
          <p:nvPr/>
        </p:nvSpPr>
        <p:spPr>
          <a:xfrm>
            <a:off x="1746504" y="38862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Tree>
    <p:extLst>
      <p:ext uri="{BB962C8B-B14F-4D97-AF65-F5344CB8AC3E}">
        <p14:creationId xmlns:p14="http://schemas.microsoft.com/office/powerpoint/2010/main" val="1418552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6448" y="795903"/>
            <a:ext cx="11375136" cy="838200"/>
          </a:xfrm>
        </p:spPr>
        <p:txBody>
          <a:bodyPr>
            <a:noAutofit/>
          </a:bodyPr>
          <a:lstStyle/>
          <a:p>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3200" b="1" dirty="0" err="1" smtClean="0">
                <a:solidFill>
                  <a:srgbClr val="C00000"/>
                </a:solidFill>
              </a:rPr>
              <a:t>Conjugaison</a:t>
            </a:r>
            <a:r>
              <a:rPr lang="en-US" sz="3200" b="1" dirty="0" smtClean="0">
                <a:solidFill>
                  <a:srgbClr val="C00000"/>
                </a:solidFill>
              </a:rPr>
              <a:t> </a:t>
            </a:r>
            <a:r>
              <a:rPr lang="en-US" sz="3200" b="1" dirty="0">
                <a:solidFill>
                  <a:srgbClr val="C00000"/>
                </a:solidFill>
              </a:rPr>
              <a:t>du </a:t>
            </a:r>
            <a:r>
              <a:rPr lang="en-US" sz="3200" b="1" dirty="0" err="1">
                <a:solidFill>
                  <a:srgbClr val="C00000"/>
                </a:solidFill>
              </a:rPr>
              <a:t>verbe</a:t>
            </a:r>
            <a:r>
              <a:rPr lang="en-US" sz="3200" b="1" dirty="0">
                <a:solidFill>
                  <a:srgbClr val="C00000"/>
                </a:solidFill>
              </a:rPr>
              <a:t> </a:t>
            </a:r>
            <a:r>
              <a:rPr lang="en-US" sz="3200" b="1" dirty="0">
                <a:solidFill>
                  <a:schemeClr val="tx1"/>
                </a:solidFill>
              </a:rPr>
              <a:t>SORTIR</a:t>
            </a:r>
            <a:r>
              <a:rPr lang="en-US" sz="3200" b="1" dirty="0">
                <a:solidFill>
                  <a:srgbClr val="C00000"/>
                </a:solidFill>
              </a:rPr>
              <a:t> </a:t>
            </a:r>
            <a:r>
              <a:rPr lang="en-US" sz="3200" b="1" dirty="0" smtClean="0">
                <a:solidFill>
                  <a:srgbClr val="C00000"/>
                </a:solidFill>
              </a:rPr>
              <a:t>au </a:t>
            </a:r>
            <a:r>
              <a:rPr lang="en-US" sz="3200" b="1" dirty="0" err="1" smtClean="0">
                <a:solidFill>
                  <a:srgbClr val="C00000"/>
                </a:solidFill>
              </a:rPr>
              <a:t>Subjonctif</a:t>
            </a:r>
            <a:r>
              <a:rPr lang="en-US" sz="3200" b="1" dirty="0" smtClean="0">
                <a:solidFill>
                  <a:srgbClr val="C00000"/>
                </a:solidFill>
              </a:rPr>
              <a:t> </a:t>
            </a:r>
            <a:r>
              <a:rPr lang="fr-FR" sz="3200" b="1" dirty="0">
                <a:solidFill>
                  <a:srgbClr val="C00000"/>
                </a:solidFill>
              </a:rPr>
              <a:t>Présent </a:t>
            </a:r>
            <a:r>
              <a:rPr lang="en-US" sz="3200" dirty="0"/>
              <a:t/>
            </a:r>
            <a:br>
              <a:rPr lang="en-US" sz="3200" dirty="0"/>
            </a:br>
            <a:endParaRPr lang="en-US" sz="3200" dirty="0"/>
          </a:p>
        </p:txBody>
      </p:sp>
      <p:sp>
        <p:nvSpPr>
          <p:cNvPr id="5" name="Flowchart: Alternate Process 4"/>
          <p:cNvSpPr/>
          <p:nvPr/>
        </p:nvSpPr>
        <p:spPr>
          <a:xfrm>
            <a:off x="3581400" y="508179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VOUS </a:t>
            </a:r>
            <a:endParaRPr lang="en-US" dirty="0"/>
          </a:p>
        </p:txBody>
      </p:sp>
      <p:sp>
        <p:nvSpPr>
          <p:cNvPr id="7" name="Flowchart: Alternate Process 6"/>
          <p:cNvSpPr/>
          <p:nvPr/>
        </p:nvSpPr>
        <p:spPr>
          <a:xfrm>
            <a:off x="3581400" y="171602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3570732" y="4251198"/>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570732" y="2598795"/>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3265932" y="5943600"/>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3051048" y="3467100"/>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PART</a:t>
            </a:r>
            <a:r>
              <a:rPr lang="fr-FR" b="1" dirty="0" smtClean="0">
                <a:solidFill>
                  <a:schemeClr val="tx1"/>
                </a:solidFill>
              </a:rPr>
              <a:t>E</a:t>
            </a:r>
            <a:endParaRPr lang="en-US" b="1" dirty="0">
              <a:solidFill>
                <a:schemeClr val="tx1"/>
              </a:solidFill>
            </a:endParaRPr>
          </a:p>
        </p:txBody>
      </p:sp>
      <p:sp>
        <p:nvSpPr>
          <p:cNvPr id="16" name="Flowchart: Punched Tape 15"/>
          <p:cNvSpPr/>
          <p:nvPr/>
        </p:nvSpPr>
        <p:spPr>
          <a:xfrm>
            <a:off x="49530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PART</a:t>
            </a:r>
            <a:r>
              <a:rPr lang="fr-FR" b="1" dirty="0" smtClean="0">
                <a:solidFill>
                  <a:schemeClr val="tx1"/>
                </a:solidFill>
              </a:rPr>
              <a:t>ES</a:t>
            </a:r>
            <a:endParaRPr lang="en-US" b="1" dirty="0">
              <a:solidFill>
                <a:schemeClr val="tx1"/>
              </a:solidFill>
            </a:endParaRPr>
          </a:p>
        </p:txBody>
      </p:sp>
      <p:sp>
        <p:nvSpPr>
          <p:cNvPr id="17" name="Flowchart: Punched Tape 16"/>
          <p:cNvSpPr/>
          <p:nvPr/>
        </p:nvSpPr>
        <p:spPr>
          <a:xfrm>
            <a:off x="49530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PAR</a:t>
            </a:r>
            <a:r>
              <a:rPr lang="fr-FR" b="1" dirty="0" smtClean="0">
                <a:solidFill>
                  <a:schemeClr val="bg1"/>
                </a:solidFill>
              </a:rPr>
              <a:t>T</a:t>
            </a:r>
            <a:r>
              <a:rPr lang="fr-FR" b="1" dirty="0" smtClean="0">
                <a:solidFill>
                  <a:schemeClr val="tx1"/>
                </a:solidFill>
              </a:rPr>
              <a:t>E</a:t>
            </a:r>
            <a:endParaRPr lang="en-US" b="1" dirty="0">
              <a:solidFill>
                <a:schemeClr val="tx1"/>
              </a:solidFill>
            </a:endParaRPr>
          </a:p>
        </p:txBody>
      </p:sp>
      <p:sp>
        <p:nvSpPr>
          <p:cNvPr id="18" name="Flowchart: Punched Tape 17"/>
          <p:cNvSpPr/>
          <p:nvPr/>
        </p:nvSpPr>
        <p:spPr>
          <a:xfrm>
            <a:off x="4953000" y="4267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PAR</a:t>
            </a:r>
            <a:r>
              <a:rPr lang="fr-FR" b="1" dirty="0" smtClean="0">
                <a:solidFill>
                  <a:schemeClr val="bg1"/>
                </a:solidFill>
              </a:rPr>
              <a:t>T</a:t>
            </a:r>
            <a:r>
              <a:rPr lang="fr-FR" b="1" dirty="0" smtClean="0">
                <a:solidFill>
                  <a:schemeClr val="tx1"/>
                </a:solidFill>
              </a:rPr>
              <a:t>IONS</a:t>
            </a:r>
            <a:endParaRPr lang="en-US" b="1" dirty="0">
              <a:solidFill>
                <a:schemeClr val="tx1"/>
              </a:solidFill>
            </a:endParaRP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PAR</a:t>
            </a:r>
            <a:r>
              <a:rPr lang="fr-FR" b="1" dirty="0" smtClean="0"/>
              <a:t>T</a:t>
            </a:r>
            <a:r>
              <a:rPr lang="fr-FR" b="1" dirty="0" smtClean="0">
                <a:solidFill>
                  <a:schemeClr val="tx1"/>
                </a:solidFill>
              </a:rPr>
              <a:t>IEZ</a:t>
            </a:r>
            <a:endParaRPr lang="en-US" b="1" dirty="0">
              <a:solidFill>
                <a:schemeClr val="tx1"/>
              </a:solidFill>
            </a:endParaRP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PAR</a:t>
            </a:r>
            <a:r>
              <a:rPr lang="fr-FR" b="1" dirty="0"/>
              <a:t>T</a:t>
            </a:r>
            <a:r>
              <a:rPr lang="fr-FR" b="1" dirty="0">
                <a:solidFill>
                  <a:schemeClr val="tx1"/>
                </a:solidFill>
              </a:rPr>
              <a:t>ENT</a:t>
            </a:r>
            <a:endParaRPr lang="en-US" b="1" dirty="0">
              <a:solidFill>
                <a:schemeClr val="tx1"/>
              </a:solidFill>
            </a:endParaRPr>
          </a:p>
        </p:txBody>
      </p:sp>
      <p:sp>
        <p:nvSpPr>
          <p:cNvPr id="21" name="Oval 20"/>
          <p:cNvSpPr/>
          <p:nvPr/>
        </p:nvSpPr>
        <p:spPr>
          <a:xfrm>
            <a:off x="7620000" y="5943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Pour  </a:t>
            </a:r>
            <a:r>
              <a:rPr lang="en-US" dirty="0" err="1"/>
              <a:t>toujours</a:t>
            </a:r>
            <a:endParaRPr lang="en-US" dirty="0"/>
          </a:p>
        </p:txBody>
      </p:sp>
      <p:sp>
        <p:nvSpPr>
          <p:cNvPr id="22" name="Oval 21"/>
          <p:cNvSpPr/>
          <p:nvPr/>
        </p:nvSpPr>
        <p:spPr>
          <a:xfrm>
            <a:off x="7620000" y="5105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err="1"/>
              <a:t>demain</a:t>
            </a:r>
            <a:r>
              <a:rPr lang="en-US" dirty="0"/>
              <a:t> </a:t>
            </a:r>
          </a:p>
        </p:txBody>
      </p:sp>
      <p:sp>
        <p:nvSpPr>
          <p:cNvPr id="23" name="Oval 22"/>
          <p:cNvSpPr/>
          <p:nvPr/>
        </p:nvSpPr>
        <p:spPr>
          <a:xfrm>
            <a:off x="7620000" y="4191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ensemble</a:t>
            </a:r>
          </a:p>
        </p:txBody>
      </p:sp>
      <p:sp>
        <p:nvSpPr>
          <p:cNvPr id="24" name="Oval 23"/>
          <p:cNvSpPr/>
          <p:nvPr/>
        </p:nvSpPr>
        <p:spPr>
          <a:xfrm>
            <a:off x="7620000" y="3276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à 7 </a:t>
            </a:r>
            <a:r>
              <a:rPr lang="en-US" dirty="0" err="1"/>
              <a:t>heures</a:t>
            </a:r>
            <a:endParaRPr lang="en-US" dirty="0"/>
          </a:p>
        </p:txBody>
      </p:sp>
      <p:sp>
        <p:nvSpPr>
          <p:cNvPr id="25" name="Oval 24"/>
          <p:cNvSpPr/>
          <p:nvPr/>
        </p:nvSpPr>
        <p:spPr>
          <a:xfrm>
            <a:off x="7543800" y="2438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à  </a:t>
            </a:r>
            <a:r>
              <a:rPr lang="en-US" dirty="0" err="1"/>
              <a:t>Theth</a:t>
            </a:r>
            <a:endParaRPr lang="en-US" dirty="0"/>
          </a:p>
        </p:txBody>
      </p:sp>
      <p:sp>
        <p:nvSpPr>
          <p:cNvPr id="26" name="Oval 25"/>
          <p:cNvSpPr/>
          <p:nvPr/>
        </p:nvSpPr>
        <p:spPr>
          <a:xfrm>
            <a:off x="7543800" y="14478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pour </a:t>
            </a:r>
            <a:r>
              <a:rPr lang="en-US" dirty="0" err="1"/>
              <a:t>Theth</a:t>
            </a:r>
            <a:r>
              <a:rPr lang="en-US" dirty="0"/>
              <a:t>  </a:t>
            </a:r>
          </a:p>
        </p:txBody>
      </p:sp>
      <p:sp>
        <p:nvSpPr>
          <p:cNvPr id="27" name="Flowchart: Alternate Process 26"/>
          <p:cNvSpPr/>
          <p:nvPr/>
        </p:nvSpPr>
        <p:spPr>
          <a:xfrm>
            <a:off x="1793748" y="325259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
        <p:nvSpPr>
          <p:cNvPr id="28" name="Flowchart: Alternate Process 27"/>
          <p:cNvSpPr/>
          <p:nvPr/>
        </p:nvSpPr>
        <p:spPr>
          <a:xfrm>
            <a:off x="1793748" y="46466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dirty="0"/>
          </a:p>
        </p:txBody>
      </p:sp>
      <p:sp>
        <p:nvSpPr>
          <p:cNvPr id="29" name="Flowchart: Alternate Process 28"/>
          <p:cNvSpPr/>
          <p:nvPr/>
        </p:nvSpPr>
        <p:spPr>
          <a:xfrm>
            <a:off x="1793748" y="3944874"/>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Tree>
    <p:extLst>
      <p:ext uri="{BB962C8B-B14F-4D97-AF65-F5344CB8AC3E}">
        <p14:creationId xmlns:p14="http://schemas.microsoft.com/office/powerpoint/2010/main" val="4083100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2752" y="0"/>
            <a:ext cx="11216640" cy="1072896"/>
          </a:xfrm>
        </p:spPr>
        <p:txBody>
          <a:bodyPr>
            <a:noAutofit/>
          </a:bodyPr>
          <a:lstStyle/>
          <a:p>
            <a:r>
              <a:rPr lang="en-US" sz="4000" b="1" dirty="0">
                <a:solidFill>
                  <a:srgbClr val="FF0000"/>
                </a:solidFill>
              </a:rPr>
              <a:t/>
            </a:r>
            <a:br>
              <a:rPr lang="en-US" sz="4000" b="1" dirty="0">
                <a:solidFill>
                  <a:srgbClr val="FF0000"/>
                </a:solidFill>
              </a:rPr>
            </a:br>
            <a:r>
              <a:rPr lang="fr-FR" sz="3600" b="1" dirty="0" smtClean="0">
                <a:solidFill>
                  <a:srgbClr val="FF0000"/>
                </a:solidFill>
              </a:rPr>
              <a:t> </a:t>
            </a:r>
            <a:r>
              <a:rPr lang="en-US" sz="4000" dirty="0"/>
              <a:t/>
            </a:r>
            <a:br>
              <a:rPr lang="en-US" sz="4000" dirty="0"/>
            </a:br>
            <a:r>
              <a:rPr lang="en-US" sz="3200" b="1" dirty="0" err="1">
                <a:solidFill>
                  <a:srgbClr val="C00000"/>
                </a:solidFill>
              </a:rPr>
              <a:t>Conjugaison</a:t>
            </a:r>
            <a:r>
              <a:rPr lang="en-US" sz="3200" b="1" dirty="0">
                <a:solidFill>
                  <a:srgbClr val="C00000"/>
                </a:solidFill>
              </a:rPr>
              <a:t> du </a:t>
            </a:r>
            <a:r>
              <a:rPr lang="en-US" sz="3200" b="1" dirty="0" err="1">
                <a:solidFill>
                  <a:srgbClr val="C00000"/>
                </a:solidFill>
              </a:rPr>
              <a:t>verbe</a:t>
            </a:r>
            <a:r>
              <a:rPr lang="en-US" sz="3200" b="1" dirty="0">
                <a:solidFill>
                  <a:srgbClr val="C00000"/>
                </a:solidFill>
              </a:rPr>
              <a:t> </a:t>
            </a:r>
            <a:r>
              <a:rPr lang="en-US" sz="3200" b="1" dirty="0">
                <a:solidFill>
                  <a:schemeClr val="tx1"/>
                </a:solidFill>
              </a:rPr>
              <a:t>PRENDRE </a:t>
            </a:r>
            <a:r>
              <a:rPr lang="en-US" sz="3200" b="1" dirty="0">
                <a:solidFill>
                  <a:srgbClr val="C00000"/>
                </a:solidFill>
              </a:rPr>
              <a:t>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a:t>
            </a:r>
            <a:endParaRPr lang="en-US" sz="3200" dirty="0">
              <a:solidFill>
                <a:srgbClr val="C00000"/>
              </a:solidFill>
            </a:endParaRPr>
          </a:p>
        </p:txBody>
      </p:sp>
      <p:sp>
        <p:nvSpPr>
          <p:cNvPr id="5" name="Flowchart: Alternate Process 4"/>
          <p:cNvSpPr/>
          <p:nvPr/>
        </p:nvSpPr>
        <p:spPr>
          <a:xfrm>
            <a:off x="3581400" y="51038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VOUS </a:t>
            </a:r>
            <a:endParaRPr lang="en-US" dirty="0"/>
          </a:p>
        </p:txBody>
      </p:sp>
      <p:sp>
        <p:nvSpPr>
          <p:cNvPr id="7" name="Flowchart: Alternate Process 6"/>
          <p:cNvSpPr/>
          <p:nvPr/>
        </p:nvSpPr>
        <p:spPr>
          <a:xfrm>
            <a:off x="3581400" y="1662273"/>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3581400" y="434035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581400" y="2500473"/>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3182112" y="5963412"/>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2953512" y="3441192"/>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dirty="0" smtClean="0">
                <a:solidFill>
                  <a:srgbClr val="FFFF00"/>
                </a:solidFill>
              </a:rPr>
              <a:t>N</a:t>
            </a:r>
            <a:r>
              <a:rPr lang="en-US" b="1" dirty="0" smtClean="0">
                <a:solidFill>
                  <a:schemeClr val="tx1"/>
                </a:solidFill>
              </a:rPr>
              <a:t>E</a:t>
            </a:r>
            <a:endParaRPr lang="en-US" b="1" dirty="0">
              <a:solidFill>
                <a:schemeClr val="tx1"/>
              </a:solidFill>
            </a:endParaRPr>
          </a:p>
        </p:txBody>
      </p:sp>
      <p:sp>
        <p:nvSpPr>
          <p:cNvPr id="16" name="Flowchart: Punched Tape 15"/>
          <p:cNvSpPr/>
          <p:nvPr/>
        </p:nvSpPr>
        <p:spPr>
          <a:xfrm>
            <a:off x="48768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dirty="0" smtClean="0">
                <a:solidFill>
                  <a:srgbClr val="FFFF00"/>
                </a:solidFill>
              </a:rPr>
              <a:t>N</a:t>
            </a:r>
            <a:r>
              <a:rPr lang="en-US" b="1" dirty="0" smtClean="0">
                <a:solidFill>
                  <a:schemeClr val="tx1"/>
                </a:solidFill>
              </a:rPr>
              <a:t>ES</a:t>
            </a:r>
            <a:endParaRPr lang="en-US" b="1" dirty="0">
              <a:solidFill>
                <a:schemeClr val="tx1"/>
              </a:solidFill>
            </a:endParaRPr>
          </a:p>
        </p:txBody>
      </p:sp>
      <p:sp>
        <p:nvSpPr>
          <p:cNvPr id="17" name="Flowchart: Punched Tape 16"/>
          <p:cNvSpPr/>
          <p:nvPr/>
        </p:nvSpPr>
        <p:spPr>
          <a:xfrm>
            <a:off x="48768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dirty="0" smtClean="0">
                <a:solidFill>
                  <a:srgbClr val="FFFF00"/>
                </a:solidFill>
              </a:rPr>
              <a:t>N</a:t>
            </a:r>
            <a:r>
              <a:rPr lang="en-US" b="1" dirty="0" smtClean="0">
                <a:solidFill>
                  <a:schemeClr val="tx1"/>
                </a:solidFill>
              </a:rPr>
              <a:t>E</a:t>
            </a:r>
            <a:endParaRPr lang="en-US" b="1" dirty="0">
              <a:solidFill>
                <a:schemeClr val="tx1"/>
              </a:solidFill>
            </a:endParaRPr>
          </a:p>
        </p:txBody>
      </p:sp>
      <p:sp>
        <p:nvSpPr>
          <p:cNvPr id="18" name="Flowchart: Punched Tape 17"/>
          <p:cNvSpPr/>
          <p:nvPr/>
        </p:nvSpPr>
        <p:spPr>
          <a:xfrm>
            <a:off x="4953000" y="4267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b="1" dirty="0" smtClean="0">
                <a:solidFill>
                  <a:schemeClr val="tx1"/>
                </a:solidFill>
              </a:rPr>
              <a:t>IONS</a:t>
            </a:r>
            <a:endParaRPr lang="en-US" b="1" dirty="0">
              <a:solidFill>
                <a:schemeClr val="tx1"/>
              </a:solidFill>
            </a:endParaRP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b="1" dirty="0" smtClean="0">
                <a:solidFill>
                  <a:schemeClr val="tx1"/>
                </a:solidFill>
              </a:rPr>
              <a:t>IEZ</a:t>
            </a:r>
            <a:endParaRPr lang="en-US" b="1" dirty="0">
              <a:solidFill>
                <a:schemeClr val="tx1"/>
              </a:solidFill>
            </a:endParaRP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PREN</a:t>
            </a:r>
            <a:r>
              <a:rPr lang="en-US" dirty="0">
                <a:solidFill>
                  <a:srgbClr val="FFFF00"/>
                </a:solidFill>
              </a:rPr>
              <a:t>N</a:t>
            </a:r>
            <a:r>
              <a:rPr lang="en-US" b="1" dirty="0">
                <a:solidFill>
                  <a:schemeClr val="tx1"/>
                </a:solidFill>
              </a:rPr>
              <a:t>ENT</a:t>
            </a:r>
          </a:p>
        </p:txBody>
      </p:sp>
      <p:sp>
        <p:nvSpPr>
          <p:cNvPr id="21" name="Oval 20"/>
          <p:cNvSpPr/>
          <p:nvPr/>
        </p:nvSpPr>
        <p:spPr>
          <a:xfrm>
            <a:off x="7620000" y="4191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trousse</a:t>
            </a:r>
            <a:endParaRPr lang="en-US" dirty="0"/>
          </a:p>
        </p:txBody>
      </p:sp>
      <p:sp>
        <p:nvSpPr>
          <p:cNvPr id="22" name="Oval 21"/>
          <p:cNvSpPr/>
          <p:nvPr/>
        </p:nvSpPr>
        <p:spPr>
          <a:xfrm>
            <a:off x="7543800" y="3276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a:t>
            </a:r>
            <a:r>
              <a:rPr lang="en-US" dirty="0" err="1"/>
              <a:t>stylo</a:t>
            </a:r>
            <a:endParaRPr lang="en-US" dirty="0"/>
          </a:p>
        </p:txBody>
      </p:sp>
      <p:sp>
        <p:nvSpPr>
          <p:cNvPr id="23" name="Oval 22"/>
          <p:cNvSpPr/>
          <p:nvPr/>
        </p:nvSpPr>
        <p:spPr>
          <a:xfrm>
            <a:off x="7543800" y="23622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sac</a:t>
            </a:r>
          </a:p>
        </p:txBody>
      </p:sp>
      <p:sp>
        <p:nvSpPr>
          <p:cNvPr id="24" name="Oval 23"/>
          <p:cNvSpPr/>
          <p:nvPr/>
        </p:nvSpPr>
        <p:spPr>
          <a:xfrm>
            <a:off x="7543800" y="1524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les </a:t>
            </a:r>
            <a:r>
              <a:rPr lang="en-US" dirty="0" err="1"/>
              <a:t>livres</a:t>
            </a:r>
            <a:endParaRPr lang="en-US" dirty="0"/>
          </a:p>
        </p:txBody>
      </p:sp>
      <p:sp>
        <p:nvSpPr>
          <p:cNvPr id="25" name="Oval 24"/>
          <p:cNvSpPr/>
          <p:nvPr/>
        </p:nvSpPr>
        <p:spPr>
          <a:xfrm>
            <a:off x="7696200" y="5867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les  cahiers</a:t>
            </a:r>
          </a:p>
        </p:txBody>
      </p:sp>
      <p:sp>
        <p:nvSpPr>
          <p:cNvPr id="26" name="Oval 25"/>
          <p:cNvSpPr/>
          <p:nvPr/>
        </p:nvSpPr>
        <p:spPr>
          <a:xfrm>
            <a:off x="7620000" y="5029200"/>
            <a:ext cx="21336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gomme</a:t>
            </a:r>
            <a:endParaRPr lang="en-US" dirty="0"/>
          </a:p>
        </p:txBody>
      </p:sp>
      <p:sp>
        <p:nvSpPr>
          <p:cNvPr id="27" name="Flowchart: Alternate Process 26"/>
          <p:cNvSpPr/>
          <p:nvPr/>
        </p:nvSpPr>
        <p:spPr>
          <a:xfrm>
            <a:off x="3581400" y="2498187"/>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28" name="Flowchart: Alternate Process 27"/>
          <p:cNvSpPr/>
          <p:nvPr/>
        </p:nvSpPr>
        <p:spPr>
          <a:xfrm>
            <a:off x="1855745" y="32766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
        <p:nvSpPr>
          <p:cNvPr id="29" name="Flowchart: Alternate Process 28"/>
          <p:cNvSpPr/>
          <p:nvPr/>
        </p:nvSpPr>
        <p:spPr>
          <a:xfrm>
            <a:off x="1866900" y="395935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
        <p:nvSpPr>
          <p:cNvPr id="30" name="Flowchart: Alternate Process 29"/>
          <p:cNvSpPr/>
          <p:nvPr/>
        </p:nvSpPr>
        <p:spPr>
          <a:xfrm>
            <a:off x="1859830" y="46482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dirty="0"/>
          </a:p>
        </p:txBody>
      </p:sp>
    </p:spTree>
    <p:extLst>
      <p:ext uri="{BB962C8B-B14F-4D97-AF65-F5344CB8AC3E}">
        <p14:creationId xmlns:p14="http://schemas.microsoft.com/office/powerpoint/2010/main" val="3040023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0288" y="499872"/>
            <a:ext cx="10863072" cy="838200"/>
          </a:xfrm>
        </p:spPr>
        <p:txBody>
          <a:bodyPr>
            <a:noAutofit/>
          </a:bodyPr>
          <a:lstStyle/>
          <a:p>
            <a:r>
              <a:rPr lang="en-US" sz="4000" b="1" dirty="0">
                <a:solidFill>
                  <a:srgbClr val="FF0000"/>
                </a:solidFill>
              </a:rPr>
              <a:t/>
            </a:r>
            <a:br>
              <a:rPr lang="en-US" sz="4000" b="1" dirty="0">
                <a:solidFill>
                  <a:srgbClr val="FF0000"/>
                </a:solidFill>
              </a:rPr>
            </a:br>
            <a:r>
              <a:rPr lang="en-US" sz="4000" b="1" dirty="0" smtClean="0">
                <a:solidFill>
                  <a:srgbClr val="FF0000"/>
                </a:solidFill>
              </a:rPr>
              <a:t/>
            </a:r>
            <a:br>
              <a:rPr lang="en-US" sz="4000" b="1" dirty="0" smtClean="0">
                <a:solidFill>
                  <a:srgbClr val="FF0000"/>
                </a:solidFill>
              </a:rPr>
            </a:br>
            <a:r>
              <a:rPr lang="en-US" sz="4000" b="1" dirty="0">
                <a:solidFill>
                  <a:srgbClr val="FF0000"/>
                </a:solidFill>
              </a:rPr>
              <a:t/>
            </a:r>
            <a:br>
              <a:rPr lang="en-US" sz="4000" b="1" dirty="0">
                <a:solidFill>
                  <a:srgbClr val="FF0000"/>
                </a:solidFill>
              </a:rPr>
            </a:br>
            <a:r>
              <a:rPr lang="en-US" sz="4000" b="1" dirty="0" smtClean="0">
                <a:solidFill>
                  <a:srgbClr val="FF0000"/>
                </a:solidFill>
              </a:rPr>
              <a:t/>
            </a:r>
            <a:br>
              <a:rPr lang="en-US" sz="4000" b="1" dirty="0" smtClean="0">
                <a:solidFill>
                  <a:srgbClr val="FF0000"/>
                </a:solidFill>
              </a:rPr>
            </a:br>
            <a:r>
              <a:rPr lang="en-US" sz="4000" b="1" dirty="0">
                <a:solidFill>
                  <a:srgbClr val="FF0000"/>
                </a:solidFill>
              </a:rPr>
              <a:t/>
            </a:r>
            <a:br>
              <a:rPr lang="en-US" sz="4000" b="1" dirty="0">
                <a:solidFill>
                  <a:srgbClr val="FF0000"/>
                </a:solidFill>
              </a:rPr>
            </a:br>
            <a:r>
              <a:rPr lang="en-US" sz="4000" dirty="0"/>
              <a:t/>
            </a:r>
            <a:br>
              <a:rPr lang="en-US" sz="4000" dirty="0"/>
            </a:br>
            <a:r>
              <a:rPr lang="en-US" sz="3200" b="1" dirty="0" err="1">
                <a:solidFill>
                  <a:srgbClr val="C00000"/>
                </a:solidFill>
              </a:rPr>
              <a:t>Conjugaison</a:t>
            </a:r>
            <a:r>
              <a:rPr lang="en-US" sz="3200" b="1" dirty="0">
                <a:solidFill>
                  <a:srgbClr val="C00000"/>
                </a:solidFill>
              </a:rPr>
              <a:t> du </a:t>
            </a:r>
            <a:r>
              <a:rPr lang="en-US" sz="3200" b="1" dirty="0" err="1">
                <a:solidFill>
                  <a:srgbClr val="C00000"/>
                </a:solidFill>
              </a:rPr>
              <a:t>verbe</a:t>
            </a:r>
            <a:r>
              <a:rPr lang="en-US" sz="3200" b="1" dirty="0">
                <a:solidFill>
                  <a:srgbClr val="C00000"/>
                </a:solidFill>
              </a:rPr>
              <a:t> </a:t>
            </a:r>
            <a:r>
              <a:rPr lang="en-US" sz="3200" b="1" dirty="0" smtClean="0">
                <a:solidFill>
                  <a:schemeClr val="tx1"/>
                </a:solidFill>
              </a:rPr>
              <a:t>ATTENDRE</a:t>
            </a:r>
            <a:r>
              <a:rPr lang="en-US" sz="3200" b="1" dirty="0" smtClean="0">
                <a:solidFill>
                  <a:srgbClr val="C00000"/>
                </a:solidFill>
              </a:rPr>
              <a:t> 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 </a:t>
            </a:r>
            <a:endParaRPr lang="en-US" sz="3200" dirty="0">
              <a:solidFill>
                <a:srgbClr val="C00000"/>
              </a:solidFill>
            </a:endParaRPr>
          </a:p>
        </p:txBody>
      </p:sp>
      <p:sp>
        <p:nvSpPr>
          <p:cNvPr id="5" name="Flowchart: Alternate Process 4"/>
          <p:cNvSpPr/>
          <p:nvPr/>
        </p:nvSpPr>
        <p:spPr>
          <a:xfrm>
            <a:off x="3581400" y="51038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VOUS </a:t>
            </a:r>
            <a:endParaRPr lang="en-US" dirty="0"/>
          </a:p>
        </p:txBody>
      </p:sp>
      <p:sp>
        <p:nvSpPr>
          <p:cNvPr id="7" name="Flowchart: Alternate Process 6"/>
          <p:cNvSpPr/>
          <p:nvPr/>
        </p:nvSpPr>
        <p:spPr>
          <a:xfrm>
            <a:off x="3581400" y="1662273"/>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J’ </a:t>
            </a:r>
            <a:endParaRPr lang="en-US" b="1" dirty="0"/>
          </a:p>
        </p:txBody>
      </p:sp>
      <p:sp>
        <p:nvSpPr>
          <p:cNvPr id="10" name="Flowchart: Alternate Process 9"/>
          <p:cNvSpPr/>
          <p:nvPr/>
        </p:nvSpPr>
        <p:spPr>
          <a:xfrm>
            <a:off x="3581400" y="434035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581400" y="2500473"/>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3182112" y="5963412"/>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2953512" y="3425952"/>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ATTEND</a:t>
            </a:r>
            <a:r>
              <a:rPr lang="en-US" b="1" dirty="0" smtClean="0">
                <a:solidFill>
                  <a:schemeClr val="tx1"/>
                </a:solidFill>
              </a:rPr>
              <a:t>E</a:t>
            </a:r>
            <a:endParaRPr lang="en-US" b="1" dirty="0">
              <a:solidFill>
                <a:schemeClr val="tx1"/>
              </a:solidFill>
            </a:endParaRPr>
          </a:p>
        </p:txBody>
      </p:sp>
      <p:sp>
        <p:nvSpPr>
          <p:cNvPr id="16" name="Flowchart: Punched Tape 15"/>
          <p:cNvSpPr/>
          <p:nvPr/>
        </p:nvSpPr>
        <p:spPr>
          <a:xfrm>
            <a:off x="48768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ATTEND</a:t>
            </a:r>
            <a:r>
              <a:rPr lang="en-US" b="1" dirty="0" smtClean="0">
                <a:solidFill>
                  <a:schemeClr val="tx1"/>
                </a:solidFill>
              </a:rPr>
              <a:t>ES</a:t>
            </a:r>
            <a:endParaRPr lang="en-US" b="1" dirty="0">
              <a:solidFill>
                <a:schemeClr val="tx1"/>
              </a:solidFill>
            </a:endParaRPr>
          </a:p>
        </p:txBody>
      </p:sp>
      <p:sp>
        <p:nvSpPr>
          <p:cNvPr id="17" name="Flowchart: Punched Tape 16"/>
          <p:cNvSpPr/>
          <p:nvPr/>
        </p:nvSpPr>
        <p:spPr>
          <a:xfrm>
            <a:off x="48768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ATTEND</a:t>
            </a:r>
            <a:r>
              <a:rPr lang="en-US" b="1" dirty="0" smtClean="0">
                <a:solidFill>
                  <a:schemeClr val="tx1"/>
                </a:solidFill>
              </a:rPr>
              <a:t>E</a:t>
            </a:r>
            <a:endParaRPr lang="en-US" b="1" dirty="0">
              <a:solidFill>
                <a:schemeClr val="tx1"/>
              </a:solidFill>
            </a:endParaRPr>
          </a:p>
        </p:txBody>
      </p:sp>
      <p:sp>
        <p:nvSpPr>
          <p:cNvPr id="18" name="Flowchart: Punched Tape 17"/>
          <p:cNvSpPr/>
          <p:nvPr/>
        </p:nvSpPr>
        <p:spPr>
          <a:xfrm>
            <a:off x="4953000" y="4267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ATTEND</a:t>
            </a:r>
            <a:r>
              <a:rPr lang="en-US" b="1" dirty="0" smtClean="0">
                <a:solidFill>
                  <a:schemeClr val="tx1"/>
                </a:solidFill>
              </a:rPr>
              <a:t>IONS</a:t>
            </a:r>
            <a:endParaRPr lang="en-US" b="1" dirty="0">
              <a:solidFill>
                <a:schemeClr val="tx1"/>
              </a:solidFill>
            </a:endParaRP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ATTEND</a:t>
            </a:r>
            <a:r>
              <a:rPr lang="en-US" b="1" dirty="0" smtClean="0">
                <a:solidFill>
                  <a:schemeClr val="tx1"/>
                </a:solidFill>
              </a:rPr>
              <a:t>IEZ</a:t>
            </a:r>
            <a:endParaRPr lang="en-US" b="1" dirty="0">
              <a:solidFill>
                <a:schemeClr val="tx1"/>
              </a:solidFill>
            </a:endParaRP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ATTEND</a:t>
            </a:r>
            <a:r>
              <a:rPr lang="en-US" b="1" dirty="0" smtClean="0">
                <a:solidFill>
                  <a:schemeClr val="tx1"/>
                </a:solidFill>
              </a:rPr>
              <a:t>ENT</a:t>
            </a:r>
            <a:endParaRPr lang="en-US" b="1" dirty="0">
              <a:solidFill>
                <a:schemeClr val="tx1"/>
              </a:solidFill>
            </a:endParaRPr>
          </a:p>
        </p:txBody>
      </p:sp>
      <p:sp>
        <p:nvSpPr>
          <p:cNvPr id="21" name="Oval 20"/>
          <p:cNvSpPr/>
          <p:nvPr/>
        </p:nvSpPr>
        <p:spPr>
          <a:xfrm>
            <a:off x="7620000" y="4191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trousse</a:t>
            </a:r>
            <a:endParaRPr lang="en-US" dirty="0"/>
          </a:p>
        </p:txBody>
      </p:sp>
      <p:sp>
        <p:nvSpPr>
          <p:cNvPr id="22" name="Oval 21"/>
          <p:cNvSpPr/>
          <p:nvPr/>
        </p:nvSpPr>
        <p:spPr>
          <a:xfrm>
            <a:off x="7543800" y="3276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a:t>
            </a:r>
            <a:r>
              <a:rPr lang="en-US" dirty="0" err="1"/>
              <a:t>stylo</a:t>
            </a:r>
            <a:endParaRPr lang="en-US" dirty="0"/>
          </a:p>
        </p:txBody>
      </p:sp>
      <p:sp>
        <p:nvSpPr>
          <p:cNvPr id="23" name="Oval 22"/>
          <p:cNvSpPr/>
          <p:nvPr/>
        </p:nvSpPr>
        <p:spPr>
          <a:xfrm>
            <a:off x="7543800" y="23622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sac</a:t>
            </a:r>
          </a:p>
        </p:txBody>
      </p:sp>
      <p:sp>
        <p:nvSpPr>
          <p:cNvPr id="24" name="Oval 23"/>
          <p:cNvSpPr/>
          <p:nvPr/>
        </p:nvSpPr>
        <p:spPr>
          <a:xfrm>
            <a:off x="7543800" y="1524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les </a:t>
            </a:r>
            <a:r>
              <a:rPr lang="en-US" dirty="0" err="1"/>
              <a:t>livres</a:t>
            </a:r>
            <a:endParaRPr lang="en-US" dirty="0"/>
          </a:p>
        </p:txBody>
      </p:sp>
      <p:sp>
        <p:nvSpPr>
          <p:cNvPr id="25" name="Oval 24"/>
          <p:cNvSpPr/>
          <p:nvPr/>
        </p:nvSpPr>
        <p:spPr>
          <a:xfrm>
            <a:off x="7696200" y="5867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les  cahiers</a:t>
            </a:r>
          </a:p>
        </p:txBody>
      </p:sp>
      <p:sp>
        <p:nvSpPr>
          <p:cNvPr id="26" name="Oval 25"/>
          <p:cNvSpPr/>
          <p:nvPr/>
        </p:nvSpPr>
        <p:spPr>
          <a:xfrm>
            <a:off x="7620000" y="5029200"/>
            <a:ext cx="21336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gomme</a:t>
            </a:r>
            <a:endParaRPr lang="en-US" dirty="0"/>
          </a:p>
        </p:txBody>
      </p:sp>
      <p:sp>
        <p:nvSpPr>
          <p:cNvPr id="27" name="Flowchart: Alternate Process 26"/>
          <p:cNvSpPr/>
          <p:nvPr/>
        </p:nvSpPr>
        <p:spPr>
          <a:xfrm>
            <a:off x="3581400" y="2498187"/>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28" name="Flowchart: Alternate Process 27"/>
          <p:cNvSpPr/>
          <p:nvPr/>
        </p:nvSpPr>
        <p:spPr>
          <a:xfrm>
            <a:off x="1855745" y="32766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
        <p:nvSpPr>
          <p:cNvPr id="29" name="Flowchart: Alternate Process 28"/>
          <p:cNvSpPr/>
          <p:nvPr/>
        </p:nvSpPr>
        <p:spPr>
          <a:xfrm>
            <a:off x="1866900" y="395935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
        <p:nvSpPr>
          <p:cNvPr id="30" name="Flowchart: Alternate Process 29"/>
          <p:cNvSpPr/>
          <p:nvPr/>
        </p:nvSpPr>
        <p:spPr>
          <a:xfrm>
            <a:off x="1859830" y="46482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dirty="0"/>
          </a:p>
        </p:txBody>
      </p:sp>
    </p:spTree>
    <p:extLst>
      <p:ext uri="{BB962C8B-B14F-4D97-AF65-F5344CB8AC3E}">
        <p14:creationId xmlns:p14="http://schemas.microsoft.com/office/powerpoint/2010/main" val="1042111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Alternate Process 4"/>
          <p:cNvSpPr/>
          <p:nvPr/>
        </p:nvSpPr>
        <p:spPr>
          <a:xfrm>
            <a:off x="2362200" y="50292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VOUS </a:t>
            </a:r>
            <a:endParaRPr lang="en-US" dirty="0"/>
          </a:p>
        </p:txBody>
      </p:sp>
      <p:sp>
        <p:nvSpPr>
          <p:cNvPr id="7" name="Flowchart: Alternate Process 6"/>
          <p:cNvSpPr/>
          <p:nvPr/>
        </p:nvSpPr>
        <p:spPr>
          <a:xfrm>
            <a:off x="2362200" y="17526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2362200" y="42672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2362200" y="2590800"/>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2057400" y="5791200"/>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1905000" y="3465576"/>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PRENN</a:t>
            </a:r>
            <a:r>
              <a:rPr lang="en-US" b="1" dirty="0" smtClean="0">
                <a:solidFill>
                  <a:schemeClr val="tx1"/>
                </a:solidFill>
              </a:rPr>
              <a:t>E</a:t>
            </a:r>
            <a:endParaRPr lang="en-US" b="1" dirty="0">
              <a:solidFill>
                <a:schemeClr val="tx1"/>
              </a:solidFill>
            </a:endParaRPr>
          </a:p>
        </p:txBody>
      </p:sp>
      <p:sp>
        <p:nvSpPr>
          <p:cNvPr id="16" name="Flowchart: Punched Tape 15"/>
          <p:cNvSpPr/>
          <p:nvPr/>
        </p:nvSpPr>
        <p:spPr>
          <a:xfrm>
            <a:off x="4876800" y="2438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PRENN</a:t>
            </a:r>
            <a:r>
              <a:rPr lang="en-US" b="1" dirty="0" smtClean="0">
                <a:solidFill>
                  <a:schemeClr val="tx1"/>
                </a:solidFill>
              </a:rPr>
              <a:t>ES</a:t>
            </a:r>
            <a:endParaRPr lang="en-US" b="1" dirty="0">
              <a:solidFill>
                <a:schemeClr val="tx1"/>
              </a:solidFill>
            </a:endParaRPr>
          </a:p>
        </p:txBody>
      </p:sp>
      <p:sp>
        <p:nvSpPr>
          <p:cNvPr id="17" name="Flowchart: Punched Tape 16"/>
          <p:cNvSpPr/>
          <p:nvPr/>
        </p:nvSpPr>
        <p:spPr>
          <a:xfrm>
            <a:off x="48768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dirty="0" smtClean="0">
                <a:solidFill>
                  <a:schemeClr val="bg1"/>
                </a:solidFill>
              </a:rPr>
              <a:t>N</a:t>
            </a:r>
            <a:r>
              <a:rPr lang="en-US" b="1" dirty="0" smtClean="0">
                <a:solidFill>
                  <a:schemeClr val="tx1"/>
                </a:solidFill>
              </a:rPr>
              <a:t>E</a:t>
            </a:r>
            <a:endParaRPr lang="en-US" b="1" dirty="0">
              <a:solidFill>
                <a:schemeClr val="tx1"/>
              </a:solidFill>
            </a:endParaRPr>
          </a:p>
        </p:txBody>
      </p:sp>
      <p:sp>
        <p:nvSpPr>
          <p:cNvPr id="18" name="Flowchart: Punched Tape 17"/>
          <p:cNvSpPr/>
          <p:nvPr/>
        </p:nvSpPr>
        <p:spPr>
          <a:xfrm>
            <a:off x="4953000" y="4267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b="1" dirty="0" smtClean="0">
                <a:solidFill>
                  <a:schemeClr val="tx1"/>
                </a:solidFill>
              </a:rPr>
              <a:t>IONS</a:t>
            </a:r>
            <a:endParaRPr lang="en-US" b="1" dirty="0">
              <a:solidFill>
                <a:schemeClr val="tx1"/>
              </a:solidFill>
            </a:endParaRP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PREN</a:t>
            </a:r>
            <a:r>
              <a:rPr lang="en-US" b="1" dirty="0" smtClean="0">
                <a:solidFill>
                  <a:schemeClr val="tx1"/>
                </a:solidFill>
              </a:rPr>
              <a:t>IEZ</a:t>
            </a:r>
            <a:endParaRPr lang="en-US" b="1" dirty="0">
              <a:solidFill>
                <a:schemeClr val="tx1"/>
              </a:solidFill>
            </a:endParaRP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PREN</a:t>
            </a:r>
            <a:r>
              <a:rPr lang="en-US" dirty="0">
                <a:solidFill>
                  <a:srgbClr val="FFFF00"/>
                </a:solidFill>
              </a:rPr>
              <a:t>N</a:t>
            </a:r>
            <a:r>
              <a:rPr lang="en-US" dirty="0">
                <a:solidFill>
                  <a:schemeClr val="tx1"/>
                </a:solidFill>
              </a:rPr>
              <a:t>ENT</a:t>
            </a:r>
          </a:p>
        </p:txBody>
      </p:sp>
      <p:sp>
        <p:nvSpPr>
          <p:cNvPr id="21" name="Oval 20"/>
          <p:cNvSpPr/>
          <p:nvPr/>
        </p:nvSpPr>
        <p:spPr>
          <a:xfrm>
            <a:off x="7620000" y="4191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trousse</a:t>
            </a:r>
            <a:endParaRPr lang="en-US" dirty="0"/>
          </a:p>
        </p:txBody>
      </p:sp>
      <p:sp>
        <p:nvSpPr>
          <p:cNvPr id="22" name="Oval 21"/>
          <p:cNvSpPr/>
          <p:nvPr/>
        </p:nvSpPr>
        <p:spPr>
          <a:xfrm>
            <a:off x="7543800" y="32766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a:t>
            </a:r>
            <a:r>
              <a:rPr lang="en-US" dirty="0" err="1"/>
              <a:t>stylo</a:t>
            </a:r>
            <a:endParaRPr lang="en-US" dirty="0"/>
          </a:p>
        </p:txBody>
      </p:sp>
      <p:sp>
        <p:nvSpPr>
          <p:cNvPr id="23" name="Oval 22"/>
          <p:cNvSpPr/>
          <p:nvPr/>
        </p:nvSpPr>
        <p:spPr>
          <a:xfrm>
            <a:off x="7543800" y="23622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 sac</a:t>
            </a:r>
          </a:p>
        </p:txBody>
      </p:sp>
      <p:sp>
        <p:nvSpPr>
          <p:cNvPr id="24" name="Oval 23"/>
          <p:cNvSpPr/>
          <p:nvPr/>
        </p:nvSpPr>
        <p:spPr>
          <a:xfrm>
            <a:off x="7543800" y="1524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les </a:t>
            </a:r>
            <a:r>
              <a:rPr lang="en-US" dirty="0" err="1"/>
              <a:t>livres</a:t>
            </a:r>
            <a:endParaRPr lang="en-US" dirty="0"/>
          </a:p>
        </p:txBody>
      </p:sp>
      <p:sp>
        <p:nvSpPr>
          <p:cNvPr id="25" name="Oval 24"/>
          <p:cNvSpPr/>
          <p:nvPr/>
        </p:nvSpPr>
        <p:spPr>
          <a:xfrm>
            <a:off x="7696200" y="5867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les  cahiers</a:t>
            </a:r>
          </a:p>
        </p:txBody>
      </p:sp>
      <p:sp>
        <p:nvSpPr>
          <p:cNvPr id="26" name="Oval 25"/>
          <p:cNvSpPr/>
          <p:nvPr/>
        </p:nvSpPr>
        <p:spPr>
          <a:xfrm>
            <a:off x="7620000" y="5029200"/>
            <a:ext cx="21336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la </a:t>
            </a:r>
            <a:r>
              <a:rPr lang="en-US" dirty="0" err="1"/>
              <a:t>gomme</a:t>
            </a:r>
            <a:endParaRPr lang="en-US" dirty="0"/>
          </a:p>
        </p:txBody>
      </p:sp>
      <p:sp>
        <p:nvSpPr>
          <p:cNvPr id="3" name="Title 2"/>
          <p:cNvSpPr>
            <a:spLocks noGrp="1"/>
          </p:cNvSpPr>
          <p:nvPr>
            <p:ph type="ctrTitle"/>
          </p:nvPr>
        </p:nvSpPr>
        <p:spPr/>
        <p:txBody>
          <a:bodyPr/>
          <a:lstStyle/>
          <a:p>
            <a:r>
              <a:rPr lang="fr-FR" dirty="0" smtClean="0"/>
              <a:t>\</a:t>
            </a:r>
            <a:endParaRPr lang="fr-FR" dirty="0"/>
          </a:p>
        </p:txBody>
      </p:sp>
      <p:sp>
        <p:nvSpPr>
          <p:cNvPr id="27" name="Title 1"/>
          <p:cNvSpPr txBox="1">
            <a:spLocks/>
          </p:cNvSpPr>
          <p:nvPr/>
        </p:nvSpPr>
        <p:spPr>
          <a:xfrm>
            <a:off x="0" y="-50191"/>
            <a:ext cx="11899392" cy="1266885"/>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dirty="0" smtClean="0"/>
              <a:t/>
            </a:r>
            <a:br>
              <a:rPr lang="en-US" sz="4000" dirty="0" smtClean="0"/>
            </a:br>
            <a:r>
              <a:rPr lang="en-US" sz="4000" dirty="0" smtClean="0"/>
              <a:t>    </a:t>
            </a:r>
            <a:r>
              <a:rPr lang="en-US" sz="3200" b="1" dirty="0" err="1" smtClean="0">
                <a:solidFill>
                  <a:srgbClr val="C00000"/>
                </a:solidFill>
              </a:rPr>
              <a:t>Conjugaison</a:t>
            </a:r>
            <a:r>
              <a:rPr lang="en-US" sz="3200" b="1" dirty="0" smtClean="0">
                <a:solidFill>
                  <a:srgbClr val="C00000"/>
                </a:solidFill>
              </a:rPr>
              <a:t> du </a:t>
            </a:r>
            <a:r>
              <a:rPr lang="en-US" sz="3200" b="1" dirty="0" err="1" smtClean="0">
                <a:solidFill>
                  <a:srgbClr val="C00000"/>
                </a:solidFill>
              </a:rPr>
              <a:t>verbe</a:t>
            </a:r>
            <a:r>
              <a:rPr lang="en-US" sz="3200" b="1" dirty="0" smtClean="0">
                <a:solidFill>
                  <a:srgbClr val="C00000"/>
                </a:solidFill>
              </a:rPr>
              <a:t> </a:t>
            </a:r>
            <a:r>
              <a:rPr lang="en-US" sz="3200" b="1" dirty="0" smtClean="0">
                <a:solidFill>
                  <a:schemeClr val="tx1"/>
                </a:solidFill>
              </a:rPr>
              <a:t>PRENDRE    </a:t>
            </a:r>
            <a:r>
              <a:rPr lang="en-US" sz="3200" b="1" dirty="0" smtClean="0">
                <a:solidFill>
                  <a:srgbClr val="C00000"/>
                </a:solidFill>
              </a:rPr>
              <a:t>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 </a:t>
            </a:r>
            <a:endParaRPr lang="en-US" sz="3200" dirty="0">
              <a:solidFill>
                <a:srgbClr val="C00000"/>
              </a:solidFill>
            </a:endParaRPr>
          </a:p>
        </p:txBody>
      </p:sp>
    </p:spTree>
    <p:extLst>
      <p:ext uri="{BB962C8B-B14F-4D97-AF65-F5344CB8AC3E}">
        <p14:creationId xmlns:p14="http://schemas.microsoft.com/office/powerpoint/2010/main" val="2986055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Alternate Process 4"/>
          <p:cNvSpPr/>
          <p:nvPr/>
        </p:nvSpPr>
        <p:spPr>
          <a:xfrm>
            <a:off x="3729228" y="512673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VOUS </a:t>
            </a:r>
            <a:endParaRPr lang="en-US" dirty="0"/>
          </a:p>
        </p:txBody>
      </p:sp>
      <p:sp>
        <p:nvSpPr>
          <p:cNvPr id="7" name="Flowchart: Alternate Process 6"/>
          <p:cNvSpPr/>
          <p:nvPr/>
        </p:nvSpPr>
        <p:spPr>
          <a:xfrm>
            <a:off x="3771900" y="1624995"/>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JE</a:t>
            </a:r>
          </a:p>
        </p:txBody>
      </p:sp>
      <p:sp>
        <p:nvSpPr>
          <p:cNvPr id="10" name="Flowchart: Alternate Process 9"/>
          <p:cNvSpPr/>
          <p:nvPr/>
        </p:nvSpPr>
        <p:spPr>
          <a:xfrm>
            <a:off x="3729228" y="428701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NOUS</a:t>
            </a:r>
            <a:endParaRPr lang="en-US" dirty="0"/>
          </a:p>
        </p:txBody>
      </p:sp>
      <p:sp>
        <p:nvSpPr>
          <p:cNvPr id="11" name="Flowchart: Alternate Process 10"/>
          <p:cNvSpPr/>
          <p:nvPr/>
        </p:nvSpPr>
        <p:spPr>
          <a:xfrm>
            <a:off x="3787140" y="2557272"/>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TU</a:t>
            </a:r>
            <a:endParaRPr lang="en-US" dirty="0"/>
          </a:p>
        </p:txBody>
      </p:sp>
      <p:sp>
        <p:nvSpPr>
          <p:cNvPr id="12" name="Flowchart: Alternate Process 11"/>
          <p:cNvSpPr/>
          <p:nvPr/>
        </p:nvSpPr>
        <p:spPr>
          <a:xfrm>
            <a:off x="3180588" y="5986683"/>
            <a:ext cx="15240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‘ILS/ELLES</a:t>
            </a:r>
            <a:endParaRPr lang="en-US" dirty="0"/>
          </a:p>
        </p:txBody>
      </p:sp>
      <p:sp>
        <p:nvSpPr>
          <p:cNvPr id="13" name="Flowchart: Alternate Process 12"/>
          <p:cNvSpPr/>
          <p:nvPr/>
        </p:nvSpPr>
        <p:spPr>
          <a:xfrm>
            <a:off x="2948940" y="3478881"/>
            <a:ext cx="17526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‘IL </a:t>
            </a:r>
            <a:r>
              <a:rPr lang="en-US" b="1" dirty="0"/>
              <a:t>/ ELLE /ON</a:t>
            </a:r>
            <a:endParaRPr lang="en-US" dirty="0"/>
          </a:p>
        </p:txBody>
      </p:sp>
      <p:sp>
        <p:nvSpPr>
          <p:cNvPr id="14" name="Flowchart: Punched Tape 13"/>
          <p:cNvSpPr/>
          <p:nvPr/>
        </p:nvSpPr>
        <p:spPr>
          <a:xfrm>
            <a:off x="4953000" y="1524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r>
              <a:rPr lang="en-US" dirty="0" smtClean="0">
                <a:solidFill>
                  <a:srgbClr val="FFFF00"/>
                </a:solidFill>
              </a:rPr>
              <a:t>UISS</a:t>
            </a:r>
            <a:r>
              <a:rPr lang="en-US" b="1" dirty="0" smtClean="0">
                <a:solidFill>
                  <a:schemeClr val="tx1"/>
                </a:solidFill>
              </a:rPr>
              <a:t>E</a:t>
            </a:r>
            <a:endParaRPr lang="en-US" dirty="0">
              <a:solidFill>
                <a:srgbClr val="FF0000"/>
              </a:solidFill>
            </a:endParaRPr>
          </a:p>
        </p:txBody>
      </p:sp>
      <p:sp>
        <p:nvSpPr>
          <p:cNvPr id="16" name="Flowchart: Punched Tape 15"/>
          <p:cNvSpPr/>
          <p:nvPr/>
        </p:nvSpPr>
        <p:spPr>
          <a:xfrm>
            <a:off x="4953000" y="2462373"/>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r>
              <a:rPr lang="en-US" dirty="0" smtClean="0">
                <a:solidFill>
                  <a:srgbClr val="FFFF00"/>
                </a:solidFill>
              </a:rPr>
              <a:t>UISS</a:t>
            </a:r>
            <a:r>
              <a:rPr lang="en-US" b="1" dirty="0" smtClean="0">
                <a:solidFill>
                  <a:schemeClr val="tx1"/>
                </a:solidFill>
              </a:rPr>
              <a:t>ES</a:t>
            </a:r>
            <a:endParaRPr lang="en-US" b="1" dirty="0">
              <a:solidFill>
                <a:schemeClr val="tx1"/>
              </a:solidFill>
            </a:endParaRPr>
          </a:p>
        </p:txBody>
      </p:sp>
      <p:sp>
        <p:nvSpPr>
          <p:cNvPr id="17" name="Flowchart: Punched Tape 16"/>
          <p:cNvSpPr/>
          <p:nvPr/>
        </p:nvSpPr>
        <p:spPr>
          <a:xfrm>
            <a:off x="4953000" y="33528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r>
              <a:rPr lang="en-US" dirty="0" smtClean="0">
                <a:solidFill>
                  <a:srgbClr val="FFFF00"/>
                </a:solidFill>
              </a:rPr>
              <a:t>UISS</a:t>
            </a:r>
            <a:r>
              <a:rPr lang="en-US" b="1" dirty="0" smtClean="0">
                <a:solidFill>
                  <a:schemeClr val="tx1"/>
                </a:solidFill>
              </a:rPr>
              <a:t>E</a:t>
            </a:r>
            <a:endParaRPr lang="en-US" b="1" dirty="0">
              <a:solidFill>
                <a:schemeClr val="tx1"/>
              </a:solidFill>
            </a:endParaRPr>
          </a:p>
        </p:txBody>
      </p:sp>
      <p:sp>
        <p:nvSpPr>
          <p:cNvPr id="18" name="Flowchart: Punched Tape 17"/>
          <p:cNvSpPr/>
          <p:nvPr/>
        </p:nvSpPr>
        <p:spPr>
          <a:xfrm>
            <a:off x="4953000" y="41910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r>
              <a:rPr lang="en-US" dirty="0" smtClean="0">
                <a:solidFill>
                  <a:srgbClr val="FFFF00"/>
                </a:solidFill>
              </a:rPr>
              <a:t>UISS</a:t>
            </a:r>
            <a:r>
              <a:rPr lang="en-US" b="1" dirty="0" smtClean="0">
                <a:solidFill>
                  <a:schemeClr val="tx1"/>
                </a:solidFill>
              </a:rPr>
              <a:t>IONS</a:t>
            </a:r>
            <a:r>
              <a:rPr lang="en-US" dirty="0" smtClean="0">
                <a:solidFill>
                  <a:srgbClr val="FF0000"/>
                </a:solidFill>
              </a:rPr>
              <a:t>  </a:t>
            </a:r>
            <a:endParaRPr lang="en-US" dirty="0">
              <a:solidFill>
                <a:srgbClr val="FF0000"/>
              </a:solidFill>
            </a:endParaRPr>
          </a:p>
        </p:txBody>
      </p:sp>
      <p:sp>
        <p:nvSpPr>
          <p:cNvPr id="19" name="Flowchart: Punched Tape 18"/>
          <p:cNvSpPr/>
          <p:nvPr/>
        </p:nvSpPr>
        <p:spPr>
          <a:xfrm>
            <a:off x="4953000" y="50292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r>
              <a:rPr lang="en-US" dirty="0" smtClean="0">
                <a:solidFill>
                  <a:srgbClr val="FFFF00"/>
                </a:solidFill>
              </a:rPr>
              <a:t>UISS</a:t>
            </a:r>
            <a:r>
              <a:rPr lang="en-US" b="1" dirty="0" smtClean="0">
                <a:solidFill>
                  <a:schemeClr val="tx1"/>
                </a:solidFill>
              </a:rPr>
              <a:t>IEZ</a:t>
            </a:r>
            <a:endParaRPr lang="en-US" b="1" dirty="0">
              <a:solidFill>
                <a:schemeClr val="tx1"/>
              </a:solidFill>
            </a:endParaRPr>
          </a:p>
        </p:txBody>
      </p:sp>
      <p:sp>
        <p:nvSpPr>
          <p:cNvPr id="20" name="Flowchart: Punched Tape 19"/>
          <p:cNvSpPr/>
          <p:nvPr/>
        </p:nvSpPr>
        <p:spPr>
          <a:xfrm>
            <a:off x="4953000" y="5867400"/>
            <a:ext cx="1981200" cy="80467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r>
              <a:rPr lang="en-US" dirty="0" smtClean="0">
                <a:solidFill>
                  <a:srgbClr val="FFFF00"/>
                </a:solidFill>
              </a:rPr>
              <a:t>UISS</a:t>
            </a:r>
            <a:r>
              <a:rPr lang="en-US" b="1" dirty="0" smtClean="0">
                <a:solidFill>
                  <a:schemeClr val="tx1"/>
                </a:solidFill>
              </a:rPr>
              <a:t>ENT</a:t>
            </a:r>
            <a:endParaRPr lang="en-US" b="1" dirty="0">
              <a:solidFill>
                <a:schemeClr val="tx1"/>
              </a:solidFill>
            </a:endParaRPr>
          </a:p>
        </p:txBody>
      </p:sp>
      <p:sp>
        <p:nvSpPr>
          <p:cNvPr id="21" name="Oval 20"/>
          <p:cNvSpPr/>
          <p:nvPr/>
        </p:nvSpPr>
        <p:spPr>
          <a:xfrm>
            <a:off x="7380732" y="41529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écrire</a:t>
            </a:r>
            <a:endParaRPr lang="en-US" dirty="0"/>
          </a:p>
        </p:txBody>
      </p:sp>
      <p:sp>
        <p:nvSpPr>
          <p:cNvPr id="24" name="Oval 23"/>
          <p:cNvSpPr/>
          <p:nvPr/>
        </p:nvSpPr>
        <p:spPr>
          <a:xfrm>
            <a:off x="7391400" y="15240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lire</a:t>
            </a:r>
          </a:p>
        </p:txBody>
      </p:sp>
      <p:sp>
        <p:nvSpPr>
          <p:cNvPr id="25" name="Oval 24"/>
          <p:cNvSpPr/>
          <p:nvPr/>
        </p:nvSpPr>
        <p:spPr>
          <a:xfrm>
            <a:off x="7391400" y="2438400"/>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parler</a:t>
            </a:r>
            <a:endParaRPr lang="en-US" dirty="0"/>
          </a:p>
        </p:txBody>
      </p:sp>
      <p:sp>
        <p:nvSpPr>
          <p:cNvPr id="26" name="Oval 25"/>
          <p:cNvSpPr/>
          <p:nvPr/>
        </p:nvSpPr>
        <p:spPr>
          <a:xfrm>
            <a:off x="7391400" y="3329529"/>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traduire</a:t>
            </a:r>
            <a:endParaRPr lang="en-US" dirty="0"/>
          </a:p>
        </p:txBody>
      </p:sp>
      <p:sp>
        <p:nvSpPr>
          <p:cNvPr id="28" name="Oval 27"/>
          <p:cNvSpPr/>
          <p:nvPr/>
        </p:nvSpPr>
        <p:spPr>
          <a:xfrm>
            <a:off x="7417308" y="5833872"/>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travailler</a:t>
            </a:r>
            <a:endParaRPr lang="en-US" dirty="0"/>
          </a:p>
        </p:txBody>
      </p:sp>
      <p:sp>
        <p:nvSpPr>
          <p:cNvPr id="34" name="Oval 33"/>
          <p:cNvSpPr/>
          <p:nvPr/>
        </p:nvSpPr>
        <p:spPr>
          <a:xfrm>
            <a:off x="7380732" y="4993386"/>
            <a:ext cx="2057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chanter</a:t>
            </a:r>
          </a:p>
        </p:txBody>
      </p:sp>
      <p:sp>
        <p:nvSpPr>
          <p:cNvPr id="27" name="Flowchart: Alternate Process 26"/>
          <p:cNvSpPr/>
          <p:nvPr/>
        </p:nvSpPr>
        <p:spPr>
          <a:xfrm>
            <a:off x="1958340" y="453498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a:t>
            </a:r>
            <a:endParaRPr lang="en-US" dirty="0"/>
          </a:p>
        </p:txBody>
      </p:sp>
      <p:sp>
        <p:nvSpPr>
          <p:cNvPr id="29" name="Flowchart: Alternate Process 28"/>
          <p:cNvSpPr/>
          <p:nvPr/>
        </p:nvSpPr>
        <p:spPr>
          <a:xfrm>
            <a:off x="1958340" y="3234371"/>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Q</a:t>
            </a:r>
            <a:endParaRPr lang="en-US" dirty="0"/>
          </a:p>
        </p:txBody>
      </p:sp>
      <p:sp>
        <p:nvSpPr>
          <p:cNvPr id="30" name="Flowchart: Alternate Process 29"/>
          <p:cNvSpPr/>
          <p:nvPr/>
        </p:nvSpPr>
        <p:spPr>
          <a:xfrm>
            <a:off x="1938528" y="3884676"/>
            <a:ext cx="914400" cy="61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U</a:t>
            </a:r>
            <a:endParaRPr lang="en-US" dirty="0"/>
          </a:p>
        </p:txBody>
      </p:sp>
      <p:sp>
        <p:nvSpPr>
          <p:cNvPr id="31" name="Title 1"/>
          <p:cNvSpPr txBox="1">
            <a:spLocks/>
          </p:cNvSpPr>
          <p:nvPr/>
        </p:nvSpPr>
        <p:spPr>
          <a:xfrm>
            <a:off x="268224" y="144530"/>
            <a:ext cx="11923776" cy="1266885"/>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b="1" dirty="0" smtClean="0">
                <a:solidFill>
                  <a:srgbClr val="FF0000"/>
                </a:solidFill>
              </a:rPr>
              <a:t/>
            </a:r>
            <a:br>
              <a:rPr lang="en-US" sz="4000" b="1" dirty="0" smtClean="0">
                <a:solidFill>
                  <a:srgbClr val="FF0000"/>
                </a:solidFill>
              </a:rPr>
            </a:br>
            <a:r>
              <a:rPr lang="en-US" sz="4000" dirty="0" smtClean="0"/>
              <a:t/>
            </a:r>
            <a:br>
              <a:rPr lang="en-US" sz="4000" dirty="0" smtClean="0"/>
            </a:br>
            <a:r>
              <a:rPr lang="en-US" sz="3200" b="1" dirty="0" err="1" smtClean="0">
                <a:solidFill>
                  <a:srgbClr val="C00000"/>
                </a:solidFill>
              </a:rPr>
              <a:t>Conjugaison</a:t>
            </a:r>
            <a:r>
              <a:rPr lang="en-US" sz="3200" b="1" dirty="0" smtClean="0">
                <a:solidFill>
                  <a:srgbClr val="C00000"/>
                </a:solidFill>
              </a:rPr>
              <a:t> du </a:t>
            </a:r>
            <a:r>
              <a:rPr lang="en-US" sz="3200" b="1" dirty="0" err="1" smtClean="0">
                <a:solidFill>
                  <a:srgbClr val="C00000"/>
                </a:solidFill>
              </a:rPr>
              <a:t>verbe</a:t>
            </a:r>
            <a:r>
              <a:rPr lang="en-US" sz="3200" b="1" dirty="0" smtClean="0">
                <a:solidFill>
                  <a:srgbClr val="C00000"/>
                </a:solidFill>
              </a:rPr>
              <a:t> </a:t>
            </a:r>
            <a:r>
              <a:rPr lang="en-US" sz="3200" b="1" dirty="0" smtClean="0">
                <a:solidFill>
                  <a:schemeClr val="tx1"/>
                </a:solidFill>
              </a:rPr>
              <a:t>POUVOIR </a:t>
            </a:r>
            <a:r>
              <a:rPr lang="en-US" sz="3200" b="1" dirty="0" smtClean="0">
                <a:solidFill>
                  <a:srgbClr val="C00000"/>
                </a:solidFill>
              </a:rPr>
              <a:t>au  </a:t>
            </a:r>
            <a:r>
              <a:rPr lang="en-US" sz="3200" b="1" dirty="0" err="1" smtClean="0">
                <a:solidFill>
                  <a:srgbClr val="C00000"/>
                </a:solidFill>
              </a:rPr>
              <a:t>Subjonctif</a:t>
            </a:r>
            <a:r>
              <a:rPr lang="en-US" sz="3200" b="1" dirty="0" smtClean="0">
                <a:solidFill>
                  <a:srgbClr val="C00000"/>
                </a:solidFill>
              </a:rPr>
              <a:t> </a:t>
            </a:r>
            <a:r>
              <a:rPr lang="fr-FR" sz="3200" b="1" dirty="0" smtClean="0">
                <a:solidFill>
                  <a:srgbClr val="C00000"/>
                </a:solidFill>
              </a:rPr>
              <a:t>Présent </a:t>
            </a:r>
            <a:endParaRPr lang="en-US" sz="3200" dirty="0">
              <a:solidFill>
                <a:srgbClr val="C00000"/>
              </a:solidFill>
            </a:endParaRPr>
          </a:p>
        </p:txBody>
      </p:sp>
    </p:spTree>
    <p:extLst>
      <p:ext uri="{BB962C8B-B14F-4D97-AF65-F5344CB8AC3E}">
        <p14:creationId xmlns:p14="http://schemas.microsoft.com/office/powerpoint/2010/main" val="127908757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400</TotalTime>
  <Words>952</Words>
  <Application>Microsoft Office PowerPoint</Application>
  <PresentationFormat>Widescreen</PresentationFormat>
  <Paragraphs>382</Paragraphs>
  <Slides>22</Slides>
  <Notes>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Arial</vt:lpstr>
      <vt:lpstr>Calibri</vt:lpstr>
      <vt:lpstr>Calibri Body</vt:lpstr>
      <vt:lpstr>Calibry body</vt:lpstr>
      <vt:lpstr>Century Gothic</vt:lpstr>
      <vt:lpstr>Times New Roman</vt:lpstr>
      <vt:lpstr>Wingdings 3</vt:lpstr>
      <vt:lpstr>Wisp</vt:lpstr>
      <vt:lpstr>Presentation</vt:lpstr>
      <vt:lpstr>PowerPoint Presentation</vt:lpstr>
      <vt:lpstr>TABLE DE MATIERES</vt:lpstr>
      <vt:lpstr>LE SUBJONCTIF mode de l’action inachevée,  de la volonté,  du doute et du probable!</vt:lpstr>
      <vt:lpstr>LE  SUBJONCTIF  est utilisé pour  exprimer : </vt:lpstr>
      <vt:lpstr>FORMATION DU SUBJONCTIF</vt:lpstr>
      <vt:lpstr>Classez les verbes ci - dessous écrits selon ce qu’ils expriment :</vt:lpstr>
      <vt:lpstr>Différence entre le subjonctif et l’indicatif:</vt:lpstr>
      <vt:lpstr>    CONJUGAISON  au SUBJONCTIF des Verbes du Premier  Groupe   verbes finissant en ……ER  → PARLER (chanter danser écouter entrer  répéter travailler etc.)</vt:lpstr>
      <vt:lpstr>       Conjugaison du verbe S’APPELER au  Subjonctif Présent </vt:lpstr>
      <vt:lpstr>Conjugaison du verbe AVOIR au  Subjonctif Présent</vt:lpstr>
      <vt:lpstr> Conjugaison du verbe VOULOIR au SUBJONCTIF Présent  </vt:lpstr>
      <vt:lpstr>     Conjugaison du verbe ETRE au Subjonctif Présent </vt:lpstr>
      <vt:lpstr>    Conjugaison du verbe SAVOIR au Subjonctif Présent</vt:lpstr>
      <vt:lpstr>Conjugaison du verbe ALLER au  Subjonctif Présent </vt:lpstr>
      <vt:lpstr>   Conjugaison du verbe FAIRE au  Subjonctif Présent  </vt:lpstr>
      <vt:lpstr>Conjugaison du verbe BALAYER au Subjonctif  Présent  </vt:lpstr>
      <vt:lpstr>  Conjugaison du verbe VENIR au Subjonctif Présent </vt:lpstr>
      <vt:lpstr>  Conjugaison du verbe SORTIR au Subjonctif Présent  </vt:lpstr>
      <vt:lpstr>   Conjugaison du verbe PRENDRE au Subjonctif Présent</vt:lpstr>
      <vt:lpstr>      Conjugaison du verbe ATTENDRE au Subjonctif Présent </vt:lpstr>
      <vt:lpstr>\</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Suvjonctif mode du doute et du probABLE</dc:title>
  <dc:creator>acer_lpt</dc:creator>
  <cp:lastModifiedBy>acer_lpt</cp:lastModifiedBy>
  <cp:revision>42</cp:revision>
  <dcterms:created xsi:type="dcterms:W3CDTF">2020-09-30T20:32:05Z</dcterms:created>
  <dcterms:modified xsi:type="dcterms:W3CDTF">2020-10-06T06:01:31Z</dcterms:modified>
</cp:coreProperties>
</file>