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4" r:id="rId3"/>
    <p:sldId id="256" r:id="rId4"/>
    <p:sldId id="257" r:id="rId5"/>
    <p:sldId id="258" r:id="rId6"/>
    <p:sldId id="259" r:id="rId7"/>
    <p:sldId id="260" r:id="rId8"/>
    <p:sldId id="261" r:id="rId9"/>
    <p:sldId id="265" r:id="rId10"/>
    <p:sldId id="267" r:id="rId11"/>
    <p:sldId id="268" r:id="rId12"/>
    <p:sldId id="266" r:id="rId13"/>
    <p:sldId id="269" r:id="rId14"/>
    <p:sldId id="270" r:id="rId15"/>
    <p:sldId id="278" r:id="rId16"/>
    <p:sldId id="271" r:id="rId17"/>
    <p:sldId id="272" r:id="rId18"/>
    <p:sldId id="277" r:id="rId19"/>
    <p:sldId id="276" r:id="rId20"/>
    <p:sldId id="279" r:id="rId21"/>
    <p:sldId id="282" r:id="rId22"/>
    <p:sldId id="28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79" d="100"/>
          <a:sy n="79" d="100"/>
        </p:scale>
        <p:origin x="16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8E7716-6ED5-4575-A713-709253F7FFF2}"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620F8-292C-4354-A6BB-4A3964571007}" type="slidenum">
              <a:rPr lang="en-US" smtClean="0"/>
              <a:t>‹#›</a:t>
            </a:fld>
            <a:endParaRPr lang="en-US"/>
          </a:p>
        </p:txBody>
      </p:sp>
    </p:spTree>
    <p:extLst>
      <p:ext uri="{BB962C8B-B14F-4D97-AF65-F5344CB8AC3E}">
        <p14:creationId xmlns:p14="http://schemas.microsoft.com/office/powerpoint/2010/main" val="2692168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8E7716-6ED5-4575-A713-709253F7FFF2}"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620F8-292C-4354-A6BB-4A3964571007}" type="slidenum">
              <a:rPr lang="en-US" smtClean="0"/>
              <a:t>‹#›</a:t>
            </a:fld>
            <a:endParaRPr lang="en-US"/>
          </a:p>
        </p:txBody>
      </p:sp>
    </p:spTree>
    <p:extLst>
      <p:ext uri="{BB962C8B-B14F-4D97-AF65-F5344CB8AC3E}">
        <p14:creationId xmlns:p14="http://schemas.microsoft.com/office/powerpoint/2010/main" val="1348035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8E7716-6ED5-4575-A713-709253F7FFF2}"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620F8-292C-4354-A6BB-4A3964571007}" type="slidenum">
              <a:rPr lang="en-US" smtClean="0"/>
              <a:t>‹#›</a:t>
            </a:fld>
            <a:endParaRPr lang="en-US"/>
          </a:p>
        </p:txBody>
      </p:sp>
    </p:spTree>
    <p:extLst>
      <p:ext uri="{BB962C8B-B14F-4D97-AF65-F5344CB8AC3E}">
        <p14:creationId xmlns:p14="http://schemas.microsoft.com/office/powerpoint/2010/main" val="3104017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8E7716-6ED5-4575-A713-709253F7FFF2}" type="datetimeFigureOut">
              <a:rPr lang="en-US" smtClean="0"/>
              <a:t>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620F8-292C-4354-A6BB-4A3964571007}" type="slidenum">
              <a:rPr lang="en-US" smtClean="0"/>
              <a:t>‹#›</a:t>
            </a:fld>
            <a:endParaRPr lang="en-US"/>
          </a:p>
        </p:txBody>
      </p:sp>
    </p:spTree>
    <p:extLst>
      <p:ext uri="{BB962C8B-B14F-4D97-AF65-F5344CB8AC3E}">
        <p14:creationId xmlns:p14="http://schemas.microsoft.com/office/powerpoint/2010/main" val="2902011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8E7716-6ED5-4575-A713-709253F7FFF2}" type="datetimeFigureOut">
              <a:rPr lang="en-US" smtClean="0"/>
              <a:t>10/6/2020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5620F8-292C-4354-A6BB-4A3964571007}" type="slidenum">
              <a:rPr lang="en-US" smtClean="0"/>
              <a:t>‹#›</a:t>
            </a:fld>
            <a:endParaRPr lang="en-US"/>
          </a:p>
        </p:txBody>
      </p:sp>
    </p:spTree>
    <p:extLst>
      <p:ext uri="{BB962C8B-B14F-4D97-AF65-F5344CB8AC3E}">
        <p14:creationId xmlns:p14="http://schemas.microsoft.com/office/powerpoint/2010/main" val="2079999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8E7716-6ED5-4575-A713-709253F7FFF2}" type="datetimeFigureOut">
              <a:rPr lang="en-US" smtClean="0"/>
              <a:t>10/6/2020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5620F8-292C-4354-A6BB-4A3964571007}" type="slidenum">
              <a:rPr lang="en-US" smtClean="0"/>
              <a:t>‹#›</a:t>
            </a:fld>
            <a:endParaRPr lang="en-US"/>
          </a:p>
        </p:txBody>
      </p:sp>
    </p:spTree>
    <p:extLst>
      <p:ext uri="{BB962C8B-B14F-4D97-AF65-F5344CB8AC3E}">
        <p14:creationId xmlns:p14="http://schemas.microsoft.com/office/powerpoint/2010/main" val="3637274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E7716-6ED5-4575-A713-709253F7FFF2}" type="datetimeFigureOut">
              <a:rPr lang="en-US" smtClean="0"/>
              <a:t>10/6/2020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5620F8-292C-4354-A6BB-4A3964571007}" type="slidenum">
              <a:rPr lang="en-US" smtClean="0"/>
              <a:t>‹#›</a:t>
            </a:fld>
            <a:endParaRPr lang="en-US"/>
          </a:p>
        </p:txBody>
      </p:sp>
    </p:spTree>
    <p:extLst>
      <p:ext uri="{BB962C8B-B14F-4D97-AF65-F5344CB8AC3E}">
        <p14:creationId xmlns:p14="http://schemas.microsoft.com/office/powerpoint/2010/main" val="2416080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8E7716-6ED5-4575-A713-709253F7FFF2}" type="datetimeFigureOut">
              <a:rPr lang="en-US" smtClean="0"/>
              <a:t>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620F8-292C-4354-A6BB-4A3964571007}" type="slidenum">
              <a:rPr lang="en-US" smtClean="0"/>
              <a:t>‹#›</a:t>
            </a:fld>
            <a:endParaRPr lang="en-US"/>
          </a:p>
        </p:txBody>
      </p:sp>
    </p:spTree>
    <p:extLst>
      <p:ext uri="{BB962C8B-B14F-4D97-AF65-F5344CB8AC3E}">
        <p14:creationId xmlns:p14="http://schemas.microsoft.com/office/powerpoint/2010/main" val="125078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8E7716-6ED5-4575-A713-709253F7FFF2}" type="datetimeFigureOut">
              <a:rPr lang="en-US" smtClean="0"/>
              <a:t>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620F8-292C-4354-A6BB-4A3964571007}" type="slidenum">
              <a:rPr lang="en-US" smtClean="0"/>
              <a:t>‹#›</a:t>
            </a:fld>
            <a:endParaRPr lang="en-US"/>
          </a:p>
        </p:txBody>
      </p:sp>
    </p:spTree>
    <p:extLst>
      <p:ext uri="{BB962C8B-B14F-4D97-AF65-F5344CB8AC3E}">
        <p14:creationId xmlns:p14="http://schemas.microsoft.com/office/powerpoint/2010/main" val="530875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8E7716-6ED5-4575-A713-709253F7FFF2}"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620F8-292C-4354-A6BB-4A3964571007}" type="slidenum">
              <a:rPr lang="en-US" smtClean="0"/>
              <a:t>‹#›</a:t>
            </a:fld>
            <a:endParaRPr lang="en-US"/>
          </a:p>
        </p:txBody>
      </p:sp>
    </p:spTree>
    <p:extLst>
      <p:ext uri="{BB962C8B-B14F-4D97-AF65-F5344CB8AC3E}">
        <p14:creationId xmlns:p14="http://schemas.microsoft.com/office/powerpoint/2010/main" val="3847995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8E7716-6ED5-4575-A713-709253F7FFF2}"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620F8-292C-4354-A6BB-4A3964571007}" type="slidenum">
              <a:rPr lang="en-US" smtClean="0"/>
              <a:t>‹#›</a:t>
            </a:fld>
            <a:endParaRPr lang="en-US"/>
          </a:p>
        </p:txBody>
      </p:sp>
    </p:spTree>
    <p:extLst>
      <p:ext uri="{BB962C8B-B14F-4D97-AF65-F5344CB8AC3E}">
        <p14:creationId xmlns:p14="http://schemas.microsoft.com/office/powerpoint/2010/main" val="1285026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8E7716-6ED5-4575-A713-709253F7FFF2}" type="datetimeFigureOut">
              <a:rPr lang="en-US" smtClean="0"/>
              <a:t>10/6/2020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5620F8-292C-4354-A6BB-4A3964571007}" type="slidenum">
              <a:rPr lang="en-US" smtClean="0"/>
              <a:t>‹#›</a:t>
            </a:fld>
            <a:endParaRPr lang="en-US"/>
          </a:p>
        </p:txBody>
      </p:sp>
    </p:spTree>
    <p:extLst>
      <p:ext uri="{BB962C8B-B14F-4D97-AF65-F5344CB8AC3E}">
        <p14:creationId xmlns:p14="http://schemas.microsoft.com/office/powerpoint/2010/main" val="34033455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package" Target="../embeddings/Microsoft_Office_PowerPoint_Presentation111111.ppt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francais.lingolia.com/fr/grammaire/les-preposition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4"/>
          <p:cNvGraphicFramePr>
            <a:graphicFrameLocks noGrp="1" noChangeAspect="1"/>
          </p:cNvGraphicFramePr>
          <p:nvPr>
            <p:ph idx="1"/>
          </p:nvPr>
        </p:nvGraphicFramePr>
        <p:xfrm>
          <a:off x="2057400" y="228601"/>
          <a:ext cx="8382000" cy="6284913"/>
        </p:xfrm>
        <a:graphic>
          <a:graphicData uri="http://schemas.openxmlformats.org/presentationml/2006/ole">
            <mc:AlternateContent xmlns:mc="http://schemas.openxmlformats.org/markup-compatibility/2006">
              <mc:Choice xmlns:v="urn:schemas-microsoft-com:vml" Requires="v">
                <p:oleObj spid="_x0000_s1033" name="Presentation" r:id="rId3" imgW="4188058" imgH="3139374" progId="PowerPoint.Show.12">
                  <p:embed/>
                </p:oleObj>
              </mc:Choice>
              <mc:Fallback>
                <p:oleObj name="Presentation" r:id="rId3" imgW="4188058" imgH="3139374" progId="PowerPoint.Show.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228601"/>
                        <a:ext cx="8382000" cy="628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945103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smtClean="0">
                <a:solidFill>
                  <a:srgbClr val="00B0F0"/>
                </a:solidFill>
                <a:latin typeface="+mn-lt"/>
              </a:rPr>
              <a:t/>
            </a:r>
            <a:br>
              <a:rPr lang="en-US" sz="3600" b="1" smtClean="0">
                <a:solidFill>
                  <a:srgbClr val="00B0F0"/>
                </a:solidFill>
                <a:latin typeface="+mn-lt"/>
              </a:rPr>
            </a:br>
            <a:r>
              <a:rPr lang="en-US" sz="3600" b="1" smtClean="0">
                <a:solidFill>
                  <a:srgbClr val="00B0F0"/>
                </a:solidFill>
                <a:latin typeface="+mn-lt"/>
              </a:rPr>
              <a:t>TABLE </a:t>
            </a:r>
            <a:r>
              <a:rPr lang="en-US" sz="3600" b="1" dirty="0">
                <a:solidFill>
                  <a:srgbClr val="00B0F0"/>
                </a:solidFill>
                <a:latin typeface="+mn-lt"/>
              </a:rPr>
              <a:t>DE MATIERES</a:t>
            </a:r>
            <a:endParaRPr lang="fr-FR" sz="3600" b="1" dirty="0">
              <a:latin typeface="+mn-lt"/>
            </a:endParaRPr>
          </a:p>
        </p:txBody>
      </p:sp>
      <p:sp>
        <p:nvSpPr>
          <p:cNvPr id="3" name="Content Placeholder 2"/>
          <p:cNvSpPr>
            <a:spLocks noGrp="1"/>
          </p:cNvSpPr>
          <p:nvPr>
            <p:ph idx="1"/>
          </p:nvPr>
        </p:nvSpPr>
        <p:spPr/>
        <p:txBody>
          <a:bodyPr/>
          <a:lstStyle/>
          <a:p>
            <a:pPr marL="0" indent="0">
              <a:buNone/>
            </a:pPr>
            <a:endParaRPr lang="fr-FR" b="1" dirty="0" smtClean="0">
              <a:solidFill>
                <a:srgbClr val="FF0000"/>
              </a:solidFill>
            </a:endParaRPr>
          </a:p>
          <a:p>
            <a:pPr marL="0" indent="0">
              <a:buNone/>
            </a:pPr>
            <a:r>
              <a:rPr lang="fr-FR" b="1" dirty="0" smtClean="0">
                <a:solidFill>
                  <a:srgbClr val="FF0000"/>
                </a:solidFill>
              </a:rPr>
              <a:t>Niveau </a:t>
            </a:r>
            <a:r>
              <a:rPr lang="fr-FR" b="1" dirty="0">
                <a:solidFill>
                  <a:srgbClr val="FF0000"/>
                </a:solidFill>
              </a:rPr>
              <a:t>A 2 </a:t>
            </a:r>
            <a:r>
              <a:rPr lang="fr-FR" b="1" dirty="0"/>
              <a:t>Dossier 1.</a:t>
            </a:r>
            <a:r>
              <a:rPr lang="fr-FR" b="1" dirty="0">
                <a:solidFill>
                  <a:srgbClr val="FF0000"/>
                </a:solidFill>
              </a:rPr>
              <a:t>La Voix passive et la voix active</a:t>
            </a:r>
            <a:endParaRPr lang="en-US" b="1" dirty="0">
              <a:solidFill>
                <a:srgbClr val="FF0000"/>
              </a:solidFill>
            </a:endParaRPr>
          </a:p>
          <a:p>
            <a:pPr marL="0" indent="0">
              <a:buNone/>
            </a:pPr>
            <a:r>
              <a:rPr lang="fr-FR" b="1" dirty="0">
                <a:solidFill>
                  <a:srgbClr val="FF0000"/>
                </a:solidFill>
              </a:rPr>
              <a:t>Niveau A 2 </a:t>
            </a:r>
            <a:r>
              <a:rPr lang="fr-FR" b="1" dirty="0"/>
              <a:t>Dossier 2.</a:t>
            </a:r>
            <a:r>
              <a:rPr lang="fr-FR" b="1" dirty="0">
                <a:solidFill>
                  <a:srgbClr val="FF0000"/>
                </a:solidFill>
              </a:rPr>
              <a:t>La Comparaison</a:t>
            </a:r>
            <a:endParaRPr lang="en-US" b="1" dirty="0">
              <a:solidFill>
                <a:srgbClr val="FF0000"/>
              </a:solidFill>
            </a:endParaRPr>
          </a:p>
          <a:p>
            <a:pPr marL="0" indent="0">
              <a:buNone/>
            </a:pPr>
            <a:r>
              <a:rPr lang="fr-FR" b="1" dirty="0">
                <a:solidFill>
                  <a:srgbClr val="FF0000"/>
                </a:solidFill>
              </a:rPr>
              <a:t>Niveau A 2 </a:t>
            </a:r>
            <a:r>
              <a:rPr lang="fr-FR" b="1" dirty="0"/>
              <a:t>Dossier</a:t>
            </a:r>
            <a:r>
              <a:rPr lang="fr-FR" b="1" dirty="0">
                <a:solidFill>
                  <a:srgbClr val="FF0000"/>
                </a:solidFill>
              </a:rPr>
              <a:t> </a:t>
            </a:r>
            <a:r>
              <a:rPr lang="fr-FR" b="1" dirty="0"/>
              <a:t>3.</a:t>
            </a:r>
            <a:r>
              <a:rPr lang="fr-FR" b="1" dirty="0">
                <a:solidFill>
                  <a:srgbClr val="FF0000"/>
                </a:solidFill>
              </a:rPr>
              <a:t>Le Conditionnel</a:t>
            </a:r>
            <a:endParaRPr lang="en-US" b="1" dirty="0">
              <a:solidFill>
                <a:srgbClr val="FF0000"/>
              </a:solidFill>
            </a:endParaRPr>
          </a:p>
          <a:p>
            <a:pPr marL="0" indent="0">
              <a:buNone/>
            </a:pPr>
            <a:r>
              <a:rPr lang="fr-FR" b="1" dirty="0">
                <a:solidFill>
                  <a:srgbClr val="FF0000"/>
                </a:solidFill>
              </a:rPr>
              <a:t>Niveau A 2 </a:t>
            </a:r>
            <a:r>
              <a:rPr lang="fr-FR" b="1" dirty="0"/>
              <a:t>Dossier</a:t>
            </a:r>
            <a:r>
              <a:rPr lang="fr-FR" b="1" dirty="0">
                <a:solidFill>
                  <a:srgbClr val="FF0000"/>
                </a:solidFill>
              </a:rPr>
              <a:t> </a:t>
            </a:r>
            <a:r>
              <a:rPr lang="fr-FR" b="1" dirty="0"/>
              <a:t>4.</a:t>
            </a:r>
            <a:r>
              <a:rPr lang="fr-FR" b="1" dirty="0">
                <a:solidFill>
                  <a:srgbClr val="FF0000"/>
                </a:solidFill>
              </a:rPr>
              <a:t>Le Subjonctif, les emplois et</a:t>
            </a:r>
          </a:p>
          <a:p>
            <a:pPr marL="0" indent="0">
              <a:buNone/>
            </a:pPr>
            <a:r>
              <a:rPr lang="fr-FR" b="1" dirty="0"/>
              <a:t>                                       </a:t>
            </a:r>
            <a:r>
              <a:rPr lang="fr-FR" b="1" dirty="0">
                <a:solidFill>
                  <a:srgbClr val="FF0000"/>
                </a:solidFill>
              </a:rPr>
              <a:t>la conjugaison des verbes au Subj. présent Niveau A 2 </a:t>
            </a:r>
            <a:r>
              <a:rPr lang="fr-FR" b="1" dirty="0"/>
              <a:t>Dossier 5.</a:t>
            </a:r>
            <a:r>
              <a:rPr lang="fr-FR" b="1" dirty="0">
                <a:solidFill>
                  <a:srgbClr val="FF0000"/>
                </a:solidFill>
              </a:rPr>
              <a:t>Le discours direct et indirect</a:t>
            </a:r>
            <a:endParaRPr lang="en-US" b="1" dirty="0">
              <a:solidFill>
                <a:srgbClr val="FF0000"/>
              </a:solidFill>
            </a:endParaRPr>
          </a:p>
        </p:txBody>
      </p:sp>
    </p:spTree>
    <p:extLst>
      <p:ext uri="{BB962C8B-B14F-4D97-AF65-F5344CB8AC3E}">
        <p14:creationId xmlns:p14="http://schemas.microsoft.com/office/powerpoint/2010/main" val="1735582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3483" y="3017217"/>
            <a:ext cx="4852415" cy="3490755"/>
          </a:xfrm>
          <a:prstGeom prst="rect">
            <a:avLst/>
          </a:prstGeom>
        </p:spPr>
      </p:pic>
      <p:sp>
        <p:nvSpPr>
          <p:cNvPr id="11" name="Rectangle 10"/>
          <p:cNvSpPr/>
          <p:nvPr/>
        </p:nvSpPr>
        <p:spPr>
          <a:xfrm>
            <a:off x="4727643" y="567287"/>
            <a:ext cx="6848271" cy="2463367"/>
          </a:xfrm>
          <a:prstGeom prst="rect">
            <a:avLst/>
          </a:prstGeom>
        </p:spPr>
        <p:txBody>
          <a:bodyPr wrap="square">
            <a:spAutoFit/>
          </a:bodyPr>
          <a:lstStyle/>
          <a:p>
            <a:pPr>
              <a:lnSpc>
                <a:spcPct val="107000"/>
              </a:lnSpc>
              <a:spcAft>
                <a:spcPts val="0"/>
              </a:spcAft>
            </a:pPr>
            <a:r>
              <a:rPr lang="fr-FR" sz="4800" b="1" dirty="0" smtClean="0">
                <a:latin typeface="Kunstler Script" panose="030304020206070D0D06" pitchFamily="66" charset="0"/>
                <a:ea typeface="Calibri" panose="020F0502020204030204" pitchFamily="34" charset="0"/>
                <a:cs typeface="Times New Roman" panose="02020603050405020304" pitchFamily="18" charset="0"/>
              </a:rPr>
              <a:t>                 Le  </a:t>
            </a:r>
            <a:r>
              <a:rPr lang="fr-FR" sz="4800" b="1" dirty="0">
                <a:latin typeface="Kunstler Script" panose="030304020206070D0D06" pitchFamily="66" charset="0"/>
                <a:ea typeface="Calibri" panose="020F0502020204030204" pitchFamily="34" charset="0"/>
                <a:cs typeface="Times New Roman" panose="02020603050405020304" pitchFamily="18" charset="0"/>
              </a:rPr>
              <a:t>discours  </a:t>
            </a:r>
            <a:r>
              <a:rPr lang="fr-FR" sz="4800" b="1" dirty="0" smtClean="0">
                <a:latin typeface="Kunstler Script" panose="030304020206070D0D06" pitchFamily="66" charset="0"/>
                <a:ea typeface="Calibri" panose="020F0502020204030204" pitchFamily="34" charset="0"/>
                <a:cs typeface="Times New Roman" panose="02020603050405020304" pitchFamily="18" charset="0"/>
              </a:rPr>
              <a:t>direct     </a:t>
            </a:r>
            <a:endParaRPr lang="en-US" sz="4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4800" b="1" dirty="0">
                <a:latin typeface="Kunstler Script" panose="030304020206070D0D06" pitchFamily="66" charset="0"/>
                <a:ea typeface="Calibri" panose="020F0502020204030204" pitchFamily="34" charset="0"/>
                <a:cs typeface="Times New Roman" panose="02020603050405020304" pitchFamily="18" charset="0"/>
              </a:rPr>
              <a:t>                      </a:t>
            </a:r>
            <a:r>
              <a:rPr lang="fr-FR" sz="4800" b="1" dirty="0" smtClean="0">
                <a:latin typeface="Kunstler Script" panose="030304020206070D0D06" pitchFamily="66" charset="0"/>
                <a:ea typeface="Calibri" panose="020F0502020204030204" pitchFamily="34" charset="0"/>
                <a:cs typeface="Times New Roman" panose="02020603050405020304" pitchFamily="18" charset="0"/>
              </a:rPr>
              <a:t>                     Et</a:t>
            </a:r>
            <a:endParaRPr lang="en-US" sz="4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fr-FR" sz="4800" b="1" dirty="0">
                <a:latin typeface="Kunstler Script" panose="030304020206070D0D06" pitchFamily="66" charset="0"/>
                <a:ea typeface="Calibri" panose="020F0502020204030204" pitchFamily="34" charset="0"/>
                <a:cs typeface="Times New Roman" panose="02020603050405020304" pitchFamily="18" charset="0"/>
              </a:rPr>
              <a:t>    </a:t>
            </a:r>
            <a:r>
              <a:rPr lang="fr-FR" sz="4800" b="1" dirty="0" smtClean="0">
                <a:latin typeface="Kunstler Script" panose="030304020206070D0D06" pitchFamily="66" charset="0"/>
                <a:ea typeface="Calibri" panose="020F0502020204030204" pitchFamily="34" charset="0"/>
                <a:cs typeface="Times New Roman" panose="02020603050405020304" pitchFamily="18" charset="0"/>
              </a:rPr>
              <a:t>                      Le  </a:t>
            </a:r>
            <a:r>
              <a:rPr lang="fr-FR" sz="4800" b="1" dirty="0">
                <a:latin typeface="Kunstler Script" panose="030304020206070D0D06" pitchFamily="66" charset="0"/>
                <a:ea typeface="Calibri" panose="020F0502020204030204" pitchFamily="34" charset="0"/>
                <a:cs typeface="Times New Roman" panose="02020603050405020304" pitchFamily="18" charset="0"/>
              </a:rPr>
              <a:t>discours indirect</a:t>
            </a:r>
            <a:endParaRPr lang="en-US" sz="4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tangle 11"/>
          <p:cNvSpPr/>
          <p:nvPr/>
        </p:nvSpPr>
        <p:spPr>
          <a:xfrm rot="10643858" flipV="1">
            <a:off x="7129679" y="3263139"/>
            <a:ext cx="2823609" cy="973152"/>
          </a:xfrm>
          <a:prstGeom prst="rect">
            <a:avLst/>
          </a:prstGeom>
        </p:spPr>
        <p:txBody>
          <a:bodyPr wrap="square">
            <a:spAutoFit/>
          </a:bodyPr>
          <a:lstStyle/>
          <a:p>
            <a:pPr>
              <a:lnSpc>
                <a:spcPct val="106000"/>
              </a:lnSpc>
              <a:spcAft>
                <a:spcPts val="0"/>
              </a:spcAft>
            </a:pPr>
            <a:r>
              <a:rPr lang="fr-FR" dirty="0">
                <a:solidFill>
                  <a:srgbClr val="000000"/>
                </a:solidFill>
                <a:latin typeface="Calibri" panose="020F0502020204030204" pitchFamily="34" charset="0"/>
                <a:ea typeface="Calibri" panose="020F0502020204030204" pitchFamily="34" charset="0"/>
              </a:rPr>
              <a:t>La professeure a dit </a:t>
            </a:r>
            <a:r>
              <a:rPr lang="fr-FR" dirty="0" smtClean="0">
                <a:solidFill>
                  <a:srgbClr val="000000"/>
                </a:solidFill>
                <a:latin typeface="Calibri" panose="020F0502020204030204" pitchFamily="34" charset="0"/>
                <a:ea typeface="Calibri" panose="020F0502020204030204" pitchFamily="34" charset="0"/>
              </a:rPr>
              <a:t> </a:t>
            </a:r>
          </a:p>
          <a:p>
            <a:pPr>
              <a:lnSpc>
                <a:spcPct val="106000"/>
              </a:lnSpc>
              <a:spcAft>
                <a:spcPts val="0"/>
              </a:spcAft>
            </a:pPr>
            <a:r>
              <a:rPr lang="fr-FR" dirty="0" smtClean="0">
                <a:solidFill>
                  <a:srgbClr val="000000"/>
                </a:solidFill>
                <a:latin typeface="Calibri" panose="020F0502020204030204" pitchFamily="34" charset="0"/>
                <a:ea typeface="Calibri" panose="020F0502020204030204" pitchFamily="34" charset="0"/>
              </a:rPr>
              <a:t>           que nous </a:t>
            </a:r>
            <a:r>
              <a:rPr lang="fr-FR" smtClean="0">
                <a:solidFill>
                  <a:srgbClr val="000000"/>
                </a:solidFill>
                <a:latin typeface="Calibri" panose="020F0502020204030204" pitchFamily="34" charset="0"/>
                <a:ea typeface="Calibri" panose="020F0502020204030204" pitchFamily="34" charset="0"/>
              </a:rPr>
              <a:t>irions </a:t>
            </a:r>
            <a:r>
              <a:rPr lang="fr-FR" u="sng"/>
              <a:t>à </a:t>
            </a:r>
            <a:r>
              <a:rPr lang="fr-FR" smtClean="0">
                <a:solidFill>
                  <a:srgbClr val="000000"/>
                </a:solidFill>
                <a:latin typeface="Calibri" panose="020F0502020204030204" pitchFamily="34" charset="0"/>
                <a:ea typeface="Calibri" panose="020F0502020204030204" pitchFamily="34" charset="0"/>
              </a:rPr>
              <a:t>          </a:t>
            </a:r>
            <a:r>
              <a:rPr lang="fr-FR" dirty="0" smtClean="0">
                <a:solidFill>
                  <a:srgbClr val="000000"/>
                </a:solidFill>
                <a:latin typeface="Calibri" panose="020F0502020204030204" pitchFamily="34" charset="0"/>
                <a:ea typeface="Calibri" panose="020F0502020204030204" pitchFamily="34" charset="0"/>
              </a:rPr>
              <a:t>	  l‘excursion.</a:t>
            </a:r>
            <a:endParaRPr lang="en-US" dirty="0">
              <a:effectLst/>
              <a:latin typeface="Times New Roman" panose="02020603050405020304" pitchFamily="18" charset="0"/>
              <a:ea typeface="Times New Roman" panose="02020603050405020304" pitchFamily="18" charset="0"/>
            </a:endParaRPr>
          </a:p>
        </p:txBody>
      </p:sp>
      <p:sp>
        <p:nvSpPr>
          <p:cNvPr id="18" name="Freeform 17"/>
          <p:cNvSpPr/>
          <p:nvPr/>
        </p:nvSpPr>
        <p:spPr>
          <a:xfrm>
            <a:off x="7232187" y="3666469"/>
            <a:ext cx="2438400" cy="844595"/>
          </a:xfrm>
          <a:custGeom>
            <a:avLst/>
            <a:gdLst>
              <a:gd name="connsiteX0" fmla="*/ 2438400 w 2438400"/>
              <a:gd name="connsiteY0" fmla="*/ 0 h 844595"/>
              <a:gd name="connsiteX1" fmla="*/ 0 w 2438400"/>
              <a:gd name="connsiteY1" fmla="*/ 342900 h 844595"/>
            </a:gdLst>
            <a:ahLst/>
            <a:cxnLst>
              <a:cxn ang="0">
                <a:pos x="connsiteX0" y="connsiteY0"/>
              </a:cxn>
              <a:cxn ang="0">
                <a:pos x="connsiteX1" y="connsiteY1"/>
              </a:cxn>
            </a:cxnLst>
            <a:rect l="l" t="t" r="r" b="b"/>
            <a:pathLst>
              <a:path w="2438400" h="844595">
                <a:moveTo>
                  <a:pt x="2438400" y="0"/>
                </a:moveTo>
                <a:cubicBezTo>
                  <a:pt x="2010833" y="665691"/>
                  <a:pt x="1583267" y="1331383"/>
                  <a:pt x="0" y="3429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Arc 18"/>
          <p:cNvSpPr/>
          <p:nvPr/>
        </p:nvSpPr>
        <p:spPr>
          <a:xfrm>
            <a:off x="7477431" y="3320294"/>
            <a:ext cx="1758739" cy="503594"/>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4" name="Arc 23"/>
          <p:cNvSpPr/>
          <p:nvPr/>
        </p:nvSpPr>
        <p:spPr>
          <a:xfrm>
            <a:off x="6739676" y="2988366"/>
            <a:ext cx="1657270" cy="1045813"/>
          </a:xfrm>
          <a:prstGeom prst="arc">
            <a:avLst>
              <a:gd name="adj1" fmla="val 7374315"/>
              <a:gd name="adj2" fmla="val 2131582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122" y="2040653"/>
            <a:ext cx="5375969" cy="4467319"/>
          </a:xfrm>
          <a:prstGeom prst="rect">
            <a:avLst/>
          </a:prstGeom>
        </p:spPr>
      </p:pic>
      <p:sp>
        <p:nvSpPr>
          <p:cNvPr id="4" name="Oval 3"/>
          <p:cNvSpPr/>
          <p:nvPr/>
        </p:nvSpPr>
        <p:spPr>
          <a:xfrm rot="19661408">
            <a:off x="3022656" y="2190929"/>
            <a:ext cx="1731523"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err="1"/>
              <a:t>Demain</a:t>
            </a:r>
            <a:r>
              <a:rPr lang="en-US" sz="800" dirty="0"/>
              <a:t> nous irons a </a:t>
            </a:r>
            <a:r>
              <a:rPr lang="en-US" sz="800" dirty="0" err="1"/>
              <a:t>l’excursion</a:t>
            </a:r>
            <a:endParaRPr lang="en-US" sz="800" dirty="0"/>
          </a:p>
        </p:txBody>
      </p:sp>
    </p:spTree>
    <p:extLst>
      <p:ext uri="{BB962C8B-B14F-4D97-AF65-F5344CB8AC3E}">
        <p14:creationId xmlns:p14="http://schemas.microsoft.com/office/powerpoint/2010/main" val="2488024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b="1" dirty="0" smtClean="0">
                <a:solidFill>
                  <a:srgbClr val="FF0000"/>
                </a:solidFill>
              </a:rPr>
              <a:t>LE DISCOURS DIRECT</a:t>
            </a:r>
            <a:endParaRPr lang="fr-FR" sz="3600" b="1" dirty="0">
              <a:solidFill>
                <a:srgbClr val="FF0000"/>
              </a:solidFill>
            </a:endParaRPr>
          </a:p>
        </p:txBody>
      </p:sp>
      <p:sp>
        <p:nvSpPr>
          <p:cNvPr id="3" name="Content Placeholder 2"/>
          <p:cNvSpPr>
            <a:spLocks noGrp="1"/>
          </p:cNvSpPr>
          <p:nvPr>
            <p:ph idx="1"/>
          </p:nvPr>
        </p:nvSpPr>
        <p:spPr>
          <a:xfrm>
            <a:off x="838200" y="1431925"/>
            <a:ext cx="10515600" cy="4351338"/>
          </a:xfrm>
        </p:spPr>
        <p:txBody>
          <a:bodyPr>
            <a:normAutofit/>
          </a:bodyPr>
          <a:lstStyle/>
          <a:p>
            <a:pPr marL="0" indent="0">
              <a:buNone/>
            </a:pPr>
            <a:r>
              <a:rPr lang="fr-FR" sz="3200" b="1" dirty="0" smtClean="0">
                <a:solidFill>
                  <a:srgbClr val="FF0000"/>
                </a:solidFill>
              </a:rPr>
              <a:t>Le Discours Direct</a:t>
            </a:r>
            <a:r>
              <a:rPr lang="fr-FR" sz="3200" dirty="0"/>
              <a:t> : Les paroles sont rapportées telles quelles, sans être modifiées. </a:t>
            </a:r>
            <a:endParaRPr lang="fr-FR" sz="3200" dirty="0" smtClean="0"/>
          </a:p>
          <a:p>
            <a:pPr marL="0" indent="0">
              <a:buNone/>
            </a:pPr>
            <a:r>
              <a:rPr lang="fr-FR" sz="3200" dirty="0" smtClean="0"/>
              <a:t>Nous mettons la phrase entre guillemets </a:t>
            </a:r>
            <a:r>
              <a:rPr lang="fr-FR" sz="3200" dirty="0"/>
              <a:t>précédés de 2 points et de verbes introducteurs </a:t>
            </a:r>
            <a:r>
              <a:rPr lang="fr-FR" sz="3200" dirty="0" smtClean="0"/>
              <a:t>(dire demander </a:t>
            </a:r>
            <a:r>
              <a:rPr lang="fr-FR" sz="3200" dirty="0"/>
              <a:t>ou répondre, </a:t>
            </a:r>
            <a:r>
              <a:rPr lang="fr-FR" sz="3200" dirty="0" smtClean="0"/>
              <a:t>…). </a:t>
            </a:r>
          </a:p>
          <a:p>
            <a:pPr marL="0" indent="0">
              <a:buNone/>
            </a:pPr>
            <a:r>
              <a:rPr lang="fr-FR" sz="3200" dirty="0" smtClean="0"/>
              <a:t>Il y a aussi l’utilisation des </a:t>
            </a:r>
            <a:r>
              <a:rPr lang="fr-FR" sz="3200" dirty="0"/>
              <a:t>points d’interrogation ou </a:t>
            </a:r>
            <a:r>
              <a:rPr lang="fr-FR" sz="3200" dirty="0" smtClean="0"/>
              <a:t>d’exclamation selon le dialogue dans le </a:t>
            </a:r>
            <a:r>
              <a:rPr lang="fr-FR" sz="3200" dirty="0" err="1" smtClean="0"/>
              <a:t>discous</a:t>
            </a:r>
            <a:r>
              <a:rPr lang="fr-FR" sz="3200" dirty="0" smtClean="0"/>
              <a:t>.…</a:t>
            </a:r>
          </a:p>
          <a:p>
            <a:pPr marL="0" indent="0">
              <a:buNone/>
            </a:pPr>
            <a:r>
              <a:rPr lang="fr-FR" sz="3200" dirty="0"/>
              <a:t>Mon ami ma </a:t>
            </a:r>
            <a:r>
              <a:rPr lang="fr-FR" sz="3200" dirty="0" smtClean="0"/>
              <a:t>dit: -    ’’J’ai lu </a:t>
            </a:r>
            <a:r>
              <a:rPr lang="fr-FR" sz="3200" dirty="0"/>
              <a:t>ce roman de </a:t>
            </a:r>
            <a:r>
              <a:rPr lang="fr-FR" sz="3200" dirty="0" err="1" smtClean="0"/>
              <a:t>Kadare</a:t>
            </a:r>
            <a:r>
              <a:rPr lang="fr-FR" sz="3200" dirty="0" smtClean="0"/>
              <a:t> ’’.</a:t>
            </a:r>
            <a:endParaRPr lang="fr-FR" sz="3200" dirty="0"/>
          </a:p>
          <a:p>
            <a:endParaRPr lang="fr-FR" sz="3200" dirty="0"/>
          </a:p>
          <a:p>
            <a:pPr marL="0" indent="0">
              <a:buNone/>
            </a:pPr>
            <a:endParaRPr lang="fr-FR" sz="3200" dirty="0" smtClean="0"/>
          </a:p>
          <a:p>
            <a:pPr marL="0" indent="0">
              <a:buNone/>
            </a:pPr>
            <a:endParaRPr lang="en-US" sz="3200" dirty="0"/>
          </a:p>
          <a:p>
            <a:endParaRPr lang="fr-FR" sz="3200" dirty="0"/>
          </a:p>
        </p:txBody>
      </p:sp>
    </p:spTree>
    <p:extLst>
      <p:ext uri="{BB962C8B-B14F-4D97-AF65-F5344CB8AC3E}">
        <p14:creationId xmlns:p14="http://schemas.microsoft.com/office/powerpoint/2010/main" val="4209877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4000" b="1" dirty="0" smtClean="0">
                <a:solidFill>
                  <a:srgbClr val="FF0000"/>
                </a:solidFill>
              </a:rPr>
              <a:t>LE DISCOURS INDIRECT</a:t>
            </a:r>
            <a:endParaRPr lang="fr-FR" sz="4000" b="1" dirty="0">
              <a:solidFill>
                <a:srgbClr val="FF0000"/>
              </a:solidFill>
            </a:endParaRPr>
          </a:p>
        </p:txBody>
      </p:sp>
      <p:sp>
        <p:nvSpPr>
          <p:cNvPr id="3" name="Content Placeholder 2"/>
          <p:cNvSpPr>
            <a:spLocks noGrp="1"/>
          </p:cNvSpPr>
          <p:nvPr>
            <p:ph idx="1"/>
          </p:nvPr>
        </p:nvSpPr>
        <p:spPr>
          <a:xfrm>
            <a:off x="393700" y="825500"/>
            <a:ext cx="11328400" cy="5829300"/>
          </a:xfrm>
        </p:spPr>
        <p:txBody>
          <a:bodyPr>
            <a:normAutofit/>
          </a:bodyPr>
          <a:lstStyle/>
          <a:p>
            <a:pPr marL="0" indent="0">
              <a:buNone/>
            </a:pPr>
            <a:endParaRPr lang="fr-FR" sz="3200" b="1" dirty="0" smtClean="0">
              <a:solidFill>
                <a:srgbClr val="FF0000"/>
              </a:solidFill>
            </a:endParaRPr>
          </a:p>
          <a:p>
            <a:pPr marL="0" indent="0">
              <a:buNone/>
            </a:pPr>
            <a:endParaRPr lang="fr-FR" sz="3200" b="1" dirty="0" smtClean="0">
              <a:solidFill>
                <a:srgbClr val="FF0000"/>
              </a:solidFill>
            </a:endParaRPr>
          </a:p>
          <a:p>
            <a:pPr marL="0" indent="0">
              <a:buNone/>
            </a:pPr>
            <a:r>
              <a:rPr lang="fr-FR" sz="3200" b="1" dirty="0" smtClean="0">
                <a:solidFill>
                  <a:srgbClr val="FF0000"/>
                </a:solidFill>
              </a:rPr>
              <a:t>Le Discours Indirect</a:t>
            </a:r>
            <a:r>
              <a:rPr lang="fr-FR" sz="3200" dirty="0"/>
              <a:t> : Les </a:t>
            </a:r>
            <a:r>
              <a:rPr lang="fr-FR" sz="3200" dirty="0" smtClean="0"/>
              <a:t>paroles de quelqu’un d’autre sont </a:t>
            </a:r>
            <a:r>
              <a:rPr lang="fr-FR" sz="3200" dirty="0"/>
              <a:t>rapportées </a:t>
            </a:r>
            <a:r>
              <a:rPr lang="fr-FR" sz="3200" dirty="0" smtClean="0"/>
              <a:t>à l’intermédiaire des verbes dire, affirmer, raconter, répondre. </a:t>
            </a:r>
          </a:p>
          <a:p>
            <a:pPr marL="0" indent="0">
              <a:buNone/>
            </a:pPr>
            <a:r>
              <a:rPr lang="fr-FR" sz="3200" dirty="0" smtClean="0"/>
              <a:t>Nous mettons la phrase entre guillemets </a:t>
            </a:r>
            <a:r>
              <a:rPr lang="fr-FR" sz="3200" dirty="0"/>
              <a:t>précédés de 2 points et d</a:t>
            </a:r>
            <a:r>
              <a:rPr lang="fr-FR" sz="3200" dirty="0" smtClean="0"/>
              <a:t>es</a:t>
            </a:r>
            <a:r>
              <a:rPr lang="fr-FR" sz="3200" dirty="0"/>
              <a:t> verbes introducteurs </a:t>
            </a:r>
            <a:r>
              <a:rPr lang="fr-FR" sz="3200" dirty="0" smtClean="0"/>
              <a:t>(dire, demander, répondre</a:t>
            </a:r>
            <a:r>
              <a:rPr lang="fr-FR" sz="3200" dirty="0"/>
              <a:t>, </a:t>
            </a:r>
            <a:r>
              <a:rPr lang="fr-FR" sz="3200" dirty="0" smtClean="0"/>
              <a:t>… que). </a:t>
            </a:r>
          </a:p>
          <a:p>
            <a:pPr marL="0" indent="0">
              <a:buNone/>
            </a:pPr>
            <a:r>
              <a:rPr lang="fr-FR" sz="3200" dirty="0" smtClean="0"/>
              <a:t>Mon ami ma dit qu’il avait lu ce roman de </a:t>
            </a:r>
            <a:r>
              <a:rPr lang="fr-FR" sz="3200" dirty="0" err="1" smtClean="0"/>
              <a:t>Kadare</a:t>
            </a:r>
            <a:r>
              <a:rPr lang="fr-FR" sz="3200" dirty="0" smtClean="0"/>
              <a:t>.</a:t>
            </a:r>
          </a:p>
          <a:p>
            <a:pPr marL="0" indent="0">
              <a:buNone/>
            </a:pPr>
            <a:r>
              <a:rPr lang="fr-FR" sz="3200" dirty="0" smtClean="0"/>
              <a:t>Quand nous transposons le discours direct au discours indirect, les temps, les modes, les personnes, les possessifs, les pronoms personnels et quelques adverbes subissent des changements.</a:t>
            </a:r>
          </a:p>
          <a:p>
            <a:pPr marL="0" indent="0">
              <a:buNone/>
            </a:pPr>
            <a:endParaRPr lang="fr-FR" sz="3200" dirty="0" smtClean="0"/>
          </a:p>
          <a:p>
            <a:pPr marL="0" indent="0">
              <a:buNone/>
            </a:pPr>
            <a:endParaRPr lang="fr-FR" sz="3200" dirty="0" smtClean="0"/>
          </a:p>
          <a:p>
            <a:endParaRPr lang="fr-FR" sz="3200" dirty="0"/>
          </a:p>
        </p:txBody>
      </p:sp>
    </p:spTree>
    <p:extLst>
      <p:ext uri="{BB962C8B-B14F-4D97-AF65-F5344CB8AC3E}">
        <p14:creationId xmlns:p14="http://schemas.microsoft.com/office/powerpoint/2010/main" val="532450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b="1" dirty="0" smtClean="0">
                <a:solidFill>
                  <a:srgbClr val="FF0000"/>
                </a:solidFill>
              </a:rPr>
              <a:t>Changements de Temps</a:t>
            </a:r>
            <a:endParaRPr lang="fr-FR" b="1" dirty="0">
              <a:solidFill>
                <a:srgbClr val="FF0000"/>
              </a:solidFill>
            </a:endParaRPr>
          </a:p>
        </p:txBody>
      </p:sp>
      <p:sp>
        <p:nvSpPr>
          <p:cNvPr id="3" name="Content Placeholder 2"/>
          <p:cNvSpPr>
            <a:spLocks noGrp="1"/>
          </p:cNvSpPr>
          <p:nvPr>
            <p:ph idx="1"/>
          </p:nvPr>
        </p:nvSpPr>
        <p:spPr>
          <a:xfrm>
            <a:off x="596900" y="1422400"/>
            <a:ext cx="10947400" cy="4754563"/>
          </a:xfrm>
        </p:spPr>
        <p:txBody>
          <a:bodyPr>
            <a:normAutofit fontScale="25000" lnSpcReduction="20000"/>
          </a:bodyPr>
          <a:lstStyle/>
          <a:p>
            <a:r>
              <a:rPr lang="fr-FR" sz="8000" dirty="0" smtClean="0"/>
              <a:t>Si la principale est au présent ou au futur le verbe de la subordonnée ne change pas de temps.</a:t>
            </a:r>
          </a:p>
          <a:p>
            <a:pPr marL="0" indent="0">
              <a:buNone/>
            </a:pPr>
            <a:r>
              <a:rPr lang="fr-FR" sz="8000" dirty="0" smtClean="0"/>
              <a:t>  Il dit : Les parents ont raison.         Il dit que les parents </a:t>
            </a:r>
            <a:r>
              <a:rPr lang="fr-FR" sz="8000" dirty="0"/>
              <a:t>ont raison. </a:t>
            </a:r>
            <a:endParaRPr lang="fr-FR" sz="8000" dirty="0" smtClean="0"/>
          </a:p>
          <a:p>
            <a:r>
              <a:rPr lang="fr-FR" sz="8000" dirty="0" smtClean="0"/>
              <a:t>Si la principale est au passé (il disait, il a dit) le temps de la subordonné change.</a:t>
            </a:r>
          </a:p>
          <a:p>
            <a:pPr marL="0" indent="0">
              <a:buNone/>
            </a:pPr>
            <a:r>
              <a:rPr lang="fr-FR" sz="8000" dirty="0" smtClean="0"/>
              <a:t>                             </a:t>
            </a:r>
            <a:r>
              <a:rPr lang="fr-FR" sz="8000" dirty="0" smtClean="0">
                <a:solidFill>
                  <a:srgbClr val="FF0000"/>
                </a:solidFill>
              </a:rPr>
              <a:t>Changements du verbe dans la subordonnée</a:t>
            </a:r>
          </a:p>
          <a:p>
            <a:pPr marL="0" indent="0">
              <a:buNone/>
            </a:pPr>
            <a:r>
              <a:rPr lang="fr-FR" sz="8000" dirty="0" smtClean="0"/>
              <a:t>Le </a:t>
            </a:r>
            <a:r>
              <a:rPr lang="fr-FR" sz="8000" dirty="0" err="1" smtClean="0"/>
              <a:t>present</a:t>
            </a:r>
            <a:r>
              <a:rPr lang="fr-FR" sz="8000" dirty="0" smtClean="0"/>
              <a:t>         devient  imparfait</a:t>
            </a:r>
          </a:p>
          <a:p>
            <a:pPr marL="0" indent="0">
              <a:buNone/>
            </a:pPr>
            <a:r>
              <a:rPr lang="fr-FR" sz="8000" dirty="0" smtClean="0"/>
              <a:t>Le futur                    ‘’        </a:t>
            </a:r>
            <a:r>
              <a:rPr lang="fr-FR" sz="8000" dirty="0" err="1" smtClean="0"/>
              <a:t>cond</a:t>
            </a:r>
            <a:r>
              <a:rPr lang="fr-FR" sz="8000" dirty="0" smtClean="0"/>
              <a:t>. présent</a:t>
            </a:r>
          </a:p>
          <a:p>
            <a:pPr marL="0" indent="0">
              <a:buNone/>
            </a:pPr>
            <a:r>
              <a:rPr lang="fr-FR" sz="8000" dirty="0" smtClean="0"/>
              <a:t>Le passé composé  ‘’        plus-que-parfait</a:t>
            </a:r>
          </a:p>
          <a:p>
            <a:pPr marL="0" indent="0">
              <a:buNone/>
            </a:pPr>
            <a:r>
              <a:rPr lang="fr-FR" sz="8000" dirty="0" smtClean="0"/>
              <a:t>Le passé simple       ‘’       plus-que-parfait</a:t>
            </a:r>
          </a:p>
          <a:p>
            <a:pPr marL="0" indent="0">
              <a:buNone/>
            </a:pPr>
            <a:r>
              <a:rPr lang="fr-FR" sz="8000" dirty="0" smtClean="0"/>
              <a:t>Le futur antérieur    ‘’       </a:t>
            </a:r>
            <a:r>
              <a:rPr lang="fr-FR" sz="8000" dirty="0" err="1" smtClean="0"/>
              <a:t>cond</a:t>
            </a:r>
            <a:r>
              <a:rPr lang="fr-FR" sz="8000" dirty="0" smtClean="0"/>
              <a:t>. Passé.</a:t>
            </a:r>
          </a:p>
          <a:p>
            <a:pPr marL="0" indent="0">
              <a:buNone/>
            </a:pPr>
            <a:r>
              <a:rPr lang="fr-FR" sz="8000" dirty="0">
                <a:solidFill>
                  <a:srgbClr val="FF0000"/>
                </a:solidFill>
              </a:rPr>
              <a:t>Changements du </a:t>
            </a:r>
            <a:r>
              <a:rPr lang="fr-FR" sz="8000" dirty="0" smtClean="0">
                <a:solidFill>
                  <a:srgbClr val="FF0000"/>
                </a:solidFill>
              </a:rPr>
              <a:t>verbe à l’impératif</a:t>
            </a:r>
            <a:r>
              <a:rPr lang="fr-FR" sz="8000" dirty="0" smtClean="0"/>
              <a:t>--- un </a:t>
            </a:r>
            <a:r>
              <a:rPr lang="fr-FR" sz="8000" dirty="0" smtClean="0">
                <a:solidFill>
                  <a:srgbClr val="FF0000"/>
                </a:solidFill>
              </a:rPr>
              <a:t>Impératif </a:t>
            </a:r>
            <a:r>
              <a:rPr lang="fr-FR" sz="8000" dirty="0" smtClean="0"/>
              <a:t>devient </a:t>
            </a:r>
            <a:r>
              <a:rPr lang="fr-FR" sz="8000" dirty="0" smtClean="0">
                <a:solidFill>
                  <a:srgbClr val="FF0000"/>
                </a:solidFill>
              </a:rPr>
              <a:t>infinitif</a:t>
            </a:r>
            <a:r>
              <a:rPr lang="fr-FR" sz="8000" dirty="0" smtClean="0"/>
              <a:t> précédés de la proposition </a:t>
            </a:r>
            <a:r>
              <a:rPr lang="fr-FR" sz="8000" dirty="0" smtClean="0">
                <a:solidFill>
                  <a:srgbClr val="FF0000"/>
                </a:solidFill>
              </a:rPr>
              <a:t>de.</a:t>
            </a:r>
          </a:p>
          <a:p>
            <a:pPr marL="0" indent="0">
              <a:buNone/>
            </a:pPr>
            <a:endParaRPr lang="fr-FR" sz="8000" dirty="0" smtClean="0"/>
          </a:p>
          <a:p>
            <a:pPr marL="0" indent="0">
              <a:buNone/>
            </a:pPr>
            <a:r>
              <a:rPr lang="fr-FR" sz="8000" dirty="0" smtClean="0"/>
              <a:t>Discours  Direct : Le professeur m’a dit: - «  Fais attention »</a:t>
            </a:r>
          </a:p>
          <a:p>
            <a:pPr marL="0" indent="0">
              <a:buNone/>
            </a:pPr>
            <a:r>
              <a:rPr lang="fr-FR" sz="8000" dirty="0"/>
              <a:t>Discours  </a:t>
            </a:r>
            <a:r>
              <a:rPr lang="fr-FR" sz="8000" dirty="0" smtClean="0"/>
              <a:t>Indirect </a:t>
            </a:r>
            <a:r>
              <a:rPr lang="fr-FR" sz="8000" dirty="0"/>
              <a:t>: </a:t>
            </a:r>
            <a:r>
              <a:rPr lang="fr-FR" sz="8000" dirty="0" smtClean="0"/>
              <a:t>Le </a:t>
            </a:r>
            <a:r>
              <a:rPr lang="fr-FR" sz="8000" dirty="0"/>
              <a:t>professeur m’a </a:t>
            </a:r>
            <a:r>
              <a:rPr lang="fr-FR" sz="8000" dirty="0" smtClean="0"/>
              <a:t>dit de faire attention</a:t>
            </a:r>
            <a:r>
              <a:rPr lang="fr-FR" sz="8000" dirty="0"/>
              <a:t> »</a:t>
            </a:r>
          </a:p>
          <a:p>
            <a:pPr marL="0" indent="0">
              <a:buNone/>
            </a:pPr>
            <a:endParaRPr lang="fr-FR" dirty="0" smtClean="0"/>
          </a:p>
          <a:p>
            <a:pPr marL="0" indent="0">
              <a:buNone/>
            </a:pPr>
            <a:endParaRPr lang="fr-FR" dirty="0" smtClean="0"/>
          </a:p>
          <a:p>
            <a:pPr marL="0" indent="0">
              <a:buNone/>
            </a:pPr>
            <a:r>
              <a:rPr lang="fr-FR" dirty="0" smtClean="0"/>
              <a:t>  </a:t>
            </a:r>
            <a:endParaRPr lang="fr-FR" dirty="0"/>
          </a:p>
        </p:txBody>
      </p:sp>
    </p:spTree>
    <p:extLst>
      <p:ext uri="{BB962C8B-B14F-4D97-AF65-F5344CB8AC3E}">
        <p14:creationId xmlns:p14="http://schemas.microsoft.com/office/powerpoint/2010/main" val="2445962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5425"/>
            <a:ext cx="10515600" cy="752475"/>
          </a:xfrm>
        </p:spPr>
        <p:txBody>
          <a:bodyPr/>
          <a:lstStyle/>
          <a:p>
            <a:pPr algn="ctr"/>
            <a:r>
              <a:rPr lang="fr-FR" b="1" dirty="0">
                <a:solidFill>
                  <a:srgbClr val="FF0000"/>
                </a:solidFill>
              </a:rPr>
              <a:t>Changements de </a:t>
            </a:r>
            <a:r>
              <a:rPr lang="fr-FR" b="1" dirty="0" smtClean="0">
                <a:solidFill>
                  <a:srgbClr val="FF0000"/>
                </a:solidFill>
              </a:rPr>
              <a:t>personnes</a:t>
            </a:r>
            <a:endParaRPr lang="fr-FR" dirty="0"/>
          </a:p>
        </p:txBody>
      </p:sp>
      <p:sp>
        <p:nvSpPr>
          <p:cNvPr id="3" name="Content Placeholder 2"/>
          <p:cNvSpPr>
            <a:spLocks noGrp="1"/>
          </p:cNvSpPr>
          <p:nvPr>
            <p:ph idx="1"/>
          </p:nvPr>
        </p:nvSpPr>
        <p:spPr>
          <a:xfrm>
            <a:off x="838200" y="977900"/>
            <a:ext cx="10515600" cy="5199063"/>
          </a:xfrm>
        </p:spPr>
        <p:txBody>
          <a:bodyPr>
            <a:normAutofit lnSpcReduction="10000"/>
          </a:bodyPr>
          <a:lstStyle/>
          <a:p>
            <a:r>
              <a:rPr lang="fr-FR" dirty="0" smtClean="0"/>
              <a:t>En général on a la troisième personne dans la subordonnée.</a:t>
            </a:r>
          </a:p>
          <a:p>
            <a:r>
              <a:rPr lang="fr-FR" dirty="0" smtClean="0"/>
              <a:t>On a la première </a:t>
            </a:r>
            <a:r>
              <a:rPr lang="fr-FR" dirty="0"/>
              <a:t>personne quand  les </a:t>
            </a:r>
            <a:r>
              <a:rPr lang="fr-FR" dirty="0" smtClean="0"/>
              <a:t>paroles concernent celui qui les rapporte, la deux</a:t>
            </a:r>
            <a:r>
              <a:rPr lang="fr-FR" dirty="0"/>
              <a:t>ième personne </a:t>
            </a:r>
            <a:r>
              <a:rPr lang="fr-FR" dirty="0" smtClean="0"/>
              <a:t> quand les  paroles concernent celui à qui on les rapporte.</a:t>
            </a:r>
          </a:p>
          <a:p>
            <a:r>
              <a:rPr lang="fr-FR" dirty="0" smtClean="0"/>
              <a:t>Mon ami dit: ‘’j’aime la danse folklorique.’’ elle a dit qu’elle aime </a:t>
            </a:r>
            <a:r>
              <a:rPr lang="fr-FR" dirty="0"/>
              <a:t>la danse </a:t>
            </a:r>
            <a:r>
              <a:rPr lang="fr-FR" dirty="0" smtClean="0"/>
              <a:t>folklorique.</a:t>
            </a:r>
          </a:p>
          <a:p>
            <a:r>
              <a:rPr lang="fr-FR" dirty="0" smtClean="0">
                <a:solidFill>
                  <a:srgbClr val="FF0000"/>
                </a:solidFill>
              </a:rPr>
              <a:t>Les changements des pronoms personnels et des possessifs  </a:t>
            </a:r>
            <a:r>
              <a:rPr lang="fr-FR" dirty="0" smtClean="0"/>
              <a:t>ne présentent pas de problème car le mécanisme est </a:t>
            </a:r>
            <a:r>
              <a:rPr lang="fr-FR" u="sng" dirty="0" smtClean="0"/>
              <a:t>pareille comme dans la langue maternelle.</a:t>
            </a:r>
            <a:endParaRPr lang="fr-FR" u="sng" dirty="0" smtClean="0">
              <a:solidFill>
                <a:srgbClr val="FF0000"/>
              </a:solidFill>
            </a:endParaRPr>
          </a:p>
          <a:p>
            <a:r>
              <a:rPr lang="fr-FR" dirty="0" smtClean="0"/>
              <a:t>« Tous </a:t>
            </a:r>
            <a:r>
              <a:rPr lang="fr-FR" dirty="0" smtClean="0">
                <a:solidFill>
                  <a:srgbClr val="FF0000"/>
                </a:solidFill>
              </a:rPr>
              <a:t>mes </a:t>
            </a:r>
            <a:r>
              <a:rPr lang="fr-FR" dirty="0" smtClean="0"/>
              <a:t>outils,</a:t>
            </a:r>
            <a:r>
              <a:rPr lang="fr-FR" dirty="0" smtClean="0">
                <a:solidFill>
                  <a:srgbClr val="FF0000"/>
                </a:solidFill>
              </a:rPr>
              <a:t> mon </a:t>
            </a:r>
            <a:r>
              <a:rPr lang="fr-FR" dirty="0" smtClean="0"/>
              <a:t>stylo</a:t>
            </a:r>
            <a:r>
              <a:rPr lang="fr-FR" dirty="0" smtClean="0">
                <a:solidFill>
                  <a:srgbClr val="FF0000"/>
                </a:solidFill>
              </a:rPr>
              <a:t> ma </a:t>
            </a:r>
            <a:r>
              <a:rPr lang="fr-FR" dirty="0" smtClean="0"/>
              <a:t>règle</a:t>
            </a:r>
            <a:r>
              <a:rPr lang="fr-FR" dirty="0" smtClean="0">
                <a:solidFill>
                  <a:srgbClr val="FF0000"/>
                </a:solidFill>
              </a:rPr>
              <a:t>, mes </a:t>
            </a:r>
            <a:r>
              <a:rPr lang="fr-FR" dirty="0" smtClean="0"/>
              <a:t>crayons,</a:t>
            </a:r>
            <a:r>
              <a:rPr lang="fr-FR" dirty="0" smtClean="0">
                <a:solidFill>
                  <a:srgbClr val="FF0000"/>
                </a:solidFill>
              </a:rPr>
              <a:t> </a:t>
            </a:r>
            <a:r>
              <a:rPr lang="fr-FR" dirty="0" smtClean="0"/>
              <a:t>je les ai oubliés dans la classe ». </a:t>
            </a:r>
          </a:p>
          <a:p>
            <a:r>
              <a:rPr lang="fr-FR" dirty="0" smtClean="0"/>
              <a:t>Il a dit </a:t>
            </a:r>
            <a:r>
              <a:rPr lang="fr-FR" dirty="0" err="1" smtClean="0"/>
              <a:t>qu</a:t>
            </a:r>
            <a:r>
              <a:rPr lang="fr-FR" dirty="0" smtClean="0"/>
              <a:t> tous </a:t>
            </a:r>
            <a:r>
              <a:rPr lang="fr-FR" dirty="0" smtClean="0">
                <a:solidFill>
                  <a:srgbClr val="FF0000"/>
                </a:solidFill>
              </a:rPr>
              <a:t>ses </a:t>
            </a:r>
            <a:r>
              <a:rPr lang="fr-FR" dirty="0"/>
              <a:t>outils, </a:t>
            </a:r>
            <a:r>
              <a:rPr lang="fr-FR" dirty="0" smtClean="0">
                <a:solidFill>
                  <a:srgbClr val="FF0000"/>
                </a:solidFill>
              </a:rPr>
              <a:t>son </a:t>
            </a:r>
            <a:r>
              <a:rPr lang="fr-FR" dirty="0" smtClean="0"/>
              <a:t>stylo,</a:t>
            </a:r>
            <a:r>
              <a:rPr lang="fr-FR" dirty="0" smtClean="0">
                <a:solidFill>
                  <a:srgbClr val="FF0000"/>
                </a:solidFill>
              </a:rPr>
              <a:t> sa </a:t>
            </a:r>
            <a:r>
              <a:rPr lang="fr-FR" dirty="0" smtClean="0"/>
              <a:t>règle, </a:t>
            </a:r>
            <a:r>
              <a:rPr lang="fr-FR" dirty="0" smtClean="0">
                <a:solidFill>
                  <a:srgbClr val="FF0000"/>
                </a:solidFill>
              </a:rPr>
              <a:t>ses </a:t>
            </a:r>
            <a:r>
              <a:rPr lang="fr-FR" dirty="0" smtClean="0"/>
              <a:t>crayons,</a:t>
            </a:r>
            <a:r>
              <a:rPr lang="fr-FR" dirty="0" smtClean="0">
                <a:solidFill>
                  <a:srgbClr val="FF0000"/>
                </a:solidFill>
              </a:rPr>
              <a:t> </a:t>
            </a:r>
            <a:endParaRPr lang="fr-FR" dirty="0" smtClean="0"/>
          </a:p>
          <a:p>
            <a:endParaRPr lang="fr-FR" dirty="0" smtClean="0"/>
          </a:p>
          <a:p>
            <a:pPr marL="0" indent="0">
              <a:buNone/>
            </a:pPr>
            <a:endParaRPr lang="fr-FR" dirty="0" smtClean="0"/>
          </a:p>
          <a:p>
            <a:endParaRPr lang="fr-FR" dirty="0"/>
          </a:p>
        </p:txBody>
      </p:sp>
    </p:spTree>
    <p:extLst>
      <p:ext uri="{BB962C8B-B14F-4D97-AF65-F5344CB8AC3E}">
        <p14:creationId xmlns:p14="http://schemas.microsoft.com/office/powerpoint/2010/main" val="2451044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912" y="365125"/>
            <a:ext cx="11411712" cy="1325563"/>
          </a:xfrm>
        </p:spPr>
        <p:txBody>
          <a:bodyPr>
            <a:normAutofit/>
          </a:bodyPr>
          <a:lstStyle/>
          <a:p>
            <a:r>
              <a:rPr lang="fr-FR" sz="3200" b="1" dirty="0" smtClean="0">
                <a:solidFill>
                  <a:srgbClr val="FF0000"/>
                </a:solidFill>
              </a:rPr>
              <a:t>Des mots qui changent passant du discours direct au discours indirect.</a:t>
            </a:r>
            <a:endParaRPr lang="fr-FR" sz="3200" b="1" dirty="0">
              <a:solidFill>
                <a:srgbClr val="FF0000"/>
              </a:solidFill>
            </a:endParaRPr>
          </a:p>
        </p:txBody>
      </p:sp>
      <p:sp>
        <p:nvSpPr>
          <p:cNvPr id="3" name="Content Placeholder 2"/>
          <p:cNvSpPr>
            <a:spLocks noGrp="1"/>
          </p:cNvSpPr>
          <p:nvPr>
            <p:ph idx="1"/>
          </p:nvPr>
        </p:nvSpPr>
        <p:spPr/>
        <p:txBody>
          <a:bodyPr>
            <a:normAutofit lnSpcReduction="10000"/>
          </a:bodyPr>
          <a:lstStyle/>
          <a:p>
            <a:pPr marL="0" indent="0">
              <a:buNone/>
            </a:pPr>
            <a:r>
              <a:rPr lang="fr-FR" dirty="0" smtClean="0"/>
              <a:t>Ici                                      	devient       là</a:t>
            </a:r>
          </a:p>
          <a:p>
            <a:pPr marL="0" indent="0">
              <a:buNone/>
            </a:pPr>
            <a:r>
              <a:rPr lang="fr-FR" dirty="0"/>
              <a:t>Aujourd’hui                               ‘’            ce jour-là</a:t>
            </a:r>
          </a:p>
          <a:p>
            <a:pPr marL="0" indent="0">
              <a:buNone/>
            </a:pPr>
            <a:r>
              <a:rPr lang="fr-FR" dirty="0" smtClean="0"/>
              <a:t>Hier </a:t>
            </a:r>
            <a:r>
              <a:rPr lang="fr-FR" dirty="0"/>
              <a:t>matin                                 ‘’            la veille au matin</a:t>
            </a:r>
          </a:p>
          <a:p>
            <a:pPr marL="0" indent="0">
              <a:buNone/>
            </a:pPr>
            <a:r>
              <a:rPr lang="fr-FR" dirty="0" smtClean="0"/>
              <a:t>Hier / avant- hier                      ‘’            la </a:t>
            </a:r>
            <a:r>
              <a:rPr lang="fr-FR" dirty="0"/>
              <a:t>veille</a:t>
            </a:r>
            <a:r>
              <a:rPr lang="fr-FR" dirty="0" smtClean="0"/>
              <a:t> / l’avant - veille                                  Demain/après-demain	        ‘’            le lendemain /le surlendemain</a:t>
            </a:r>
          </a:p>
          <a:p>
            <a:pPr marL="0" indent="0">
              <a:buNone/>
            </a:pPr>
            <a:r>
              <a:rPr lang="fr-FR" dirty="0" smtClean="0"/>
              <a:t>Dans deux jours		        ‘’ 	          deux jours après</a:t>
            </a:r>
          </a:p>
          <a:p>
            <a:pPr marL="0" indent="0">
              <a:buNone/>
            </a:pPr>
            <a:r>
              <a:rPr lang="fr-FR" dirty="0"/>
              <a:t>Il y a une heure 		       </a:t>
            </a:r>
            <a:r>
              <a:rPr lang="fr-FR" dirty="0" smtClean="0"/>
              <a:t> ‘’</a:t>
            </a:r>
            <a:r>
              <a:rPr lang="fr-FR" dirty="0"/>
              <a:t>	         une heure avant</a:t>
            </a:r>
          </a:p>
          <a:p>
            <a:pPr marL="0" indent="0">
              <a:buNone/>
            </a:pPr>
            <a:r>
              <a:rPr lang="fr-FR" dirty="0" smtClean="0"/>
              <a:t>Le  mois prochain		         ‘’           le mois suivant</a:t>
            </a:r>
            <a:endParaRPr lang="fr-FR" dirty="0"/>
          </a:p>
          <a:p>
            <a:pPr marL="0" indent="0">
              <a:buNone/>
            </a:pPr>
            <a:r>
              <a:rPr lang="fr-FR" dirty="0" smtClean="0"/>
              <a:t>Maintenant/en ce moment      ‘’            à  ce </a:t>
            </a:r>
            <a:r>
              <a:rPr lang="fr-FR" dirty="0"/>
              <a:t>moment là</a:t>
            </a:r>
          </a:p>
          <a:p>
            <a:pPr marL="0" indent="0">
              <a:buNone/>
            </a:pPr>
            <a:endParaRPr lang="fr-FR" dirty="0"/>
          </a:p>
        </p:txBody>
      </p:sp>
    </p:spTree>
    <p:extLst>
      <p:ext uri="{BB962C8B-B14F-4D97-AF65-F5344CB8AC3E}">
        <p14:creationId xmlns:p14="http://schemas.microsoft.com/office/powerpoint/2010/main" val="2171161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b="1" dirty="0" smtClean="0">
                <a:solidFill>
                  <a:srgbClr val="FF0000"/>
                </a:solidFill>
              </a:rPr>
              <a:t>L’INTERROGATION</a:t>
            </a:r>
            <a:endParaRPr lang="fr-FR" b="1" dirty="0">
              <a:solidFill>
                <a:srgbClr val="FF0000"/>
              </a:solidFill>
            </a:endParaRPr>
          </a:p>
        </p:txBody>
      </p:sp>
      <p:sp>
        <p:nvSpPr>
          <p:cNvPr id="3" name="Content Placeholder 2"/>
          <p:cNvSpPr>
            <a:spLocks noGrp="1"/>
          </p:cNvSpPr>
          <p:nvPr>
            <p:ph idx="1"/>
          </p:nvPr>
        </p:nvSpPr>
        <p:spPr/>
        <p:txBody>
          <a:bodyPr/>
          <a:lstStyle/>
          <a:p>
            <a:pPr marL="0" indent="0">
              <a:buNone/>
            </a:pPr>
            <a:r>
              <a:rPr lang="fr-FR" dirty="0" smtClean="0"/>
              <a:t>                      Les </a:t>
            </a:r>
            <a:r>
              <a:rPr lang="fr-FR" dirty="0"/>
              <a:t>trois formes de l’interrogation sont :</a:t>
            </a:r>
            <a:endParaRPr lang="en-US" dirty="0"/>
          </a:p>
          <a:p>
            <a:pPr marL="0" lvl="0" indent="0">
              <a:buNone/>
            </a:pPr>
            <a:r>
              <a:rPr lang="en-US" dirty="0" smtClean="0"/>
              <a:t>   </a:t>
            </a:r>
            <a:r>
              <a:rPr lang="en-US" b="1" dirty="0" smtClean="0"/>
              <a:t>Interrogation par intonation </a:t>
            </a:r>
            <a:r>
              <a:rPr lang="en-US" dirty="0" smtClean="0"/>
              <a:t>phrase affirmative </a:t>
            </a:r>
            <a:r>
              <a:rPr lang="en-US" dirty="0" err="1" smtClean="0"/>
              <a:t>prononcée</a:t>
            </a:r>
            <a:r>
              <a:rPr lang="en-US" dirty="0" smtClean="0"/>
              <a:t> avec   </a:t>
            </a:r>
          </a:p>
          <a:p>
            <a:pPr marL="0" lvl="0" indent="0">
              <a:buNone/>
            </a:pPr>
            <a:r>
              <a:rPr lang="en-US" dirty="0"/>
              <a:t> </a:t>
            </a:r>
            <a:r>
              <a:rPr lang="en-US" dirty="0" smtClean="0"/>
              <a:t>  intonation interrogative (</a:t>
            </a:r>
            <a:r>
              <a:rPr lang="en-US" dirty="0" err="1" smtClean="0"/>
              <a:t>montante</a:t>
            </a:r>
            <a:r>
              <a:rPr lang="en-US" dirty="0" smtClean="0"/>
              <a:t>).</a:t>
            </a:r>
            <a:endParaRPr lang="en-US" dirty="0"/>
          </a:p>
          <a:p>
            <a:pPr marL="0" lvl="0" indent="0">
              <a:buNone/>
            </a:pPr>
            <a:r>
              <a:rPr lang="en-US" i="1" dirty="0" smtClean="0"/>
              <a:t>   </a:t>
            </a:r>
            <a:r>
              <a:rPr lang="en-US" b="1" dirty="0" smtClean="0"/>
              <a:t>Interrogation avec  </a:t>
            </a:r>
            <a:r>
              <a:rPr lang="en-US" b="1" dirty="0" err="1" smtClean="0"/>
              <a:t>est-ce</a:t>
            </a:r>
            <a:r>
              <a:rPr lang="en-US" b="1" dirty="0" smtClean="0"/>
              <a:t> </a:t>
            </a:r>
            <a:r>
              <a:rPr lang="en-US" b="1" dirty="0"/>
              <a:t>que</a:t>
            </a:r>
            <a:r>
              <a:rPr lang="en-US" dirty="0"/>
              <a:t>... + </a:t>
            </a:r>
            <a:r>
              <a:rPr lang="en-US" dirty="0" smtClean="0"/>
              <a:t>phrase </a:t>
            </a:r>
            <a:r>
              <a:rPr lang="en-US" dirty="0"/>
              <a:t>affirmative</a:t>
            </a:r>
          </a:p>
          <a:p>
            <a:pPr lvl="0"/>
            <a:r>
              <a:rPr lang="en-US" b="1" dirty="0"/>
              <a:t>Interrogation avec </a:t>
            </a:r>
            <a:r>
              <a:rPr lang="en-US" dirty="0" smtClean="0">
                <a:solidFill>
                  <a:srgbClr val="FF0000"/>
                </a:solidFill>
              </a:rPr>
              <a:t>inversion </a:t>
            </a:r>
            <a:r>
              <a:rPr lang="en-US" dirty="0">
                <a:solidFill>
                  <a:srgbClr val="FF0000"/>
                </a:solidFill>
              </a:rPr>
              <a:t>du </a:t>
            </a:r>
            <a:r>
              <a:rPr lang="en-US" dirty="0" err="1">
                <a:solidFill>
                  <a:srgbClr val="FF0000"/>
                </a:solidFill>
              </a:rPr>
              <a:t>sujet</a:t>
            </a:r>
            <a:endParaRPr lang="en-US" dirty="0">
              <a:solidFill>
                <a:srgbClr val="FF0000"/>
              </a:solidFill>
            </a:endParaRPr>
          </a:p>
          <a:p>
            <a:r>
              <a:rPr lang="fr-FR" dirty="0"/>
              <a:t>Les types d’interrogation </a:t>
            </a:r>
            <a:r>
              <a:rPr lang="fr-FR" dirty="0" smtClean="0"/>
              <a:t>sont utilisées pour </a:t>
            </a:r>
            <a:r>
              <a:rPr lang="fr-FR" dirty="0"/>
              <a:t>l’interrogation totale et l’interrogation partielle.</a:t>
            </a:r>
            <a:endParaRPr lang="en-US" dirty="0"/>
          </a:p>
          <a:p>
            <a:endParaRPr lang="fr-FR" dirty="0"/>
          </a:p>
        </p:txBody>
      </p:sp>
    </p:spTree>
    <p:extLst>
      <p:ext uri="{BB962C8B-B14F-4D97-AF65-F5344CB8AC3E}">
        <p14:creationId xmlns:p14="http://schemas.microsoft.com/office/powerpoint/2010/main" val="4200438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72389"/>
            <a:ext cx="10515600" cy="1049147"/>
          </a:xfrm>
        </p:spPr>
        <p:txBody>
          <a:bodyPr/>
          <a:lstStyle/>
          <a:p>
            <a:r>
              <a:rPr lang="fr-FR" b="1" dirty="0" smtClean="0">
                <a:solidFill>
                  <a:srgbClr val="FF0000"/>
                </a:solidFill>
              </a:rPr>
              <a:t>L’interrogation Totale </a:t>
            </a:r>
            <a:r>
              <a:rPr lang="fr-FR" dirty="0" smtClean="0"/>
              <a:t>(réponse oui ou non)</a:t>
            </a:r>
            <a:endParaRPr lang="fr-FR" dirty="0"/>
          </a:p>
        </p:txBody>
      </p:sp>
      <p:sp>
        <p:nvSpPr>
          <p:cNvPr id="3" name="Content Placeholder 2"/>
          <p:cNvSpPr>
            <a:spLocks noGrp="1"/>
          </p:cNvSpPr>
          <p:nvPr>
            <p:ph idx="1"/>
          </p:nvPr>
        </p:nvSpPr>
        <p:spPr/>
        <p:txBody>
          <a:bodyPr/>
          <a:lstStyle/>
          <a:p>
            <a:pPr marL="0" indent="0">
              <a:buNone/>
            </a:pPr>
            <a:endParaRPr lang="en-US" dirty="0"/>
          </a:p>
          <a:p>
            <a:pPr marL="0" indent="0">
              <a:buNone/>
            </a:pPr>
            <a:r>
              <a:rPr lang="fr-FR" dirty="0"/>
              <a:t>L’interrogation totale (appelant la réponse </a:t>
            </a:r>
            <a:r>
              <a:rPr lang="fr-FR" i="1" dirty="0"/>
              <a:t>oui</a:t>
            </a:r>
            <a:r>
              <a:rPr lang="fr-FR" dirty="0"/>
              <a:t> ou </a:t>
            </a:r>
            <a:r>
              <a:rPr lang="fr-FR" i="1" dirty="0"/>
              <a:t>non</a:t>
            </a:r>
            <a:r>
              <a:rPr lang="fr-FR" dirty="0"/>
              <a:t>), c’est-à-dire une question sans mot interrogatif, est introduite par </a:t>
            </a:r>
            <a:r>
              <a:rPr lang="fr-FR" i="1" dirty="0"/>
              <a:t>si</a:t>
            </a:r>
            <a:r>
              <a:rPr lang="fr-FR" dirty="0"/>
              <a:t>.</a:t>
            </a:r>
            <a:endParaRPr lang="en-US" dirty="0"/>
          </a:p>
          <a:p>
            <a:pPr marL="0" indent="0">
              <a:buNone/>
            </a:pPr>
            <a:r>
              <a:rPr lang="fr-FR" i="1" dirty="0"/>
              <a:t>Exemple :</a:t>
            </a:r>
            <a:endParaRPr lang="en-US" dirty="0"/>
          </a:p>
          <a:p>
            <a:pPr marL="0" indent="0">
              <a:buNone/>
            </a:pPr>
            <a:r>
              <a:rPr lang="fr-FR" dirty="0"/>
              <a:t>Vient-elle demain ? - Il demande </a:t>
            </a:r>
            <a:r>
              <a:rPr lang="fr-FR" u="sng" dirty="0"/>
              <a:t>si elle vient demain</a:t>
            </a:r>
            <a:r>
              <a:rPr lang="fr-FR" dirty="0" smtClean="0"/>
              <a:t>.</a:t>
            </a:r>
          </a:p>
          <a:p>
            <a:pPr marL="0" indent="0">
              <a:buNone/>
            </a:pPr>
            <a:r>
              <a:rPr lang="fr-FR" dirty="0" smtClean="0"/>
              <a:t>Feriez vous le test directement, si on vous le demande ?</a:t>
            </a:r>
          </a:p>
          <a:p>
            <a:pPr marL="0" indent="0">
              <a:buNone/>
            </a:pPr>
            <a:r>
              <a:rPr lang="fr-FR" dirty="0" smtClean="0"/>
              <a:t>   Je vous demande si vous feriez le test directement.</a:t>
            </a:r>
          </a:p>
          <a:p>
            <a:pPr marL="0" indent="0">
              <a:buNone/>
            </a:pPr>
            <a:r>
              <a:rPr lang="fr-FR" dirty="0" smtClean="0"/>
              <a:t>Attention </a:t>
            </a:r>
            <a:r>
              <a:rPr lang="fr-FR" dirty="0" err="1" smtClean="0"/>
              <a:t>Si+il</a:t>
            </a:r>
            <a:r>
              <a:rPr lang="fr-FR" dirty="0" smtClean="0"/>
              <a:t> =s’il  /  </a:t>
            </a:r>
            <a:r>
              <a:rPr lang="fr-FR" dirty="0" err="1" smtClean="0"/>
              <a:t>si+ils</a:t>
            </a:r>
            <a:r>
              <a:rPr lang="fr-FR" dirty="0" smtClean="0"/>
              <a:t>=s’ils  mais  si elle  / si  elles</a:t>
            </a:r>
            <a:endParaRPr lang="en-US" dirty="0"/>
          </a:p>
        </p:txBody>
      </p:sp>
    </p:spTree>
    <p:extLst>
      <p:ext uri="{BB962C8B-B14F-4D97-AF65-F5344CB8AC3E}">
        <p14:creationId xmlns:p14="http://schemas.microsoft.com/office/powerpoint/2010/main" val="2371489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5048" y="963168"/>
            <a:ext cx="10515600" cy="4652963"/>
          </a:xfrm>
        </p:spPr>
        <p:txBody>
          <a:bodyPr/>
          <a:lstStyle/>
          <a:p>
            <a:pPr marL="0" indent="0">
              <a:buNone/>
            </a:pPr>
            <a:r>
              <a:rPr lang="fr-FR" b="1" dirty="0">
                <a:solidFill>
                  <a:srgbClr val="FF0000"/>
                </a:solidFill>
              </a:rPr>
              <a:t>L’interrogation partielle</a:t>
            </a:r>
            <a:r>
              <a:rPr lang="fr-FR" dirty="0"/>
              <a:t> porte sur un élément de la phrase. On construit ces questions avec un mot interrogatif qui remplace l’élément sur lequel porte l’interrogation.</a:t>
            </a:r>
            <a:endParaRPr lang="en-US" dirty="0"/>
          </a:p>
          <a:p>
            <a:pPr marL="0" lvl="0" indent="0">
              <a:buNone/>
            </a:pPr>
            <a:r>
              <a:rPr lang="fr-FR" dirty="0"/>
              <a:t>Lorsque l’interrogation porte sur un complément accompagné d’une </a:t>
            </a:r>
            <a:r>
              <a:rPr lang="fr-FR" u="sng" dirty="0">
                <a:hlinkClick r:id="rId2"/>
              </a:rPr>
              <a:t>préposition</a:t>
            </a:r>
            <a:r>
              <a:rPr lang="fr-FR" dirty="0"/>
              <a:t>, celle-ci est placée directement devant le mot interrogatif</a:t>
            </a:r>
            <a:r>
              <a:rPr lang="fr-FR" dirty="0" smtClean="0"/>
              <a:t>.</a:t>
            </a:r>
          </a:p>
          <a:p>
            <a:pPr marL="0" indent="0">
              <a:buNone/>
            </a:pPr>
            <a:r>
              <a:rPr lang="fr-FR" u="sng" dirty="0">
                <a:solidFill>
                  <a:srgbClr val="FF0000"/>
                </a:solidFill>
              </a:rPr>
              <a:t>Avec qui</a:t>
            </a:r>
            <a:r>
              <a:rPr lang="fr-FR" dirty="0"/>
              <a:t> vas-tu au </a:t>
            </a:r>
            <a:r>
              <a:rPr lang="fr-FR" dirty="0" smtClean="0"/>
              <a:t>cinéma</a:t>
            </a:r>
            <a:r>
              <a:rPr lang="fr-FR" dirty="0"/>
              <a:t> </a:t>
            </a:r>
            <a:r>
              <a:rPr lang="fr-FR" dirty="0" smtClean="0"/>
              <a:t>?</a:t>
            </a:r>
          </a:p>
          <a:p>
            <a:pPr marL="0" indent="0">
              <a:buNone/>
            </a:pPr>
            <a:r>
              <a:rPr lang="fr-FR" u="sng" smtClean="0">
                <a:solidFill>
                  <a:srgbClr val="FF0000"/>
                </a:solidFill>
              </a:rPr>
              <a:t>Quels</a:t>
            </a:r>
            <a:r>
              <a:rPr lang="fr-FR" smtClean="0">
                <a:solidFill>
                  <a:srgbClr val="FF0000"/>
                </a:solidFill>
              </a:rPr>
              <a:t> </a:t>
            </a:r>
            <a:r>
              <a:rPr lang="fr-FR" dirty="0" smtClean="0"/>
              <a:t>films t</a:t>
            </a:r>
            <a:r>
              <a:rPr lang="fr-FR" dirty="0"/>
              <a:t>u aimes </a:t>
            </a:r>
            <a:r>
              <a:rPr lang="fr-FR" dirty="0" smtClean="0"/>
              <a:t>regarder ?</a:t>
            </a:r>
            <a:endParaRPr lang="en-US" dirty="0"/>
          </a:p>
          <a:p>
            <a:pPr marL="0" indent="0">
              <a:buNone/>
            </a:pPr>
            <a:r>
              <a:rPr lang="fr-FR" u="sng" dirty="0" smtClean="0">
                <a:solidFill>
                  <a:srgbClr val="FF0000"/>
                </a:solidFill>
              </a:rPr>
              <a:t>A qui</a:t>
            </a:r>
            <a:r>
              <a:rPr lang="fr-FR" dirty="0" smtClean="0">
                <a:solidFill>
                  <a:srgbClr val="FF0000"/>
                </a:solidFill>
              </a:rPr>
              <a:t>  </a:t>
            </a:r>
            <a:r>
              <a:rPr lang="fr-FR" dirty="0" smtClean="0"/>
              <a:t>tu as envoyé les cartes?</a:t>
            </a:r>
            <a:endParaRPr lang="en-US" dirty="0"/>
          </a:p>
          <a:p>
            <a:pPr marL="0" lvl="0" indent="0">
              <a:buNone/>
            </a:pPr>
            <a:endParaRPr lang="en-US" dirty="0"/>
          </a:p>
        </p:txBody>
      </p:sp>
    </p:spTree>
    <p:extLst>
      <p:ext uri="{BB962C8B-B14F-4D97-AF65-F5344CB8AC3E}">
        <p14:creationId xmlns:p14="http://schemas.microsoft.com/office/powerpoint/2010/main" val="1904326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7264"/>
            <a:ext cx="10515600" cy="6303264"/>
          </a:xfrm>
        </p:spPr>
        <p:txBody>
          <a:bodyPr>
            <a:normAutofit lnSpcReduction="10000"/>
          </a:bodyPr>
          <a:lstStyle/>
          <a:p>
            <a:pPr marL="0" indent="0">
              <a:buNone/>
            </a:pPr>
            <a:endParaRPr lang="fr-FR" dirty="0" smtClean="0"/>
          </a:p>
          <a:p>
            <a:pPr marL="0" indent="0">
              <a:buNone/>
            </a:pPr>
            <a:r>
              <a:rPr lang="fr-FR" sz="3200" dirty="0" smtClean="0">
                <a:solidFill>
                  <a:srgbClr val="FF0000"/>
                </a:solidFill>
              </a:rPr>
              <a:t>La structure </a:t>
            </a:r>
            <a:r>
              <a:rPr lang="fr-FR" sz="3200" dirty="0">
                <a:solidFill>
                  <a:srgbClr val="FF0000"/>
                </a:solidFill>
              </a:rPr>
              <a:t>de l’interrogation indirecte ?</a:t>
            </a:r>
            <a:endParaRPr lang="en-US" sz="3200" dirty="0">
              <a:solidFill>
                <a:srgbClr val="FF0000"/>
              </a:solidFill>
            </a:endParaRPr>
          </a:p>
          <a:p>
            <a:pPr marL="0" indent="0">
              <a:buNone/>
            </a:pPr>
            <a:r>
              <a:rPr lang="fr-FR" dirty="0" smtClean="0"/>
              <a:t>Elle</a:t>
            </a:r>
            <a:r>
              <a:rPr lang="fr-FR" dirty="0"/>
              <a:t> est différente de l’interrogation directe – on </a:t>
            </a:r>
            <a:r>
              <a:rPr lang="fr-FR" dirty="0" smtClean="0"/>
              <a:t>ne fait </a:t>
            </a:r>
            <a:r>
              <a:rPr lang="fr-FR" dirty="0"/>
              <a:t>pas l’inversion du sujet.</a:t>
            </a:r>
            <a:endParaRPr lang="en-US" dirty="0"/>
          </a:p>
          <a:p>
            <a:pPr marL="0" indent="0">
              <a:buNone/>
            </a:pPr>
            <a:r>
              <a:rPr lang="fr-FR" dirty="0" smtClean="0"/>
              <a:t>Le </a:t>
            </a:r>
            <a:r>
              <a:rPr lang="fr-FR" dirty="0"/>
              <a:t>mot interrogatif est </a:t>
            </a:r>
            <a:r>
              <a:rPr lang="fr-FR" dirty="0" smtClean="0"/>
              <a:t>suivi </a:t>
            </a:r>
            <a:r>
              <a:rPr lang="fr-FR" dirty="0"/>
              <a:t>de la même structure que celle de la phrase affirmative simple : sujet – verbe – complément.</a:t>
            </a:r>
            <a:endParaRPr lang="en-US" dirty="0"/>
          </a:p>
          <a:p>
            <a:pPr marL="0" indent="0">
              <a:buNone/>
            </a:pPr>
            <a:r>
              <a:rPr lang="fr-FR" dirty="0"/>
              <a:t>Dans les questions indirectes le sujet est donc précédé du mot interrogatif.</a:t>
            </a:r>
            <a:endParaRPr lang="en-US" dirty="0"/>
          </a:p>
          <a:p>
            <a:pPr marL="0" indent="0">
              <a:buNone/>
            </a:pPr>
            <a:r>
              <a:rPr lang="fr-FR" i="1" dirty="0"/>
              <a:t>Exemple :</a:t>
            </a:r>
            <a:endParaRPr lang="en-US" dirty="0"/>
          </a:p>
          <a:p>
            <a:pPr marL="0" indent="0">
              <a:buNone/>
            </a:pPr>
            <a:r>
              <a:rPr lang="fr-FR" dirty="0"/>
              <a:t>Quand </a:t>
            </a:r>
            <a:r>
              <a:rPr lang="fr-FR" dirty="0" err="1"/>
              <a:t>a-t-il</a:t>
            </a:r>
            <a:r>
              <a:rPr lang="fr-FR" dirty="0"/>
              <a:t> du temps ? pour m’aider. </a:t>
            </a:r>
            <a:r>
              <a:rPr lang="fr-FR" dirty="0" smtClean="0"/>
              <a:t>→ </a:t>
            </a:r>
            <a:r>
              <a:rPr lang="fr-FR" dirty="0"/>
              <a:t>Je ne sais pas </a:t>
            </a:r>
            <a:r>
              <a:rPr lang="fr-FR" u="sng" dirty="0"/>
              <a:t>quand il a du </a:t>
            </a:r>
            <a:r>
              <a:rPr lang="fr-FR" u="sng" dirty="0" smtClean="0"/>
              <a:t>temps </a:t>
            </a:r>
            <a:r>
              <a:rPr lang="fr-FR" dirty="0" smtClean="0"/>
              <a:t>pour m’aider.</a:t>
            </a:r>
            <a:endParaRPr lang="en-US" dirty="0"/>
          </a:p>
          <a:p>
            <a:pPr marL="0" indent="0">
              <a:buNone/>
            </a:pPr>
            <a:r>
              <a:rPr lang="fr-FR" dirty="0"/>
              <a:t>L’inversion est pourtant fréquente lorsque le sujet est un nom (et non un pronom) et que le verbe n’a pas de complément.</a:t>
            </a:r>
            <a:r>
              <a:rPr lang="fr-FR" i="1" dirty="0"/>
              <a:t> Exemple :</a:t>
            </a:r>
            <a:endParaRPr lang="en-US" dirty="0"/>
          </a:p>
          <a:p>
            <a:pPr marL="0" indent="0">
              <a:buNone/>
            </a:pPr>
            <a:r>
              <a:rPr lang="fr-FR" dirty="0"/>
              <a:t>Où est la station de métro ? → Je vais lui demander </a:t>
            </a:r>
            <a:r>
              <a:rPr lang="fr-FR" u="sng" dirty="0"/>
              <a:t>où est la station de métro</a:t>
            </a:r>
            <a:r>
              <a:rPr lang="fr-FR" dirty="0"/>
              <a:t>.</a:t>
            </a:r>
            <a:endParaRPr lang="en-US" dirty="0"/>
          </a:p>
        </p:txBody>
      </p:sp>
    </p:spTree>
    <p:extLst>
      <p:ext uri="{BB962C8B-B14F-4D97-AF65-F5344CB8AC3E}">
        <p14:creationId xmlns:p14="http://schemas.microsoft.com/office/powerpoint/2010/main" val="1104453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0796081" cy="1325563"/>
          </a:xfrm>
        </p:spPr>
        <p:txBody>
          <a:bodyPr>
            <a:normAutofit/>
          </a:bodyPr>
          <a:lstStyle/>
          <a:p>
            <a:pPr algn="ctr"/>
            <a:r>
              <a:rPr lang="fr-FR" sz="3200" dirty="0">
                <a:solidFill>
                  <a:srgbClr val="FF0000"/>
                </a:solidFill>
                <a:latin typeface="+mn-lt"/>
              </a:rPr>
              <a:t>TRANSFORMATIONS DES MOTS INTERROGATIFS </a:t>
            </a:r>
            <a:br>
              <a:rPr lang="fr-FR" sz="3200" dirty="0">
                <a:solidFill>
                  <a:srgbClr val="FF0000"/>
                </a:solidFill>
                <a:latin typeface="+mn-lt"/>
              </a:rPr>
            </a:br>
            <a:r>
              <a:rPr lang="fr-FR" sz="3200" dirty="0" smtClean="0">
                <a:solidFill>
                  <a:srgbClr val="FF0000"/>
                </a:solidFill>
                <a:latin typeface="+mn-lt"/>
              </a:rPr>
              <a:t>DE </a:t>
            </a:r>
            <a:r>
              <a:rPr lang="fr-FR" sz="3200" dirty="0">
                <a:solidFill>
                  <a:srgbClr val="FF0000"/>
                </a:solidFill>
                <a:latin typeface="+mn-lt"/>
              </a:rPr>
              <a:t>L’ACTIF AU PASSIF</a:t>
            </a:r>
          </a:p>
        </p:txBody>
      </p:sp>
      <p:sp>
        <p:nvSpPr>
          <p:cNvPr id="3" name="Content Placeholder 2"/>
          <p:cNvSpPr>
            <a:spLocks noGrp="1"/>
          </p:cNvSpPr>
          <p:nvPr>
            <p:ph idx="1"/>
          </p:nvPr>
        </p:nvSpPr>
        <p:spPr>
          <a:xfrm>
            <a:off x="389106" y="1690688"/>
            <a:ext cx="11575915" cy="4351338"/>
          </a:xfrm>
        </p:spPr>
        <p:txBody>
          <a:bodyPr>
            <a:normAutofit fontScale="92500"/>
          </a:bodyPr>
          <a:lstStyle/>
          <a:p>
            <a:pPr marL="0" indent="0">
              <a:buNone/>
            </a:pPr>
            <a:r>
              <a:rPr lang="fr-FR" dirty="0" smtClean="0"/>
              <a:t>Qui est-ce qui </a:t>
            </a:r>
          </a:p>
          <a:p>
            <a:pPr marL="0" indent="0">
              <a:buNone/>
            </a:pPr>
            <a:r>
              <a:rPr lang="fr-FR" dirty="0"/>
              <a:t> </a:t>
            </a:r>
            <a:r>
              <a:rPr lang="fr-FR" dirty="0" err="1" smtClean="0"/>
              <a:t>interrog.sur</a:t>
            </a:r>
            <a:r>
              <a:rPr lang="fr-FR" dirty="0" smtClean="0"/>
              <a:t> </a:t>
            </a:r>
            <a:r>
              <a:rPr lang="fr-FR" dirty="0" err="1" smtClean="0"/>
              <a:t>prs</a:t>
            </a:r>
            <a:r>
              <a:rPr lang="fr-FR" dirty="0" smtClean="0"/>
              <a:t>     sujet et C.OD.  Se transforme au passif Qui</a:t>
            </a:r>
          </a:p>
          <a:p>
            <a:pPr marL="0" indent="0">
              <a:buNone/>
            </a:pPr>
            <a:r>
              <a:rPr lang="fr-FR" dirty="0" smtClean="0"/>
              <a:t> Qui est-ce que</a:t>
            </a:r>
          </a:p>
          <a:p>
            <a:pPr marL="0" indent="0">
              <a:buNone/>
            </a:pPr>
            <a:r>
              <a:rPr lang="fr-FR" dirty="0" smtClean="0"/>
              <a:t>Qui est-ce qui chante dans la classe → Je demande qui chante dans la classe</a:t>
            </a:r>
          </a:p>
          <a:p>
            <a:pPr marL="0" indent="0">
              <a:buNone/>
            </a:pPr>
            <a:r>
              <a:rPr lang="fr-FR" dirty="0" smtClean="0"/>
              <a:t>Qui est-ce qui vous voulez? </a:t>
            </a:r>
            <a:r>
              <a:rPr lang="fr-FR" dirty="0"/>
              <a:t>→ Je demande qui vous voulez? </a:t>
            </a:r>
            <a:endParaRPr lang="fr-FR" dirty="0" smtClean="0"/>
          </a:p>
          <a:p>
            <a:pPr marL="0" indent="0">
              <a:buNone/>
            </a:pPr>
            <a:r>
              <a:rPr lang="fr-FR" dirty="0" smtClean="0"/>
              <a:t>Que / Qu’est-ce que se transforme en Ce que</a:t>
            </a:r>
          </a:p>
          <a:p>
            <a:pPr marL="0" indent="0">
              <a:buNone/>
            </a:pPr>
            <a:r>
              <a:rPr lang="fr-FR" dirty="0" smtClean="0"/>
              <a:t>Que voulez-vous? Qu’est-ce que vous voulez? = je demande ce que vous voulez.</a:t>
            </a:r>
          </a:p>
          <a:p>
            <a:pPr marL="0" indent="0">
              <a:buNone/>
            </a:pPr>
            <a:r>
              <a:rPr lang="fr-FR" dirty="0" smtClean="0"/>
              <a:t>Qu’est-ce qui en : ce qui </a:t>
            </a:r>
          </a:p>
          <a:p>
            <a:pPr marL="0" indent="0">
              <a:buNone/>
            </a:pPr>
            <a:r>
              <a:rPr lang="fr-FR" dirty="0" smtClean="0"/>
              <a:t>Qu’est-ce qui te manque?  Je demande ce qui te manque.       </a:t>
            </a:r>
            <a:r>
              <a:rPr lang="fr-FR" dirty="0" smtClean="0">
                <a:solidFill>
                  <a:srgbClr val="FFC000"/>
                </a:solidFill>
              </a:rPr>
              <a:t>      </a:t>
            </a:r>
            <a:r>
              <a:rPr lang="fr-FR" b="1" dirty="0" smtClean="0">
                <a:solidFill>
                  <a:srgbClr val="FFC000"/>
                </a:solidFill>
              </a:rPr>
              <a:t>209</a:t>
            </a:r>
            <a:endParaRPr lang="fr-FR" b="1" dirty="0">
              <a:solidFill>
                <a:srgbClr val="FFC000"/>
              </a:solidFill>
            </a:endParaRPr>
          </a:p>
        </p:txBody>
      </p:sp>
      <p:cxnSp>
        <p:nvCxnSpPr>
          <p:cNvPr id="5" name="Straight Arrow Connector 4"/>
          <p:cNvCxnSpPr/>
          <p:nvPr/>
        </p:nvCxnSpPr>
        <p:spPr>
          <a:xfrm>
            <a:off x="2645923" y="2062264"/>
            <a:ext cx="1011677" cy="4669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657600" y="2529191"/>
            <a:ext cx="0" cy="583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3287949" y="2664128"/>
            <a:ext cx="1634247" cy="4098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2353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200" dirty="0" smtClean="0">
                <a:solidFill>
                  <a:srgbClr val="FF0000"/>
                </a:solidFill>
              </a:rPr>
              <a:t>Transposez du style direct au style indirect</a:t>
            </a:r>
            <a:endParaRPr lang="fr-FR" sz="3200" dirty="0">
              <a:solidFill>
                <a:srgbClr val="FF0000"/>
              </a:solidFill>
            </a:endParaRPr>
          </a:p>
        </p:txBody>
      </p:sp>
      <p:sp>
        <p:nvSpPr>
          <p:cNvPr id="3" name="Content Placeholder 2"/>
          <p:cNvSpPr>
            <a:spLocks noGrp="1"/>
          </p:cNvSpPr>
          <p:nvPr>
            <p:ph idx="1"/>
          </p:nvPr>
        </p:nvSpPr>
        <p:spPr/>
        <p:txBody>
          <a:bodyPr/>
          <a:lstStyle/>
          <a:p>
            <a:pPr marL="0" indent="0">
              <a:buNone/>
            </a:pPr>
            <a:r>
              <a:rPr lang="fr-FR" dirty="0" smtClean="0"/>
              <a:t>Qu’est-ce que tu as fait tout l’après-midi? Ton papa veut savoir…………….</a:t>
            </a:r>
          </a:p>
          <a:p>
            <a:pPr marL="0" indent="0">
              <a:buNone/>
            </a:pPr>
            <a:r>
              <a:rPr lang="fr-FR" dirty="0" smtClean="0"/>
              <a:t>Où irez vous en été? Votre copain voudrait savoir…………………………………</a:t>
            </a:r>
          </a:p>
          <a:p>
            <a:pPr marL="0" indent="0">
              <a:buNone/>
            </a:pPr>
            <a:r>
              <a:rPr lang="fr-FR" dirty="0" smtClean="0"/>
              <a:t>Où avez acheté cette belle robe rouge? Ton amie veut savoir …………….</a:t>
            </a:r>
          </a:p>
          <a:p>
            <a:pPr marL="0" indent="0">
              <a:buNone/>
            </a:pPr>
            <a:r>
              <a:rPr lang="fr-FR" dirty="0" smtClean="0"/>
              <a:t>Quand allons nous faire les coures? Ma sœur </a:t>
            </a:r>
            <a:r>
              <a:rPr lang="fr-FR" dirty="0"/>
              <a:t>veut savoir </a:t>
            </a:r>
            <a:r>
              <a:rPr lang="fr-FR" dirty="0" smtClean="0"/>
              <a:t>……………………</a:t>
            </a:r>
          </a:p>
          <a:p>
            <a:pPr marL="0" indent="0">
              <a:buNone/>
            </a:pPr>
            <a:r>
              <a:rPr lang="fr-FR" dirty="0" smtClean="0"/>
              <a:t>Qu’est-ce qui ne va pas? Mais dis-moi ………………………….………………………</a:t>
            </a:r>
          </a:p>
          <a:p>
            <a:pPr marL="0" indent="0">
              <a:buNone/>
            </a:pPr>
            <a:r>
              <a:rPr lang="fr-FR" dirty="0" smtClean="0"/>
              <a:t>Que faites –vous à cette heure-ci ? Dites moi………………………………………..</a:t>
            </a:r>
          </a:p>
          <a:p>
            <a:pPr marL="0" indent="0">
              <a:buNone/>
            </a:pPr>
            <a:r>
              <a:rPr lang="fr-FR" dirty="0" smtClean="0"/>
              <a:t>Tu resteras  combien de jours à la plage? Dis moi………………………………....</a:t>
            </a:r>
            <a:endParaRPr lang="fr-FR" dirty="0"/>
          </a:p>
        </p:txBody>
      </p:sp>
    </p:spTree>
    <p:extLst>
      <p:ext uri="{BB962C8B-B14F-4D97-AF65-F5344CB8AC3E}">
        <p14:creationId xmlns:p14="http://schemas.microsoft.com/office/powerpoint/2010/main" val="4243437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solidFill>
                  <a:srgbClr val="FF0000"/>
                </a:solidFill>
              </a:rPr>
              <a:t>Transposez du style direct au style indirect</a:t>
            </a:r>
            <a:endParaRPr lang="fr-FR" dirty="0"/>
          </a:p>
        </p:txBody>
      </p:sp>
      <p:sp>
        <p:nvSpPr>
          <p:cNvPr id="3" name="Content Placeholder 2"/>
          <p:cNvSpPr>
            <a:spLocks noGrp="1"/>
          </p:cNvSpPr>
          <p:nvPr>
            <p:ph idx="1"/>
          </p:nvPr>
        </p:nvSpPr>
        <p:spPr/>
        <p:txBody>
          <a:bodyPr>
            <a:normAutofit fontScale="92500" lnSpcReduction="20000"/>
          </a:bodyPr>
          <a:lstStyle/>
          <a:p>
            <a:pPr marL="0" indent="0">
              <a:buNone/>
            </a:pPr>
            <a:r>
              <a:rPr lang="fr-FR" dirty="0" smtClean="0"/>
              <a:t>Voulez-vous rester longtemps dans notre ville?</a:t>
            </a:r>
          </a:p>
          <a:p>
            <a:pPr marL="0" indent="0">
              <a:buNone/>
            </a:pPr>
            <a:r>
              <a:rPr lang="fr-FR" dirty="0" smtClean="0"/>
              <a:t>Elle nous demande……………………………………………………………………………….</a:t>
            </a:r>
          </a:p>
          <a:p>
            <a:pPr marL="0" indent="0">
              <a:buNone/>
            </a:pPr>
            <a:r>
              <a:rPr lang="fr-FR" dirty="0" smtClean="0"/>
              <a:t>Qu’est-ce que vous faites tout l’</a:t>
            </a:r>
            <a:r>
              <a:rPr lang="fr-FR" dirty="0" err="1" smtClean="0"/>
              <a:t>apres</a:t>
            </a:r>
            <a:r>
              <a:rPr lang="fr-FR" dirty="0" smtClean="0"/>
              <a:t> midi </a:t>
            </a:r>
          </a:p>
          <a:p>
            <a:pPr marL="0" indent="0">
              <a:buNone/>
            </a:pPr>
            <a:r>
              <a:rPr lang="fr-FR" dirty="0" smtClean="0"/>
              <a:t>Voudriez-vous visiter le Salon des Beaux Arts?</a:t>
            </a:r>
          </a:p>
          <a:p>
            <a:pPr marL="0" indent="0">
              <a:buNone/>
            </a:pPr>
            <a:r>
              <a:rPr lang="fr-FR" dirty="0" smtClean="0"/>
              <a:t>Elle veut savoir ……………………………………………………………………………………</a:t>
            </a:r>
          </a:p>
          <a:p>
            <a:pPr marL="0" indent="0">
              <a:buNone/>
            </a:pPr>
            <a:r>
              <a:rPr lang="fr-FR" dirty="0" smtClean="0"/>
              <a:t>Connaissez-vous des écrivains qui ont écrit pour les ados?</a:t>
            </a:r>
          </a:p>
          <a:p>
            <a:pPr marL="0" indent="0">
              <a:buNone/>
            </a:pPr>
            <a:r>
              <a:rPr lang="fr-FR" dirty="0" smtClean="0"/>
              <a:t>Avez –vous lu des œuvres </a:t>
            </a:r>
            <a:r>
              <a:rPr lang="fr-FR" dirty="0" err="1" smtClean="0"/>
              <a:t>ecrites</a:t>
            </a:r>
            <a:r>
              <a:rPr lang="fr-FR" dirty="0" smtClean="0"/>
              <a:t>  par le grand </a:t>
            </a:r>
            <a:r>
              <a:rPr lang="fr-FR" dirty="0" err="1" smtClean="0"/>
              <a:t>ecrivain</a:t>
            </a:r>
            <a:r>
              <a:rPr lang="fr-FR" dirty="0" smtClean="0"/>
              <a:t>?</a:t>
            </a:r>
          </a:p>
          <a:p>
            <a:pPr marL="0" indent="0">
              <a:buNone/>
            </a:pPr>
            <a:r>
              <a:rPr lang="fr-FR" dirty="0" smtClean="0"/>
              <a:t>Dites-lui ………………………………………………...................................................</a:t>
            </a:r>
          </a:p>
          <a:p>
            <a:pPr marL="0" indent="0">
              <a:buNone/>
            </a:pPr>
            <a:r>
              <a:rPr lang="fr-FR" dirty="0" smtClean="0"/>
              <a:t>Etes-vous au courant de la nouvelle édition, quand elle aura lieu? </a:t>
            </a:r>
          </a:p>
          <a:p>
            <a:pPr marL="0" indent="0">
              <a:buNone/>
            </a:pPr>
            <a:r>
              <a:rPr lang="fr-FR" dirty="0"/>
              <a:t>Elle veut savoir ……………………………………………………………………………………</a:t>
            </a:r>
          </a:p>
          <a:p>
            <a:pPr marL="0" indent="0">
              <a:buNone/>
            </a:pPr>
            <a:endParaRPr lang="fr-FR" dirty="0" smtClean="0"/>
          </a:p>
          <a:p>
            <a:pPr marL="0" indent="0">
              <a:buNone/>
            </a:pPr>
            <a:endParaRPr lang="fr-FR" dirty="0"/>
          </a:p>
        </p:txBody>
      </p:sp>
    </p:spTree>
    <p:extLst>
      <p:ext uri="{BB962C8B-B14F-4D97-AF65-F5344CB8AC3E}">
        <p14:creationId xmlns:p14="http://schemas.microsoft.com/office/powerpoint/2010/main" val="4273697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91301"/>
          </a:xfrm>
        </p:spPr>
        <p:txBody>
          <a:bodyPr>
            <a:normAutofit/>
          </a:bodyPr>
          <a:lstStyle/>
          <a:p>
            <a:r>
              <a:rPr lang="fr-FR" sz="3600" b="1" dirty="0" smtClean="0">
                <a:solidFill>
                  <a:srgbClr val="FF0000"/>
                </a:solidFill>
              </a:rPr>
              <a:t>Transposez ce dialogue au style indirect.</a:t>
            </a:r>
            <a:endParaRPr lang="fr-FR" sz="3600" b="1" dirty="0">
              <a:solidFill>
                <a:srgbClr val="FF0000"/>
              </a:solidFill>
            </a:endParaRPr>
          </a:p>
        </p:txBody>
      </p:sp>
      <p:sp>
        <p:nvSpPr>
          <p:cNvPr id="3" name="Content Placeholder 2"/>
          <p:cNvSpPr>
            <a:spLocks noGrp="1"/>
          </p:cNvSpPr>
          <p:nvPr>
            <p:ph idx="1"/>
          </p:nvPr>
        </p:nvSpPr>
        <p:spPr/>
        <p:txBody>
          <a:bodyPr>
            <a:normAutofit lnSpcReduction="10000"/>
          </a:bodyPr>
          <a:lstStyle/>
          <a:p>
            <a:pPr marL="0" indent="0">
              <a:buNone/>
            </a:pPr>
            <a:r>
              <a:rPr lang="fr-FR" dirty="0" smtClean="0"/>
              <a:t>Jean téléphone à Paul et lui dit: « jeudi prochain nous irons en excursion. Nous partirons à sept heures du matin, nous ferons le tour de la Rivière dans le sud du pays. Nous allons visiter Vlora et les belles plages de la mer Ionienne . Viens avec nous. Je vais prendre la guitare on va nous amuser car Georges Anne et Lorin viendront aussi.</a:t>
            </a:r>
          </a:p>
          <a:p>
            <a:pPr marL="0" indent="0">
              <a:buNone/>
            </a:pPr>
            <a:r>
              <a:rPr lang="fr-FR" dirty="0" smtClean="0"/>
              <a:t>Tu verras tous nos copains en excursion. C’est cool ! Si tu viens toi ca sera </a:t>
            </a:r>
            <a:r>
              <a:rPr lang="fr-FR" dirty="0"/>
              <a:t> </a:t>
            </a:r>
            <a:r>
              <a:rPr lang="fr-FR" dirty="0" smtClean="0"/>
              <a:t>mieux .Super!</a:t>
            </a:r>
          </a:p>
          <a:p>
            <a:pPr marL="0" indent="0">
              <a:buNone/>
            </a:pPr>
            <a:r>
              <a:rPr lang="fr-FR" dirty="0" smtClean="0"/>
              <a:t>…………………………………………………………………………………………………………………………………………………………………………………………………………………………………………………………………………………………………………………………………………………………………………………………………………………………………………………….</a:t>
            </a:r>
            <a:endParaRPr lang="fr-FR" dirty="0"/>
          </a:p>
        </p:txBody>
      </p:sp>
    </p:spTree>
    <p:extLst>
      <p:ext uri="{BB962C8B-B14F-4D97-AF65-F5344CB8AC3E}">
        <p14:creationId xmlns:p14="http://schemas.microsoft.com/office/powerpoint/2010/main" val="4275069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187"/>
            <a:ext cx="10515600" cy="7081736"/>
          </a:xfrm>
        </p:spPr>
        <p:txBody>
          <a:bodyPr>
            <a:normAutofit fontScale="90000"/>
          </a:bodyPr>
          <a:lstStyle/>
          <a:p>
            <a:r>
              <a:rPr lang="fr-FR" sz="3200" dirty="0" smtClean="0"/>
              <a:t/>
            </a:r>
            <a:br>
              <a:rPr lang="fr-FR" sz="3200" dirty="0" smtClean="0"/>
            </a:br>
            <a:r>
              <a:rPr lang="fr-FR" sz="3200" dirty="0"/>
              <a:t/>
            </a:r>
            <a:br>
              <a:rPr lang="fr-FR" sz="3200" dirty="0"/>
            </a:br>
            <a:r>
              <a:rPr lang="fr-FR" sz="3200" b="1" dirty="0" smtClean="0">
                <a:solidFill>
                  <a:srgbClr val="FF0000"/>
                </a:solidFill>
              </a:rPr>
              <a:t>Voici un dialogue entre Helene et sa </a:t>
            </a:r>
            <a:r>
              <a:rPr lang="fr-FR" sz="3200" b="1" dirty="0" err="1" smtClean="0">
                <a:solidFill>
                  <a:srgbClr val="FF0000"/>
                </a:solidFill>
              </a:rPr>
              <a:t>mere</a:t>
            </a:r>
            <a:r>
              <a:rPr lang="fr-FR" sz="3200" b="1" dirty="0" smtClean="0">
                <a:solidFill>
                  <a:srgbClr val="FF0000"/>
                </a:solidFill>
              </a:rPr>
              <a:t> </a:t>
            </a:r>
            <a:br>
              <a:rPr lang="fr-FR" sz="3200" b="1" dirty="0" smtClean="0">
                <a:solidFill>
                  <a:srgbClr val="FF0000"/>
                </a:solidFill>
              </a:rPr>
            </a:br>
            <a:r>
              <a:rPr lang="fr-FR" sz="3200" dirty="0" smtClean="0"/>
              <a:t>-</a:t>
            </a:r>
            <a:r>
              <a:rPr lang="fr-FR" sz="2800" dirty="0" smtClean="0"/>
              <a:t>Est-ce que je peux aller chez </a:t>
            </a:r>
            <a:r>
              <a:rPr lang="fr-FR" sz="2800" dirty="0"/>
              <a:t>Jean pour son </a:t>
            </a:r>
            <a:r>
              <a:rPr lang="fr-FR" sz="2800" dirty="0" smtClean="0"/>
              <a:t>anniversaire?</a:t>
            </a:r>
            <a:br>
              <a:rPr lang="fr-FR" sz="2800" dirty="0" smtClean="0"/>
            </a:br>
            <a:r>
              <a:rPr lang="fr-FR" sz="2800" dirty="0" smtClean="0"/>
              <a:t>- Je pense que c’est mieux que tu n’aille pas parce que tu dois préparer      </a:t>
            </a:r>
            <a:br>
              <a:rPr lang="fr-FR" sz="2800" dirty="0" smtClean="0"/>
            </a:br>
            <a:r>
              <a:rPr lang="fr-FR" sz="2800" dirty="0"/>
              <a:t> </a:t>
            </a:r>
            <a:r>
              <a:rPr lang="fr-FR" sz="2800" dirty="0" smtClean="0"/>
              <a:t> ton test de demain. </a:t>
            </a:r>
            <a:br>
              <a:rPr lang="fr-FR" sz="2800" dirty="0" smtClean="0"/>
            </a:br>
            <a:r>
              <a:rPr lang="fr-FR" sz="2800" dirty="0" smtClean="0"/>
              <a:t>-Ce matin j’ai travaillé beauc</a:t>
            </a:r>
            <a:r>
              <a:rPr lang="fr-FR" sz="2800" dirty="0"/>
              <a:t>oup, c’est pour </a:t>
            </a:r>
            <a:r>
              <a:rPr lang="fr-FR" sz="2800" dirty="0" smtClean="0"/>
              <a:t>cela que j’insiste. Il y aura tous les   copains.</a:t>
            </a:r>
            <a:br>
              <a:rPr lang="fr-FR" sz="2800" dirty="0" smtClean="0"/>
            </a:br>
            <a:r>
              <a:rPr lang="fr-FR" sz="2800" dirty="0" smtClean="0"/>
              <a:t>-</a:t>
            </a:r>
            <a:r>
              <a:rPr lang="fr-FR" sz="2800" dirty="0" err="1" smtClean="0"/>
              <a:t>Vas-y</a:t>
            </a:r>
            <a:r>
              <a:rPr lang="fr-FR" sz="2800" dirty="0" smtClean="0"/>
              <a:t>, si c’est ainsi, mais ne reste pas longtemps chez lui parce que demain matin tu te lèveras très tôt.</a:t>
            </a:r>
            <a:br>
              <a:rPr lang="fr-FR" sz="2800" dirty="0" smtClean="0"/>
            </a:br>
            <a:r>
              <a:rPr lang="fr-FR" sz="2800" dirty="0" smtClean="0"/>
              <a:t>Tu es une maman magnifique! Je te remercie. Je savais que tu me laissais aller.</a:t>
            </a:r>
            <a:br>
              <a:rPr lang="fr-FR" sz="2800" dirty="0" smtClean="0"/>
            </a:br>
            <a:r>
              <a:rPr lang="fr-FR" sz="2800" dirty="0"/>
              <a:t/>
            </a:r>
            <a:br>
              <a:rPr lang="fr-FR" sz="2800" dirty="0"/>
            </a:br>
            <a:r>
              <a:rPr lang="fr-FR" sz="2800" dirty="0" smtClean="0"/>
              <a:t>Le  lendemain à l’</a:t>
            </a:r>
            <a:r>
              <a:rPr lang="fr-FR" sz="2800" dirty="0" smtClean="0">
                <a:latin typeface="Calibri" panose="020F0502020204030204" pitchFamily="34" charset="0"/>
              </a:rPr>
              <a:t>école Helene raconte </a:t>
            </a:r>
            <a:r>
              <a:rPr lang="fr-FR" sz="2800" dirty="0" smtClean="0"/>
              <a:t>à son amie comment elle a eu la permission de sa maman.</a:t>
            </a:r>
            <a:br>
              <a:rPr lang="fr-FR" sz="2800" dirty="0" smtClean="0"/>
            </a:br>
            <a:r>
              <a:rPr lang="fr-FR" sz="2800" dirty="0" smtClean="0"/>
              <a:t>Faites raconter le dialogue.</a:t>
            </a:r>
            <a:br>
              <a:rPr lang="fr-FR" sz="2800" dirty="0" smtClean="0"/>
            </a:br>
            <a:r>
              <a:rPr lang="fr-FR" sz="2800" dirty="0" smtClean="0"/>
              <a:t/>
            </a:r>
            <a:br>
              <a:rPr lang="fr-FR" sz="2800" dirty="0" smtClean="0"/>
            </a:br>
            <a:r>
              <a:rPr lang="fr-FR" sz="2800" dirty="0" smtClean="0"/>
              <a:t/>
            </a:r>
            <a:br>
              <a:rPr lang="fr-FR" sz="2800" dirty="0" smtClean="0"/>
            </a:br>
            <a:r>
              <a:rPr lang="fr-FR" sz="2800" dirty="0"/>
              <a:t>-</a:t>
            </a:r>
            <a:br>
              <a:rPr lang="fr-FR" sz="2800" dirty="0"/>
            </a:br>
            <a:r>
              <a:rPr lang="fr-FR" sz="2800" dirty="0" smtClean="0"/>
              <a:t/>
            </a:r>
            <a:br>
              <a:rPr lang="fr-FR" sz="2800" dirty="0" smtClean="0"/>
            </a:br>
            <a:endParaRPr lang="fr-FR" sz="2800" dirty="0"/>
          </a:p>
        </p:txBody>
      </p:sp>
    </p:spTree>
    <p:extLst>
      <p:ext uri="{BB962C8B-B14F-4D97-AF65-F5344CB8AC3E}">
        <p14:creationId xmlns:p14="http://schemas.microsoft.com/office/powerpoint/2010/main" val="154932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856" y="727085"/>
            <a:ext cx="10515600" cy="523220"/>
          </a:xfrm>
        </p:spPr>
        <p:txBody>
          <a:bodyPr>
            <a:normAutofit/>
          </a:bodyPr>
          <a:lstStyle/>
          <a:p>
            <a:r>
              <a:rPr lang="fr-FR" sz="2800" b="1" dirty="0">
                <a:solidFill>
                  <a:srgbClr val="FF0000"/>
                </a:solidFill>
                <a:latin typeface="Calibri Body"/>
              </a:rPr>
              <a:t>Que dit le professeur à ses </a:t>
            </a:r>
            <a:r>
              <a:rPr lang="fr-FR" sz="2800" b="1" dirty="0">
                <a:solidFill>
                  <a:srgbClr val="FF0000"/>
                </a:solidFill>
                <a:latin typeface="Calibri" panose="020F0502020204030204" pitchFamily="34" charset="0"/>
              </a:rPr>
              <a:t>élève</a:t>
            </a:r>
            <a:r>
              <a:rPr lang="fr-FR" sz="2800" b="1" dirty="0">
                <a:solidFill>
                  <a:srgbClr val="FF0000"/>
                </a:solidFill>
                <a:latin typeface="Calibri Body"/>
              </a:rPr>
              <a:t>s? Rapportez ses paroles.</a:t>
            </a:r>
            <a:endParaRPr lang="fr-FR" sz="2800" dirty="0">
              <a:solidFill>
                <a:srgbClr val="FF0000"/>
              </a:solidFill>
            </a:endParaRPr>
          </a:p>
        </p:txBody>
      </p:sp>
      <p:sp>
        <p:nvSpPr>
          <p:cNvPr id="3" name="Content Placeholder 2"/>
          <p:cNvSpPr>
            <a:spLocks noGrp="1"/>
          </p:cNvSpPr>
          <p:nvPr>
            <p:ph idx="1"/>
          </p:nvPr>
        </p:nvSpPr>
        <p:spPr>
          <a:xfrm>
            <a:off x="752856" y="1612265"/>
            <a:ext cx="10515600" cy="5245735"/>
          </a:xfrm>
        </p:spPr>
        <p:txBody>
          <a:bodyPr/>
          <a:lstStyle/>
          <a:p>
            <a:pPr marL="0" indent="0">
              <a:buNone/>
            </a:pPr>
            <a:endParaRPr lang="fr-FR" dirty="0" smtClean="0"/>
          </a:p>
          <a:p>
            <a:pPr marL="0" indent="0">
              <a:buNone/>
            </a:pPr>
            <a:r>
              <a:rPr lang="fr-FR" dirty="0" smtClean="0"/>
              <a:t>Ne bavardez pas en classe!......................................................................</a:t>
            </a:r>
          </a:p>
          <a:p>
            <a:pPr marL="0" indent="0">
              <a:buNone/>
            </a:pPr>
            <a:r>
              <a:rPr lang="fr-FR" dirty="0" smtClean="0"/>
              <a:t>Ecoutez et répétez ces phrases!...............................................................</a:t>
            </a:r>
          </a:p>
          <a:p>
            <a:pPr marL="0" indent="0">
              <a:buNone/>
            </a:pPr>
            <a:r>
              <a:rPr lang="fr-FR" dirty="0" smtClean="0"/>
              <a:t>Ne répondez pas tous en même temps!...................................................</a:t>
            </a:r>
          </a:p>
          <a:p>
            <a:pPr marL="0" indent="0">
              <a:buNone/>
            </a:pPr>
            <a:r>
              <a:rPr lang="fr-FR" dirty="0" smtClean="0"/>
              <a:t>Ouvrez vos cahiers de classe!………………………………………………………………..</a:t>
            </a:r>
          </a:p>
          <a:p>
            <a:pPr marL="0" indent="0">
              <a:buNone/>
            </a:pPr>
            <a:r>
              <a:rPr lang="fr-FR" dirty="0" smtClean="0"/>
              <a:t>Regardez le livre page 57 et faites le résume de ce texte!........................</a:t>
            </a:r>
          </a:p>
          <a:p>
            <a:pPr marL="0" indent="0">
              <a:buNone/>
            </a:pPr>
            <a:r>
              <a:rPr lang="fr-FR" dirty="0" smtClean="0"/>
              <a:t>Faites par écrit l’exercice numéro 6!.........................................................</a:t>
            </a:r>
          </a:p>
          <a:p>
            <a:pPr marL="0" indent="0">
              <a:buNone/>
            </a:pPr>
            <a:r>
              <a:rPr lang="fr-FR" dirty="0" smtClean="0"/>
              <a:t>Travaillez  individuellement!.....................................................................</a:t>
            </a:r>
          </a:p>
          <a:p>
            <a:pPr marL="0" indent="0">
              <a:buNone/>
            </a:pPr>
            <a:r>
              <a:rPr lang="fr-FR" dirty="0" smtClean="0"/>
              <a:t>Sortez de la classe sans faire du bruit!......................................................</a:t>
            </a:r>
            <a:endParaRPr lang="fr-FR" dirty="0"/>
          </a:p>
        </p:txBody>
      </p:sp>
      <p:sp>
        <p:nvSpPr>
          <p:cNvPr id="4" name="Rectangle 3"/>
          <p:cNvSpPr/>
          <p:nvPr/>
        </p:nvSpPr>
        <p:spPr>
          <a:xfrm>
            <a:off x="838200" y="365125"/>
            <a:ext cx="10768584" cy="523220"/>
          </a:xfrm>
          <a:prstGeom prst="rect">
            <a:avLst/>
          </a:prstGeom>
        </p:spPr>
        <p:txBody>
          <a:bodyPr wrap="square">
            <a:spAutoFit/>
          </a:bodyPr>
          <a:lstStyle/>
          <a:p>
            <a:endParaRPr lang="fr-FR" sz="2800" dirty="0"/>
          </a:p>
        </p:txBody>
      </p:sp>
    </p:spTree>
    <p:extLst>
      <p:ext uri="{BB962C8B-B14F-4D97-AF65-F5344CB8AC3E}">
        <p14:creationId xmlns:p14="http://schemas.microsoft.com/office/powerpoint/2010/main" val="3662665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fontScale="90000"/>
          </a:bodyPr>
          <a:lstStyle/>
          <a:p>
            <a:r>
              <a:rPr lang="fr-FR" sz="2800" dirty="0" smtClean="0"/>
              <a:t/>
            </a:r>
            <a:br>
              <a:rPr lang="fr-FR" sz="2800" dirty="0" smtClean="0"/>
            </a:br>
            <a:r>
              <a:rPr lang="fr-FR" sz="2800" dirty="0" smtClean="0"/>
              <a:t/>
            </a:r>
            <a:br>
              <a:rPr lang="fr-FR" sz="2800" dirty="0" smtClean="0"/>
            </a:br>
            <a:r>
              <a:rPr lang="fr-FR" sz="2800" dirty="0"/>
              <a:t/>
            </a:r>
            <a:br>
              <a:rPr lang="fr-FR" sz="2800" dirty="0"/>
            </a:br>
            <a:r>
              <a:rPr lang="fr-FR" sz="2800" b="1" dirty="0" smtClean="0">
                <a:latin typeface="Calibri Body"/>
              </a:rPr>
              <a:t>Que dit la mère à ses enfants? Rapportez ses paroles(attention aux changements de pronoms)                                                                                                 </a:t>
            </a:r>
            <a:br>
              <a:rPr lang="fr-FR" sz="2800" b="1" dirty="0" smtClean="0">
                <a:latin typeface="Calibri Body"/>
              </a:rPr>
            </a:br>
            <a:r>
              <a:rPr lang="fr-FR" sz="2800" b="1" dirty="0" smtClean="0">
                <a:latin typeface="Calibri Body"/>
              </a:rPr>
              <a:t>Mettez un chapeau pour sortir → elle leur dit de mettre un chapeau pour sortir.</a:t>
            </a:r>
            <a:br>
              <a:rPr lang="fr-FR" sz="2800" b="1" dirty="0" smtClean="0">
                <a:latin typeface="Calibri Body"/>
              </a:rPr>
            </a:br>
            <a:endParaRPr lang="fr-FR" sz="2800" b="1" dirty="0">
              <a:latin typeface="Calibri Body"/>
            </a:endParaRPr>
          </a:p>
        </p:txBody>
      </p:sp>
      <p:sp>
        <p:nvSpPr>
          <p:cNvPr id="3" name="Content Placeholder 2"/>
          <p:cNvSpPr>
            <a:spLocks noGrp="1"/>
          </p:cNvSpPr>
          <p:nvPr>
            <p:ph idx="1"/>
          </p:nvPr>
        </p:nvSpPr>
        <p:spPr>
          <a:xfrm>
            <a:off x="838200" y="1524000"/>
            <a:ext cx="10515600" cy="4876800"/>
          </a:xfrm>
        </p:spPr>
        <p:txBody>
          <a:bodyPr>
            <a:normAutofit lnSpcReduction="10000"/>
          </a:bodyPr>
          <a:lstStyle/>
          <a:p>
            <a:pPr marL="0" indent="0">
              <a:buNone/>
            </a:pPr>
            <a:endParaRPr lang="fr-FR" sz="2400" dirty="0" smtClean="0"/>
          </a:p>
          <a:p>
            <a:pPr marL="0" indent="0">
              <a:buNone/>
            </a:pPr>
            <a:r>
              <a:rPr lang="fr-FR" sz="2400" dirty="0" smtClean="0"/>
              <a:t>Soyez plus calmes, ne faites de bruit!..................</a:t>
            </a:r>
            <a:r>
              <a:rPr lang="fr-FR" sz="2400" dirty="0"/>
              <a:t> </a:t>
            </a:r>
            <a:r>
              <a:rPr lang="fr-FR" sz="2400" dirty="0" smtClean="0"/>
              <a:t>.......................................................</a:t>
            </a:r>
          </a:p>
          <a:p>
            <a:pPr marL="0" indent="0">
              <a:buNone/>
            </a:pPr>
            <a:r>
              <a:rPr lang="fr-FR" sz="2400" dirty="0" smtClean="0"/>
              <a:t>Je vous emmènerai a voir le dernier film de </a:t>
            </a:r>
            <a:r>
              <a:rPr lang="fr-FR" sz="2400" dirty="0" err="1" smtClean="0"/>
              <a:t>Rikard</a:t>
            </a:r>
            <a:r>
              <a:rPr lang="fr-FR" sz="2400" dirty="0" smtClean="0"/>
              <a:t> </a:t>
            </a:r>
            <a:r>
              <a:rPr lang="fr-FR" sz="2400" dirty="0" err="1" smtClean="0"/>
              <a:t>Ljarja</a:t>
            </a:r>
            <a:r>
              <a:rPr lang="fr-FR" sz="2400" dirty="0" smtClean="0"/>
              <a:t>……………………………………….</a:t>
            </a:r>
          </a:p>
          <a:p>
            <a:pPr marL="0" indent="0">
              <a:buNone/>
            </a:pPr>
            <a:r>
              <a:rPr lang="fr-FR" sz="2400" dirty="0" smtClean="0"/>
              <a:t>Vous êtes très gentils maintenant.</a:t>
            </a:r>
            <a:r>
              <a:rPr lang="fr-FR" sz="2400" dirty="0"/>
              <a:t> </a:t>
            </a:r>
            <a:r>
              <a:rPr lang="fr-FR" sz="2400" dirty="0" smtClean="0"/>
              <a:t>..............................................................................</a:t>
            </a:r>
          </a:p>
          <a:p>
            <a:pPr marL="0" indent="0">
              <a:buNone/>
            </a:pPr>
            <a:r>
              <a:rPr lang="fr-FR" sz="2400" dirty="0" smtClean="0"/>
              <a:t>Travaillez mieux à l’école! ............................................................................................</a:t>
            </a:r>
          </a:p>
          <a:p>
            <a:pPr marL="0" indent="0">
              <a:buNone/>
            </a:pPr>
            <a:r>
              <a:rPr lang="fr-FR" sz="2400" dirty="0" smtClean="0"/>
              <a:t>Rangez immédiatement vos affaires!</a:t>
            </a:r>
            <a:r>
              <a:rPr lang="fr-FR" sz="2400" dirty="0"/>
              <a:t> </a:t>
            </a:r>
            <a:r>
              <a:rPr lang="fr-FR" sz="2400" dirty="0" smtClean="0"/>
              <a:t>..........................................................................</a:t>
            </a:r>
          </a:p>
          <a:p>
            <a:pPr marL="0" indent="0">
              <a:buNone/>
            </a:pPr>
            <a:r>
              <a:rPr lang="fr-FR" sz="2400" dirty="0" smtClean="0"/>
              <a:t>Je sortirai faire les courses.</a:t>
            </a:r>
            <a:r>
              <a:rPr lang="fr-FR" sz="2400" dirty="0"/>
              <a:t> </a:t>
            </a:r>
            <a:r>
              <a:rPr lang="fr-FR" sz="2400" dirty="0" smtClean="0"/>
              <a:t>..........................................................................................</a:t>
            </a:r>
          </a:p>
          <a:p>
            <a:pPr marL="0" indent="0">
              <a:buNone/>
            </a:pPr>
            <a:r>
              <a:rPr lang="fr-FR" sz="2400" dirty="0" smtClean="0"/>
              <a:t>Je rentrerai dans une heure.</a:t>
            </a:r>
            <a:r>
              <a:rPr lang="fr-FR" sz="2400" dirty="0"/>
              <a:t> </a:t>
            </a:r>
            <a:r>
              <a:rPr lang="fr-FR" sz="2400" dirty="0" smtClean="0"/>
              <a:t>........................................................................................</a:t>
            </a:r>
          </a:p>
          <a:p>
            <a:pPr marL="0" indent="0">
              <a:buNone/>
            </a:pPr>
            <a:r>
              <a:rPr lang="fr-FR" sz="2400" dirty="0" smtClean="0"/>
              <a:t>Vous devez finir vos devoirs </a:t>
            </a:r>
            <a:r>
              <a:rPr lang="fr-FR" sz="2400" dirty="0"/>
              <a:t>à</a:t>
            </a:r>
            <a:r>
              <a:rPr lang="fr-FR" sz="2400" dirty="0" smtClean="0"/>
              <a:t> la maison!</a:t>
            </a:r>
            <a:r>
              <a:rPr lang="fr-FR" sz="2400" dirty="0"/>
              <a:t> </a:t>
            </a:r>
            <a:r>
              <a:rPr lang="fr-FR" sz="2400" dirty="0" smtClean="0"/>
              <a:t>.....................................................................</a:t>
            </a:r>
          </a:p>
          <a:p>
            <a:pPr marL="0" indent="0">
              <a:buNone/>
            </a:pPr>
            <a:r>
              <a:rPr lang="fr-FR" sz="2400" dirty="0" smtClean="0"/>
              <a:t>Si vous travaillez bien, je vous récompenserai! ............................................................</a:t>
            </a:r>
          </a:p>
          <a:p>
            <a:pPr marL="0" indent="0">
              <a:buNone/>
            </a:pPr>
            <a:r>
              <a:rPr lang="fr-FR" sz="2400" dirty="0" smtClean="0"/>
              <a:t>Ne passez pas le temps avec le portable et les jeux.</a:t>
            </a:r>
            <a:r>
              <a:rPr lang="fr-FR" sz="2400" dirty="0"/>
              <a:t> </a:t>
            </a:r>
          </a:p>
        </p:txBody>
      </p:sp>
    </p:spTree>
    <p:extLst>
      <p:ext uri="{BB962C8B-B14F-4D97-AF65-F5344CB8AC3E}">
        <p14:creationId xmlns:p14="http://schemas.microsoft.com/office/powerpoint/2010/main" val="1678458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61339"/>
          </a:xfrm>
        </p:spPr>
        <p:txBody>
          <a:bodyPr>
            <a:noAutofit/>
          </a:bodyPr>
          <a:lstStyle/>
          <a:p>
            <a:r>
              <a:rPr lang="fr-FR" sz="2400" b="1" dirty="0" smtClean="0">
                <a:solidFill>
                  <a:srgbClr val="FF0000"/>
                </a:solidFill>
              </a:rPr>
              <a:t>Imaginez un dialogue avec votre artiste </a:t>
            </a:r>
            <a:r>
              <a:rPr lang="fr-FR" sz="2400" b="1" dirty="0" err="1" smtClean="0">
                <a:solidFill>
                  <a:srgbClr val="FF0000"/>
                </a:solidFill>
              </a:rPr>
              <a:t>preferee</a:t>
            </a:r>
            <a:r>
              <a:rPr lang="fr-FR" sz="2400" b="1" dirty="0" smtClean="0">
                <a:solidFill>
                  <a:srgbClr val="FF0000"/>
                </a:solidFill>
              </a:rPr>
              <a:t>. Interroger le sur ses </a:t>
            </a:r>
            <a:r>
              <a:rPr lang="fr-FR" sz="2400" b="1" dirty="0" err="1" smtClean="0">
                <a:solidFill>
                  <a:srgbClr val="FF0000"/>
                </a:solidFill>
              </a:rPr>
              <a:t>roles</a:t>
            </a:r>
            <a:r>
              <a:rPr lang="fr-FR" sz="2400" b="1" dirty="0" smtClean="0">
                <a:solidFill>
                  <a:srgbClr val="FF0000"/>
                </a:solidFill>
              </a:rPr>
              <a:t>, ses choix et ses </a:t>
            </a:r>
            <a:r>
              <a:rPr lang="fr-FR" sz="2400" b="1" dirty="0" err="1" smtClean="0">
                <a:solidFill>
                  <a:srgbClr val="FF0000"/>
                </a:solidFill>
              </a:rPr>
              <a:t>preferences</a:t>
            </a:r>
            <a:r>
              <a:rPr lang="fr-FR" sz="2400" b="1" dirty="0" smtClean="0">
                <a:solidFill>
                  <a:srgbClr val="FF0000"/>
                </a:solidFill>
              </a:rPr>
              <a:t>, ses projets dans l’avenir.</a:t>
            </a:r>
            <a:br>
              <a:rPr lang="fr-FR" sz="2400" b="1" dirty="0" smtClean="0">
                <a:solidFill>
                  <a:srgbClr val="FF0000"/>
                </a:solidFill>
              </a:rPr>
            </a:br>
            <a:r>
              <a:rPr lang="fr-FR" sz="2400" b="1" dirty="0" smtClean="0">
                <a:solidFill>
                  <a:srgbClr val="FF0000"/>
                </a:solidFill>
              </a:rPr>
              <a:t>Ecrivez a votre ami en lui a racontant ce que l’artiste vous a dit au cours de l’interview. </a:t>
            </a:r>
            <a:endParaRPr lang="fr-FR" sz="2400" b="1" dirty="0">
              <a:solidFill>
                <a:srgbClr val="FF0000"/>
              </a:solidFill>
            </a:endParaRPr>
          </a:p>
        </p:txBody>
      </p:sp>
      <p:sp>
        <p:nvSpPr>
          <p:cNvPr id="3" name="Content Placeholder 2"/>
          <p:cNvSpPr>
            <a:spLocks noGrp="1"/>
          </p:cNvSpPr>
          <p:nvPr>
            <p:ph idx="1"/>
          </p:nvPr>
        </p:nvSpPr>
        <p:spPr>
          <a:xfrm>
            <a:off x="838200" y="1328928"/>
            <a:ext cx="10515600" cy="5132832"/>
          </a:xfrm>
        </p:spPr>
        <p:txBody>
          <a:bodyPr>
            <a:normAutofit/>
          </a:bodyPr>
          <a:lstStyle/>
          <a:p>
            <a:pPr marL="0" indent="0">
              <a:buNone/>
            </a:pPr>
            <a:r>
              <a:rPr lang="fr-FR" dirty="0" smtClean="0"/>
              <a:t>……………………………………………………………………………………………………………………………………………………………………………………………………………………………………………………………………………………………………………………………………………………………………………………………………………………………………………………………………………………………………………………………………………………………………………………………………………………………………………………………………………………………………………………………………………………………………………………………………………………………………………………………………………………………………………………………………………………………………………………………………………………………………………………………………………………………………………………………………………………………………………………………………………………………………………………………………………………………………………………………………………………………………………………………………………………………………………………………………………</a:t>
            </a:r>
            <a:endParaRPr lang="fr-FR" dirty="0"/>
          </a:p>
          <a:p>
            <a:pPr marL="0" indent="0">
              <a:buNone/>
            </a:pPr>
            <a:endParaRPr lang="fr-FR" dirty="0"/>
          </a:p>
        </p:txBody>
      </p:sp>
    </p:spTree>
    <p:extLst>
      <p:ext uri="{BB962C8B-B14F-4D97-AF65-F5344CB8AC3E}">
        <p14:creationId xmlns:p14="http://schemas.microsoft.com/office/powerpoint/2010/main" val="3660932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61339"/>
          </a:xfrm>
        </p:spPr>
        <p:txBody>
          <a:bodyPr>
            <a:noAutofit/>
          </a:bodyPr>
          <a:lstStyle/>
          <a:p>
            <a:r>
              <a:rPr lang="fr-FR" sz="2400" b="1" dirty="0" smtClean="0">
                <a:solidFill>
                  <a:srgbClr val="FF0000"/>
                </a:solidFill>
              </a:rPr>
              <a:t>Imaginez un dialogue avec votre artiste </a:t>
            </a:r>
            <a:r>
              <a:rPr lang="fr-FR" sz="2400" b="1" dirty="0" err="1" smtClean="0">
                <a:solidFill>
                  <a:srgbClr val="FF0000"/>
                </a:solidFill>
              </a:rPr>
              <a:t>preferee</a:t>
            </a:r>
            <a:r>
              <a:rPr lang="fr-FR" sz="2400" b="1" dirty="0" smtClean="0">
                <a:solidFill>
                  <a:srgbClr val="FF0000"/>
                </a:solidFill>
              </a:rPr>
              <a:t>. Interroger le sur ses </a:t>
            </a:r>
            <a:r>
              <a:rPr lang="fr-FR" sz="2400" b="1" dirty="0" err="1" smtClean="0">
                <a:solidFill>
                  <a:srgbClr val="FF0000"/>
                </a:solidFill>
              </a:rPr>
              <a:t>roles</a:t>
            </a:r>
            <a:r>
              <a:rPr lang="fr-FR" sz="2400" b="1" dirty="0" smtClean="0">
                <a:solidFill>
                  <a:srgbClr val="FF0000"/>
                </a:solidFill>
              </a:rPr>
              <a:t>, ses choix et ses </a:t>
            </a:r>
            <a:r>
              <a:rPr lang="fr-FR" sz="2400" b="1" dirty="0" err="1" smtClean="0">
                <a:solidFill>
                  <a:srgbClr val="FF0000"/>
                </a:solidFill>
              </a:rPr>
              <a:t>preferences</a:t>
            </a:r>
            <a:r>
              <a:rPr lang="fr-FR" sz="2400" b="1" dirty="0" smtClean="0">
                <a:solidFill>
                  <a:srgbClr val="FF0000"/>
                </a:solidFill>
              </a:rPr>
              <a:t>, ses projets dans l’avenir.</a:t>
            </a:r>
            <a:br>
              <a:rPr lang="fr-FR" sz="2400" b="1" dirty="0" smtClean="0">
                <a:solidFill>
                  <a:srgbClr val="FF0000"/>
                </a:solidFill>
              </a:rPr>
            </a:br>
            <a:r>
              <a:rPr lang="fr-FR" sz="2400" b="1" dirty="0" smtClean="0">
                <a:solidFill>
                  <a:srgbClr val="FF0000"/>
                </a:solidFill>
              </a:rPr>
              <a:t>Ecrivez a votre ami en lui a racontant ce que l’artiste vous a dit au cours de l’interview. </a:t>
            </a:r>
            <a:endParaRPr lang="fr-FR" sz="2400" b="1" dirty="0">
              <a:solidFill>
                <a:srgbClr val="FF0000"/>
              </a:solidFill>
            </a:endParaRPr>
          </a:p>
        </p:txBody>
      </p:sp>
      <p:sp>
        <p:nvSpPr>
          <p:cNvPr id="3" name="Content Placeholder 2"/>
          <p:cNvSpPr>
            <a:spLocks noGrp="1"/>
          </p:cNvSpPr>
          <p:nvPr>
            <p:ph idx="1"/>
          </p:nvPr>
        </p:nvSpPr>
        <p:spPr>
          <a:xfrm>
            <a:off x="838200" y="1328928"/>
            <a:ext cx="10515600" cy="5132832"/>
          </a:xfrm>
        </p:spPr>
        <p:txBody>
          <a:bodyPr>
            <a:normAutofit/>
          </a:bodyPr>
          <a:lstStyle/>
          <a:p>
            <a:pPr marL="0" indent="0">
              <a:buNone/>
            </a:pPr>
            <a:r>
              <a:rPr lang="fr-FR" dirty="0" smtClean="0"/>
              <a:t>……………………………………………………………………………………………………………………………………………………………………………………………………………………………………………………………………………………………………………………………………………………………………………………………………………………………………………………………………………………………………………………………………………………………………………………………………………………………………………………………………………………………………………………………………………………………………………………………………………………………………………………………………………………………………………………………………………………………………………………………………………………………………………………………………………………………………………………………………………………………………………………………………………………………………………………………………………………………………………………………………………………………………………………………………………………………………………………………………………</a:t>
            </a:r>
            <a:endParaRPr lang="fr-FR" dirty="0"/>
          </a:p>
          <a:p>
            <a:pPr marL="0" indent="0">
              <a:buNone/>
            </a:pPr>
            <a:endParaRPr lang="fr-FR" dirty="0"/>
          </a:p>
        </p:txBody>
      </p:sp>
    </p:spTree>
    <p:extLst>
      <p:ext uri="{BB962C8B-B14F-4D97-AF65-F5344CB8AC3E}">
        <p14:creationId xmlns:p14="http://schemas.microsoft.com/office/powerpoint/2010/main" val="3847841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413893"/>
            <a:ext cx="10728960" cy="1061339"/>
          </a:xfrm>
        </p:spPr>
        <p:txBody>
          <a:bodyPr>
            <a:noAutofit/>
          </a:bodyPr>
          <a:lstStyle/>
          <a:p>
            <a:r>
              <a:rPr lang="fr-FR" sz="2400" b="1" dirty="0" smtClean="0">
                <a:solidFill>
                  <a:srgbClr val="FF0000"/>
                </a:solidFill>
              </a:rPr>
              <a:t/>
            </a:r>
            <a:br>
              <a:rPr lang="fr-FR" sz="2400" b="1" dirty="0" smtClean="0">
                <a:solidFill>
                  <a:srgbClr val="FF0000"/>
                </a:solidFill>
              </a:rPr>
            </a:br>
            <a:r>
              <a:rPr lang="fr-FR" sz="2400" b="1" dirty="0" smtClean="0">
                <a:solidFill>
                  <a:srgbClr val="FF0000"/>
                </a:solidFill>
              </a:rPr>
              <a:t>Imaginez un dialogue avec vos parents concernant votre avenir études professions etc….</a:t>
            </a:r>
            <a:br>
              <a:rPr lang="fr-FR" sz="2400" b="1" dirty="0" smtClean="0">
                <a:solidFill>
                  <a:srgbClr val="FF0000"/>
                </a:solidFill>
              </a:rPr>
            </a:br>
            <a:r>
              <a:rPr lang="fr-FR" sz="2400" b="1" dirty="0" smtClean="0">
                <a:solidFill>
                  <a:srgbClr val="FF0000"/>
                </a:solidFill>
              </a:rPr>
              <a:t>avec leurs réponses écrivez un texte court ayant comme titre « Mes parents pour moi ».</a:t>
            </a:r>
            <a:br>
              <a:rPr lang="fr-FR" sz="2400" b="1" dirty="0" smtClean="0">
                <a:solidFill>
                  <a:srgbClr val="FF0000"/>
                </a:solidFill>
              </a:rPr>
            </a:br>
            <a:r>
              <a:rPr lang="fr-FR" sz="2400" b="1" dirty="0" smtClean="0">
                <a:solidFill>
                  <a:srgbClr val="FF0000"/>
                </a:solidFill>
              </a:rPr>
              <a:t> </a:t>
            </a:r>
            <a:endParaRPr lang="fr-FR" sz="2400" b="1" dirty="0">
              <a:solidFill>
                <a:srgbClr val="FF0000"/>
              </a:solidFill>
            </a:endParaRPr>
          </a:p>
        </p:txBody>
      </p:sp>
      <p:sp>
        <p:nvSpPr>
          <p:cNvPr id="3" name="Content Placeholder 2"/>
          <p:cNvSpPr>
            <a:spLocks noGrp="1"/>
          </p:cNvSpPr>
          <p:nvPr>
            <p:ph idx="1"/>
          </p:nvPr>
        </p:nvSpPr>
        <p:spPr>
          <a:xfrm>
            <a:off x="838200" y="1328928"/>
            <a:ext cx="10515600" cy="5132832"/>
          </a:xfrm>
        </p:spPr>
        <p:txBody>
          <a:bodyPr>
            <a:normAutofit/>
          </a:bodyPr>
          <a:lstStyle/>
          <a:p>
            <a:pPr marL="0" indent="0">
              <a:buNone/>
            </a:pPr>
            <a:r>
              <a:rPr lang="fr-FR" dirty="0" smtClean="0"/>
              <a:t>……………………………………………………………………………………………………………………………………………………………………………………………………………………………………………………………………………………………………………………………………………………………………………………………………………………………………………………………………………………………………………………………………………………………………………………………………………………………………………………………………………………………………………………………………………………………………………………………………………………………………………………………………………………………………………………………………………………………………………………………………………………………………………………………………………………………………………………………………………………………………………………………………………………………………………………………………………………………………………………………………………………………………………………………………………………………………………………………………………</a:t>
            </a:r>
            <a:endParaRPr lang="fr-FR" dirty="0"/>
          </a:p>
          <a:p>
            <a:pPr marL="0" indent="0">
              <a:buNone/>
            </a:pPr>
            <a:endParaRPr lang="fr-FR" dirty="0"/>
          </a:p>
        </p:txBody>
      </p:sp>
    </p:spTree>
    <p:extLst>
      <p:ext uri="{BB962C8B-B14F-4D97-AF65-F5344CB8AC3E}">
        <p14:creationId xmlns:p14="http://schemas.microsoft.com/office/powerpoint/2010/main" val="40748886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575</TotalTime>
  <Words>820</Words>
  <Application>Microsoft Office PowerPoint</Application>
  <PresentationFormat>Widescreen</PresentationFormat>
  <Paragraphs>153</Paragraphs>
  <Slides>22</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0" baseType="lpstr">
      <vt:lpstr>Arial</vt:lpstr>
      <vt:lpstr>Calibri</vt:lpstr>
      <vt:lpstr>Calibri Body</vt:lpstr>
      <vt:lpstr>Calibri Light</vt:lpstr>
      <vt:lpstr>Kunstler Script</vt:lpstr>
      <vt:lpstr>Times New Roman</vt:lpstr>
      <vt:lpstr>Office Theme</vt:lpstr>
      <vt:lpstr>Presentation</vt:lpstr>
      <vt:lpstr>PowerPoint Presentation</vt:lpstr>
      <vt:lpstr> TABLE DE MATIERES</vt:lpstr>
      <vt:lpstr>PowerPoint Presentation</vt:lpstr>
      <vt:lpstr>LE DISCOURS DIRECT</vt:lpstr>
      <vt:lpstr>LE DISCOURS INDIRECT</vt:lpstr>
      <vt:lpstr>Changements de Temps</vt:lpstr>
      <vt:lpstr>Changements de personnes</vt:lpstr>
      <vt:lpstr>Des mots qui changent passant du discours direct au discours indirect.</vt:lpstr>
      <vt:lpstr>L’INTERROGATION</vt:lpstr>
      <vt:lpstr>L’interrogation Totale (réponse oui ou non)</vt:lpstr>
      <vt:lpstr>PowerPoint Presentation</vt:lpstr>
      <vt:lpstr>PowerPoint Presentation</vt:lpstr>
      <vt:lpstr>TRANSFORMATIONS DES MOTS INTERROGATIFS  DE L’ACTIF AU PASSIF</vt:lpstr>
      <vt:lpstr>Transposez du style direct au style indirect</vt:lpstr>
      <vt:lpstr>Transposez du style direct au style indirect</vt:lpstr>
      <vt:lpstr>Transposez ce dialogue au style indirect.</vt:lpstr>
      <vt:lpstr>  Voici un dialogue entre Helene et sa mere  -Est-ce que je peux aller chez Jean pour son anniversaire? - Je pense que c’est mieux que tu n’aille pas parce que tu dois préparer         ton test de demain.  -Ce matin j’ai travaillé beaucoup, c’est pour cela que j’insiste. Il y aura tous les   copains. -Vas-y, si c’est ainsi, mais ne reste pas longtemps chez lui parce que demain matin tu te lèveras très tôt. Tu es une maman magnifique! Je te remercie. Je savais que tu me laissais aller.  Le  lendemain à l’école Helene raconte à son amie comment elle a eu la permission de sa maman. Faites raconter le dialogue.   -  </vt:lpstr>
      <vt:lpstr>Que dit le professeur à ses élèves? Rapportez ses paroles.</vt:lpstr>
      <vt:lpstr>   Que dit la mère à ses enfants? Rapportez ses paroles(attention aux changements de pronoms)                                                                                                  Mettez un chapeau pour sortir → elle leur dit de mettre un chapeau pour sortir. </vt:lpstr>
      <vt:lpstr>Imaginez un dialogue avec votre artiste preferee. Interroger le sur ses roles, ses choix et ses preferences, ses projets dans l’avenir. Ecrivez a votre ami en lui a racontant ce que l’artiste vous a dit au cours de l’interview. </vt:lpstr>
      <vt:lpstr>Imaginez un dialogue avec votre artiste preferee. Interroger le sur ses roles, ses choix et ses preferences, ses projets dans l’avenir. Ecrivez a votre ami en lui a racontant ce que l’artiste vous a dit au cours de l’interview. </vt:lpstr>
      <vt:lpstr> Imaginez un dialogue avec vos parents concernant votre avenir études professions etc…. avec leurs réponses écrivez un texte court ayant comme titre « Mes parents pour moi ».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discours direct et indirect </dc:title>
  <dc:creator>acer_lpt</dc:creator>
  <cp:lastModifiedBy>acer_lpt</cp:lastModifiedBy>
  <cp:revision>57</cp:revision>
  <dcterms:created xsi:type="dcterms:W3CDTF">2020-09-30T20:39:03Z</dcterms:created>
  <dcterms:modified xsi:type="dcterms:W3CDTF">2020-10-06T15:38:31Z</dcterms:modified>
</cp:coreProperties>
</file>