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1" r:id="rId5"/>
    <p:sldId id="258" r:id="rId6"/>
    <p:sldId id="262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30" d="100"/>
          <a:sy n="30" d="100"/>
        </p:scale>
        <p:origin x="8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198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29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82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001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97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210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774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01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18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5326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783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D7623-9836-4711-B9E8-E36ACACA8269}" type="datetimeFigureOut">
              <a:rPr lang="fr-FR" smtClean="0"/>
              <a:t>08/10/2020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47571-6A2B-47A6-8E18-E5A382AFB3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68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Office_PowerPoint_Presentation11111111111111111.pptx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811344"/>
              </p:ext>
            </p:extLst>
          </p:nvPr>
        </p:nvGraphicFramePr>
        <p:xfrm>
          <a:off x="963168" y="810680"/>
          <a:ext cx="10277857" cy="516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esentation" r:id="rId4" imgW="4188058" imgH="3139374" progId="PowerPoint.Show.12">
                  <p:embed/>
                </p:oleObj>
              </mc:Choice>
              <mc:Fallback>
                <p:oleObj name="Presentation" r:id="rId4" imgW="4188058" imgH="3139374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168" y="810680"/>
                        <a:ext cx="10277857" cy="516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9566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8976"/>
            <a:ext cx="9144000" cy="73152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+mn-lt"/>
              </a:rPr>
              <a:t>L</a:t>
            </a:r>
            <a:r>
              <a:rPr lang="fr-FR" sz="3200" b="1" dirty="0" smtClean="0">
                <a:solidFill>
                  <a:srgbClr val="FF0000"/>
                </a:solidFill>
                <a:latin typeface="+mn-lt"/>
              </a:rPr>
              <a:t>ES PRONOMS PERSONNELS</a:t>
            </a:r>
            <a:endParaRPr lang="fr-FR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20496"/>
            <a:ext cx="9144000" cy="5937504"/>
          </a:xfrm>
        </p:spPr>
        <p:txBody>
          <a:bodyPr>
            <a:normAutofit/>
          </a:bodyPr>
          <a:lstStyle/>
          <a:p>
            <a:r>
              <a:rPr lang="fr-FR" dirty="0" smtClean="0"/>
              <a:t>                       </a:t>
            </a:r>
          </a:p>
          <a:p>
            <a:r>
              <a:rPr lang="fr-FR" sz="3200" dirty="0" smtClean="0"/>
              <a:t>                                        </a:t>
            </a:r>
            <a:r>
              <a:rPr lang="fr-FR" sz="3200" b="1" dirty="0" smtClean="0">
                <a:solidFill>
                  <a:srgbClr val="0070C0"/>
                </a:solidFill>
              </a:rPr>
              <a:t>Les </a:t>
            </a:r>
            <a:r>
              <a:rPr lang="fr-FR" sz="3200" b="1" dirty="0">
                <a:solidFill>
                  <a:srgbClr val="0070C0"/>
                </a:solidFill>
              </a:rPr>
              <a:t>Pronoms Personnels Sujet</a:t>
            </a:r>
            <a:endParaRPr lang="en-US" sz="3200" b="1" dirty="0">
              <a:solidFill>
                <a:srgbClr val="0070C0"/>
              </a:solidFill>
            </a:endParaRPr>
          </a:p>
          <a:p>
            <a:r>
              <a:rPr lang="fr-FR" sz="3200" b="1" dirty="0" smtClean="0">
                <a:solidFill>
                  <a:srgbClr val="0070C0"/>
                </a:solidFill>
              </a:rPr>
              <a:t>                                                                   </a:t>
            </a:r>
          </a:p>
          <a:p>
            <a:r>
              <a:rPr lang="fr-FR" sz="3200" b="1" dirty="0">
                <a:solidFill>
                  <a:srgbClr val="0070C0"/>
                </a:solidFill>
              </a:rPr>
              <a:t> </a:t>
            </a:r>
            <a:r>
              <a:rPr lang="fr-FR" sz="3200" b="1" dirty="0" smtClean="0">
                <a:solidFill>
                  <a:srgbClr val="0070C0"/>
                </a:solidFill>
              </a:rPr>
              <a:t>                                      Les </a:t>
            </a:r>
            <a:r>
              <a:rPr lang="fr-FR" sz="3200" b="1" dirty="0">
                <a:solidFill>
                  <a:srgbClr val="0070C0"/>
                </a:solidFill>
              </a:rPr>
              <a:t>Pronoms Personnels COD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</a:p>
          <a:p>
            <a:endParaRPr lang="en-US" sz="3200" b="1" dirty="0" smtClean="0">
              <a:solidFill>
                <a:srgbClr val="0070C0"/>
              </a:solidFill>
            </a:endParaRPr>
          </a:p>
          <a:p>
            <a:r>
              <a:rPr lang="fr-FR" sz="3200" b="1" dirty="0" smtClean="0">
                <a:solidFill>
                  <a:srgbClr val="0070C0"/>
                </a:solidFill>
              </a:rPr>
              <a:t>	</a:t>
            </a:r>
            <a:r>
              <a:rPr lang="fr-FR" sz="3200" b="1" dirty="0">
                <a:solidFill>
                  <a:srgbClr val="0070C0"/>
                </a:solidFill>
              </a:rPr>
              <a:t>	</a:t>
            </a:r>
            <a:r>
              <a:rPr lang="fr-FR" sz="3200" b="1" dirty="0" smtClean="0">
                <a:solidFill>
                  <a:srgbClr val="0070C0"/>
                </a:solidFill>
              </a:rPr>
              <a:t>	          Les  Pronoms Personnels COI</a:t>
            </a:r>
          </a:p>
          <a:p>
            <a:endParaRPr lang="fr-FR" sz="3200" b="1" dirty="0" smtClean="0">
              <a:solidFill>
                <a:srgbClr val="0070C0"/>
              </a:solidFill>
            </a:endParaRPr>
          </a:p>
          <a:p>
            <a:r>
              <a:rPr lang="fr-FR" sz="3200" b="1" dirty="0">
                <a:solidFill>
                  <a:srgbClr val="0070C0"/>
                </a:solidFill>
              </a:rPr>
              <a:t> </a:t>
            </a:r>
            <a:r>
              <a:rPr lang="fr-FR" sz="3200" b="1" dirty="0" smtClean="0">
                <a:solidFill>
                  <a:srgbClr val="0070C0"/>
                </a:solidFill>
              </a:rPr>
              <a:t>                            Les </a:t>
            </a:r>
            <a:r>
              <a:rPr lang="fr-FR" sz="3200" b="1" dirty="0">
                <a:solidFill>
                  <a:srgbClr val="0070C0"/>
                </a:solidFill>
              </a:rPr>
              <a:t>Pronoms </a:t>
            </a:r>
            <a:r>
              <a:rPr lang="fr-FR" sz="3200" b="1" dirty="0" smtClean="0">
                <a:solidFill>
                  <a:srgbClr val="0070C0"/>
                </a:solidFill>
              </a:rPr>
              <a:t>Réfléchis                                                   </a:t>
            </a:r>
          </a:p>
          <a:p>
            <a:r>
              <a:rPr lang="en-US" sz="3200" b="1" dirty="0" smtClean="0">
                <a:solidFill>
                  <a:srgbClr val="0070C0"/>
                </a:solidFill>
              </a:rPr>
              <a:t>                                                                                                                       </a:t>
            </a:r>
            <a:r>
              <a:rPr lang="en-US" sz="3200" b="1" dirty="0" err="1" smtClean="0">
                <a:solidFill>
                  <a:srgbClr val="0070C0"/>
                </a:solidFill>
              </a:rPr>
              <a:t>Autres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28" y="1091184"/>
            <a:ext cx="3992372" cy="525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99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2946" y="365125"/>
            <a:ext cx="6314548" cy="634619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  <a:latin typeface="+mn-lt"/>
              </a:rPr>
              <a:t>LES    PRONOMS PERSONNELS</a:t>
            </a:r>
            <a:endParaRPr lang="fr-FR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 rot="1371716">
            <a:off x="6294751" y="5072487"/>
            <a:ext cx="5273394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Pronoms Personnels COD</a:t>
            </a:r>
            <a:endParaRPr lang="en-US" sz="32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 rot="939037">
            <a:off x="8093544" y="3209307"/>
            <a:ext cx="3953711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Pronoms Réfléchis</a:t>
            </a:r>
            <a:endParaRPr lang="en-US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 rot="3127723">
            <a:off x="4970764" y="3144835"/>
            <a:ext cx="526588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Pronoms Personnels </a:t>
            </a:r>
            <a:r>
              <a:rPr lang="fr-FR" sz="32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COI</a:t>
            </a:r>
            <a:endParaRPr lang="en-US" sz="32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 rot="20680278">
            <a:off x="5868038" y="1173233"/>
            <a:ext cx="62715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3200" b="1" dirty="0" smtClean="0">
              <a:solidFill>
                <a:srgbClr val="C00000"/>
              </a:solidFill>
            </a:endParaRPr>
          </a:p>
          <a:p>
            <a:r>
              <a:rPr lang="fr-FR" sz="3200" b="1" dirty="0" smtClean="0">
                <a:solidFill>
                  <a:srgbClr val="C00000"/>
                </a:solidFill>
              </a:rPr>
              <a:t>Les    </a:t>
            </a:r>
            <a:r>
              <a:rPr lang="fr-FR" sz="3200" b="1" dirty="0">
                <a:solidFill>
                  <a:srgbClr val="C00000"/>
                </a:solidFill>
              </a:rPr>
              <a:t>Pronoms Personnels Sujet</a:t>
            </a:r>
            <a:endParaRPr lang="fr-FR" sz="3200" dirty="0"/>
          </a:p>
        </p:txBody>
      </p:sp>
      <p:sp>
        <p:nvSpPr>
          <p:cNvPr id="9" name="Rectangle 8"/>
          <p:cNvSpPr/>
          <p:nvPr/>
        </p:nvSpPr>
        <p:spPr>
          <a:xfrm rot="1831453">
            <a:off x="9863775" y="4184141"/>
            <a:ext cx="15185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00B0F0"/>
                </a:solidFill>
              </a:rPr>
              <a:t>AUTRES</a:t>
            </a:r>
            <a:endParaRPr lang="fr-FR" sz="3200" dirty="0">
              <a:solidFill>
                <a:srgbClr val="00B0F0"/>
              </a:solidFill>
            </a:endParaRPr>
          </a:p>
        </p:txBody>
      </p:sp>
      <p:pic>
        <p:nvPicPr>
          <p:cNvPr id="13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10" y="-101600"/>
            <a:ext cx="5537716" cy="6959600"/>
          </a:xfrm>
        </p:spPr>
      </p:pic>
    </p:spTree>
    <p:extLst>
      <p:ext uri="{BB962C8B-B14F-4D97-AF65-F5344CB8AC3E}">
        <p14:creationId xmlns:p14="http://schemas.microsoft.com/office/powerpoint/2010/main" val="222665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 smtClean="0">
                <a:solidFill>
                  <a:srgbClr val="0070C0"/>
                </a:solidFill>
                <a:latin typeface="+mn-lt"/>
              </a:rPr>
              <a:t>LES PRONOMS PERSONNELS SUJET</a:t>
            </a:r>
            <a:endParaRPr lang="fr-FR" sz="36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4" y="1487424"/>
            <a:ext cx="10997184" cy="4689539"/>
          </a:xfrm>
        </p:spPr>
      </p:pic>
    </p:spTree>
    <p:extLst>
      <p:ext uri="{BB962C8B-B14F-4D97-AF65-F5344CB8AC3E}">
        <p14:creationId xmlns:p14="http://schemas.microsoft.com/office/powerpoint/2010/main" val="2213825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824953"/>
              </p:ext>
            </p:extLst>
          </p:nvPr>
        </p:nvGraphicFramePr>
        <p:xfrm>
          <a:off x="694943" y="365124"/>
          <a:ext cx="10658856" cy="5962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9326"/>
                <a:gridCol w="1889326"/>
                <a:gridCol w="1405164"/>
                <a:gridCol w="2180153"/>
                <a:gridCol w="1719072"/>
                <a:gridCol w="1575815"/>
              </a:tblGrid>
              <a:tr h="58885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   </a:t>
                      </a:r>
                      <a:r>
                        <a:rPr lang="fr-FR" sz="2800" dirty="0" smtClean="0">
                          <a:solidFill>
                            <a:srgbClr val="FF0000"/>
                          </a:solidFill>
                          <a:effectLst/>
                        </a:rPr>
                        <a:t>SUJET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C.O.D.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US" sz="2800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50"/>
                          </a:solidFill>
                          <a:effectLst/>
                        </a:rPr>
                        <a:t>C.O.I.</a:t>
                      </a:r>
                      <a:endParaRPr lang="en-US" sz="28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REFLECHIS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AUTRES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2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Atones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Toniques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88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Je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Moi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me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50"/>
                          </a:solidFill>
                          <a:effectLst/>
                        </a:rPr>
                        <a:t>me →</a:t>
                      </a:r>
                      <a:r>
                        <a:rPr lang="fr-FR" sz="2800" b="1" dirty="0">
                          <a:solidFill>
                            <a:srgbClr val="00B050"/>
                          </a:solidFill>
                          <a:effectLst/>
                        </a:rPr>
                        <a:t>à  moi</a:t>
                      </a:r>
                      <a:endParaRPr lang="en-US" sz="2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me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Tu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Toi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te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50"/>
                          </a:solidFill>
                          <a:effectLst/>
                        </a:rPr>
                        <a:t>te   →</a:t>
                      </a:r>
                      <a:r>
                        <a:rPr lang="fr-FR" sz="2800" b="1" dirty="0">
                          <a:solidFill>
                            <a:srgbClr val="00B050"/>
                          </a:solidFill>
                          <a:effectLst/>
                        </a:rPr>
                        <a:t>à </a:t>
                      </a:r>
                      <a:endParaRPr lang="en-US" sz="2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te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77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Il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elle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Lui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Elle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Le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la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50"/>
                          </a:solidFill>
                          <a:effectLst/>
                        </a:rPr>
                        <a:t>lui   →</a:t>
                      </a:r>
                      <a:r>
                        <a:rPr lang="fr-FR" sz="2800" b="1" dirty="0">
                          <a:solidFill>
                            <a:srgbClr val="00B050"/>
                          </a:solidFill>
                          <a:effectLst/>
                        </a:rPr>
                        <a:t>à</a:t>
                      </a:r>
                      <a:endParaRPr lang="en-US" sz="2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se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Y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Nous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Nous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nous 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solidFill>
                            <a:srgbClr val="00B050"/>
                          </a:solidFill>
                          <a:effectLst/>
                        </a:rPr>
                        <a:t>nous→</a:t>
                      </a:r>
                      <a:r>
                        <a:rPr lang="fr-FR" sz="2800" b="1" dirty="0" err="1">
                          <a:solidFill>
                            <a:srgbClr val="00B050"/>
                          </a:solidFill>
                          <a:effectLst/>
                        </a:rPr>
                        <a:t>à</a:t>
                      </a:r>
                      <a:r>
                        <a:rPr lang="fr-FR" sz="2800" b="1" dirty="0">
                          <a:solidFill>
                            <a:srgbClr val="00B050"/>
                          </a:solidFill>
                          <a:effectLst/>
                        </a:rPr>
                        <a:t> nous</a:t>
                      </a:r>
                      <a:endParaRPr lang="en-US" sz="2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nous 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8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Vous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Vous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vous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solidFill>
                            <a:srgbClr val="00B050"/>
                          </a:solidFill>
                          <a:effectLst/>
                        </a:rPr>
                        <a:t>vous→</a:t>
                      </a:r>
                      <a:r>
                        <a:rPr lang="fr-FR" sz="2800" b="1" dirty="0" err="1">
                          <a:solidFill>
                            <a:srgbClr val="00B050"/>
                          </a:solidFill>
                          <a:effectLst/>
                        </a:rPr>
                        <a:t>à</a:t>
                      </a:r>
                      <a:r>
                        <a:rPr lang="fr-FR" sz="2800" b="1" dirty="0">
                          <a:solidFill>
                            <a:srgbClr val="00B050"/>
                          </a:solidFill>
                          <a:effectLst/>
                        </a:rPr>
                        <a:t> vous </a:t>
                      </a:r>
                      <a:endParaRPr lang="en-US" sz="2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vous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FF0000"/>
                          </a:solidFill>
                          <a:effectLst/>
                        </a:rPr>
                        <a:t>En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77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Ils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0" dirty="0">
                          <a:solidFill>
                            <a:srgbClr val="FF0000"/>
                          </a:solidFill>
                          <a:effectLst/>
                        </a:rPr>
                        <a:t>elles</a:t>
                      </a:r>
                      <a:endParaRPr lang="en-US" sz="2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Eux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b="1" dirty="0">
                          <a:solidFill>
                            <a:srgbClr val="FF0000"/>
                          </a:solidFill>
                          <a:effectLst/>
                        </a:rPr>
                        <a:t>Elles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les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F0"/>
                          </a:solidFill>
                          <a:effectLst/>
                        </a:rPr>
                        <a:t>les</a:t>
                      </a:r>
                      <a:endParaRPr lang="en-US" sz="28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rgbClr val="00B050"/>
                          </a:solidFill>
                          <a:effectLst/>
                        </a:rPr>
                        <a:t>leur →</a:t>
                      </a:r>
                      <a:r>
                        <a:rPr lang="fr-FR" sz="2800" b="1" dirty="0">
                          <a:solidFill>
                            <a:srgbClr val="00B050"/>
                          </a:solidFill>
                          <a:effectLst/>
                        </a:rPr>
                        <a:t>à eux </a:t>
                      </a:r>
                      <a:r>
                        <a:rPr lang="fr-FR" sz="2800" dirty="0">
                          <a:solidFill>
                            <a:srgbClr val="00B050"/>
                          </a:solidFill>
                          <a:effectLst/>
                        </a:rPr>
                        <a:t>leur →</a:t>
                      </a:r>
                      <a:r>
                        <a:rPr lang="fr-FR" sz="2800" b="1" dirty="0">
                          <a:solidFill>
                            <a:srgbClr val="00B050"/>
                          </a:solidFill>
                          <a:effectLst/>
                        </a:rPr>
                        <a:t>à elles</a:t>
                      </a:r>
                      <a:endParaRPr lang="en-US" sz="2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se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solidFill>
                            <a:schemeClr val="accent4"/>
                          </a:solidFill>
                          <a:effectLst/>
                        </a:rPr>
                        <a:t>se</a:t>
                      </a:r>
                      <a:endParaRPr lang="en-US" sz="28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605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45696" cy="6632448"/>
          </a:xfrm>
        </p:spPr>
      </p:pic>
    </p:spTree>
    <p:extLst>
      <p:ext uri="{BB962C8B-B14F-4D97-AF65-F5344CB8AC3E}">
        <p14:creationId xmlns:p14="http://schemas.microsoft.com/office/powerpoint/2010/main" val="164411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4437"/>
            <a:ext cx="10515600" cy="610235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0070C0"/>
                </a:solidFill>
                <a:latin typeface="+mn-lt"/>
              </a:rPr>
              <a:t>LES PRONOMS PERSONNELS  C.O.I  UTILISES A L’IMPERATIF</a:t>
            </a:r>
            <a:endParaRPr lang="fr-FR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088" y="804672"/>
            <a:ext cx="10515600" cy="57302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00B050"/>
                </a:solidFill>
              </a:rPr>
              <a:t>IMPERATIF  AFFIRMATIF                                 </a:t>
            </a:r>
            <a:r>
              <a:rPr lang="fr-FR" b="1" dirty="0" smtClean="0">
                <a:solidFill>
                  <a:srgbClr val="FF0000"/>
                </a:solidFill>
              </a:rPr>
              <a:t>IMPERATIF  NEGATIF</a:t>
            </a: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Ecris         </a:t>
            </a:r>
            <a:r>
              <a:rPr lang="fr-FR" sz="2400" b="1" dirty="0" smtClean="0">
                <a:solidFill>
                  <a:srgbClr val="C00000"/>
                </a:solidFill>
              </a:rPr>
              <a:t>moi</a:t>
            </a:r>
            <a:r>
              <a:rPr lang="fr-FR" sz="2400" b="1" dirty="0" smtClean="0">
                <a:solidFill>
                  <a:srgbClr val="0070C0"/>
                </a:solidFill>
              </a:rPr>
              <a:t>    </a:t>
            </a:r>
            <a:r>
              <a:rPr lang="fr-FR" sz="2400" b="1" dirty="0" smtClean="0">
                <a:solidFill>
                  <a:srgbClr val="FF0000"/>
                </a:solidFill>
              </a:rPr>
              <a:t>(</a:t>
            </a:r>
            <a:r>
              <a:rPr lang="fr-FR" sz="2400" b="1" dirty="0">
                <a:solidFill>
                  <a:srgbClr val="FF0000"/>
                </a:solidFill>
              </a:rPr>
              <a:t>à moi)</a:t>
            </a:r>
            <a:r>
              <a:rPr lang="fr-FR" sz="2400" b="1" dirty="0">
                <a:solidFill>
                  <a:srgbClr val="0070C0"/>
                </a:solidFill>
              </a:rPr>
              <a:t> </a:t>
            </a:r>
            <a:r>
              <a:rPr lang="fr-FR" sz="2400" b="1" dirty="0" smtClean="0">
                <a:solidFill>
                  <a:srgbClr val="0070C0"/>
                </a:solidFill>
              </a:rPr>
              <a:t>                                                      </a:t>
            </a:r>
            <a:r>
              <a:rPr lang="fr-FR" sz="2400" b="1" dirty="0" smtClean="0">
                <a:solidFill>
                  <a:srgbClr val="FF0000"/>
                </a:solidFill>
              </a:rPr>
              <a:t> Ne </a:t>
            </a:r>
            <a:r>
              <a:rPr lang="fr-FR" sz="2400" b="1" dirty="0" smtClean="0"/>
              <a:t>m</a:t>
            </a:r>
            <a:r>
              <a:rPr lang="fr-FR" sz="2400" b="1" dirty="0" smtClean="0">
                <a:solidFill>
                  <a:srgbClr val="0070C0"/>
                </a:solidFill>
              </a:rPr>
              <a:t>’écris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endParaRPr lang="fr-FR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                 </a:t>
            </a:r>
            <a:r>
              <a:rPr lang="fr-FR" sz="2400" b="1" dirty="0" smtClean="0">
                <a:solidFill>
                  <a:srgbClr val="C00000"/>
                </a:solidFill>
              </a:rPr>
              <a:t>nous</a:t>
            </a:r>
            <a:r>
              <a:rPr lang="fr-FR" sz="2400" b="1" dirty="0" smtClean="0">
                <a:solidFill>
                  <a:srgbClr val="0070C0"/>
                </a:solidFill>
              </a:rPr>
              <a:t>  </a:t>
            </a:r>
            <a:r>
              <a:rPr lang="fr-FR" sz="2400" b="1" dirty="0">
                <a:solidFill>
                  <a:srgbClr val="FF0000"/>
                </a:solidFill>
              </a:rPr>
              <a:t>(à nous</a:t>
            </a:r>
            <a:r>
              <a:rPr lang="fr-FR" sz="2400" b="1" dirty="0" smtClean="0">
                <a:solidFill>
                  <a:srgbClr val="FF0000"/>
                </a:solidFill>
              </a:rPr>
              <a:t>)                                                       Ne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/>
              <a:t>nous</a:t>
            </a:r>
            <a:r>
              <a:rPr lang="fr-FR" sz="2400" b="1" dirty="0" smtClean="0">
                <a:solidFill>
                  <a:srgbClr val="0070C0"/>
                </a:solidFill>
              </a:rPr>
              <a:t> écris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  <a:endParaRPr lang="fr-FR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                 </a:t>
            </a:r>
            <a:r>
              <a:rPr lang="fr-FR" sz="2400" b="1" dirty="0" smtClean="0">
                <a:solidFill>
                  <a:srgbClr val="C00000"/>
                </a:solidFill>
              </a:rPr>
              <a:t>leur</a:t>
            </a:r>
            <a:r>
              <a:rPr lang="fr-FR" sz="2400" b="1" dirty="0" smtClean="0">
                <a:solidFill>
                  <a:srgbClr val="0070C0"/>
                </a:solidFill>
              </a:rPr>
              <a:t>    </a:t>
            </a:r>
            <a:r>
              <a:rPr lang="fr-FR" sz="2400" b="1" dirty="0">
                <a:solidFill>
                  <a:srgbClr val="FF0000"/>
                </a:solidFill>
              </a:rPr>
              <a:t>(à eux/ à elles</a:t>
            </a:r>
            <a:r>
              <a:rPr lang="fr-FR" sz="2400" b="1" dirty="0" smtClean="0">
                <a:solidFill>
                  <a:srgbClr val="FF0000"/>
                </a:solidFill>
              </a:rPr>
              <a:t>)</a:t>
            </a:r>
            <a:r>
              <a:rPr lang="fr-FR" sz="2400" b="1" dirty="0" smtClean="0">
                <a:solidFill>
                  <a:srgbClr val="0070C0"/>
                </a:solidFill>
              </a:rPr>
              <a:t>                                          </a:t>
            </a:r>
            <a:r>
              <a:rPr lang="fr-FR" sz="2400" b="1" dirty="0" smtClean="0">
                <a:solidFill>
                  <a:srgbClr val="FF0000"/>
                </a:solidFill>
              </a:rPr>
              <a:t>Ne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/>
              <a:t>leur</a:t>
            </a:r>
            <a:r>
              <a:rPr lang="fr-FR" sz="2400" b="1" dirty="0" smtClean="0">
                <a:solidFill>
                  <a:srgbClr val="0070C0"/>
                </a:solidFill>
              </a:rPr>
              <a:t> écris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  <a:endParaRPr lang="fr-FR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rgbClr val="0070C0"/>
                </a:solidFill>
              </a:rPr>
              <a:t>Ecrivons 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>
                <a:solidFill>
                  <a:srgbClr val="C00000"/>
                </a:solidFill>
              </a:rPr>
              <a:t>lui      </a:t>
            </a:r>
            <a:r>
              <a:rPr lang="fr-FR" sz="2400" b="1" dirty="0" smtClean="0">
                <a:solidFill>
                  <a:srgbClr val="FF0000"/>
                </a:solidFill>
              </a:rPr>
              <a:t>(</a:t>
            </a:r>
            <a:r>
              <a:rPr lang="fr-FR" sz="2400" b="1" dirty="0">
                <a:solidFill>
                  <a:srgbClr val="FF0000"/>
                </a:solidFill>
              </a:rPr>
              <a:t>à lui/à elle</a:t>
            </a:r>
            <a:r>
              <a:rPr lang="fr-FR" sz="2400" b="1" dirty="0" smtClean="0">
                <a:solidFill>
                  <a:srgbClr val="FF0000"/>
                </a:solidFill>
              </a:rPr>
              <a:t>)  </a:t>
            </a:r>
            <a:r>
              <a:rPr lang="fr-FR" sz="2400" b="1" dirty="0" smtClean="0">
                <a:solidFill>
                  <a:srgbClr val="0070C0"/>
                </a:solidFill>
              </a:rPr>
              <a:t>                                             </a:t>
            </a:r>
            <a:r>
              <a:rPr lang="fr-FR" sz="2400" b="1" dirty="0" smtClean="0">
                <a:solidFill>
                  <a:srgbClr val="FF0000"/>
                </a:solidFill>
              </a:rPr>
              <a:t>Ne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/>
              <a:t>lui</a:t>
            </a:r>
            <a:r>
              <a:rPr lang="fr-FR" sz="2400" b="1" dirty="0" smtClean="0">
                <a:solidFill>
                  <a:srgbClr val="0070C0"/>
                </a:solidFill>
              </a:rPr>
              <a:t> écrivons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  <a:endParaRPr lang="fr-FR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rgbClr val="0070C0"/>
                </a:solidFill>
              </a:rPr>
              <a:t>                  </a:t>
            </a:r>
            <a:r>
              <a:rPr lang="fr-FR" sz="2400" b="1" dirty="0" smtClean="0">
                <a:solidFill>
                  <a:srgbClr val="C00000"/>
                </a:solidFill>
              </a:rPr>
              <a:t>leur</a:t>
            </a:r>
            <a:r>
              <a:rPr lang="fr-FR" sz="2400" b="1" dirty="0" smtClean="0">
                <a:solidFill>
                  <a:srgbClr val="0070C0"/>
                </a:solidFill>
              </a:rPr>
              <a:t>   </a:t>
            </a:r>
            <a:r>
              <a:rPr lang="fr-FR" sz="2400" b="1" dirty="0" smtClean="0">
                <a:solidFill>
                  <a:srgbClr val="FF0000"/>
                </a:solidFill>
              </a:rPr>
              <a:t>(</a:t>
            </a:r>
            <a:r>
              <a:rPr lang="fr-FR" sz="2400" b="1" dirty="0">
                <a:solidFill>
                  <a:srgbClr val="FF0000"/>
                </a:solidFill>
              </a:rPr>
              <a:t>à eux/ à elles</a:t>
            </a:r>
            <a:r>
              <a:rPr lang="fr-FR" sz="2400" b="1" dirty="0" smtClean="0">
                <a:solidFill>
                  <a:srgbClr val="FF0000"/>
                </a:solidFill>
              </a:rPr>
              <a:t>)                                          Ne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/>
              <a:t>leur </a:t>
            </a:r>
            <a:r>
              <a:rPr lang="fr-FR" sz="2400" b="1" dirty="0" smtClean="0">
                <a:solidFill>
                  <a:srgbClr val="0070C0"/>
                </a:solidFill>
              </a:rPr>
              <a:t>écrivons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  <a:endParaRPr lang="fr-FR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Ecrivez     </a:t>
            </a:r>
            <a:r>
              <a:rPr lang="fr-FR" sz="2400" b="1" dirty="0" smtClean="0">
                <a:solidFill>
                  <a:srgbClr val="C00000"/>
                </a:solidFill>
              </a:rPr>
              <a:t>lui </a:t>
            </a:r>
            <a:r>
              <a:rPr lang="fr-FR" sz="2400" b="1" dirty="0" smtClean="0">
                <a:solidFill>
                  <a:srgbClr val="0070C0"/>
                </a:solidFill>
              </a:rPr>
              <a:t>     </a:t>
            </a:r>
            <a:r>
              <a:rPr lang="fr-FR" sz="2400" b="1" dirty="0" smtClean="0">
                <a:solidFill>
                  <a:srgbClr val="FF0000"/>
                </a:solidFill>
              </a:rPr>
              <a:t>(à lui/</a:t>
            </a:r>
            <a:r>
              <a:rPr lang="fr-FR" sz="2400" b="1" dirty="0">
                <a:solidFill>
                  <a:srgbClr val="FF0000"/>
                </a:solidFill>
              </a:rPr>
              <a:t>à</a:t>
            </a:r>
            <a:r>
              <a:rPr lang="fr-FR" sz="2400" b="1" dirty="0" smtClean="0">
                <a:solidFill>
                  <a:srgbClr val="FF0000"/>
                </a:solidFill>
              </a:rPr>
              <a:t> elle)</a:t>
            </a:r>
            <a:r>
              <a:rPr lang="fr-FR" sz="2400" b="1" dirty="0" smtClean="0">
                <a:solidFill>
                  <a:srgbClr val="0070C0"/>
                </a:solidFill>
              </a:rPr>
              <a:t>			                 </a:t>
            </a:r>
            <a:r>
              <a:rPr lang="fr-FR" sz="2400" b="1" dirty="0" smtClean="0">
                <a:solidFill>
                  <a:srgbClr val="FF0000"/>
                </a:solidFill>
              </a:rPr>
              <a:t>Ne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/>
              <a:t>lui</a:t>
            </a:r>
            <a:r>
              <a:rPr lang="fr-FR" sz="2400" b="1" dirty="0" smtClean="0">
                <a:solidFill>
                  <a:srgbClr val="0070C0"/>
                </a:solidFill>
              </a:rPr>
              <a:t> écrivez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</a:p>
          <a:p>
            <a:pPr marL="0" indent="0">
              <a:buNone/>
            </a:pPr>
            <a:r>
              <a:rPr lang="fr-FR" sz="2400" b="1" dirty="0" smtClean="0">
                <a:solidFill>
                  <a:srgbClr val="0070C0"/>
                </a:solidFill>
              </a:rPr>
              <a:t>                  </a:t>
            </a:r>
            <a:r>
              <a:rPr lang="fr-FR" sz="2400" b="1" dirty="0" smtClean="0">
                <a:solidFill>
                  <a:srgbClr val="C00000"/>
                </a:solidFill>
              </a:rPr>
              <a:t>nous </a:t>
            </a:r>
            <a:r>
              <a:rPr lang="fr-FR" sz="2400" b="1" dirty="0" smtClean="0">
                <a:solidFill>
                  <a:srgbClr val="FF0000"/>
                </a:solidFill>
              </a:rPr>
              <a:t>(à nous)</a:t>
            </a:r>
            <a:r>
              <a:rPr lang="fr-FR" sz="2400" b="1" dirty="0" smtClean="0">
                <a:solidFill>
                  <a:srgbClr val="0070C0"/>
                </a:solidFill>
              </a:rPr>
              <a:t>                                                      </a:t>
            </a:r>
            <a:r>
              <a:rPr lang="fr-FR" sz="2400" b="1" dirty="0" smtClean="0">
                <a:solidFill>
                  <a:srgbClr val="FF0000"/>
                </a:solidFill>
              </a:rPr>
              <a:t>Ne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/>
              <a:t>nous</a:t>
            </a:r>
            <a:r>
              <a:rPr lang="fr-FR" sz="2400" b="1" dirty="0" smtClean="0">
                <a:solidFill>
                  <a:srgbClr val="0070C0"/>
                </a:solidFill>
              </a:rPr>
              <a:t> écrivez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</a:p>
          <a:p>
            <a:pPr marL="0" indent="0">
              <a:buNone/>
            </a:pPr>
            <a:r>
              <a:rPr lang="fr-FR" sz="2400" b="1" dirty="0">
                <a:solidFill>
                  <a:srgbClr val="0070C0"/>
                </a:solidFill>
              </a:rPr>
              <a:t> </a:t>
            </a:r>
            <a:r>
              <a:rPr lang="fr-FR" sz="2400" b="1" dirty="0" smtClean="0">
                <a:solidFill>
                  <a:srgbClr val="0070C0"/>
                </a:solidFill>
              </a:rPr>
              <a:t>                 </a:t>
            </a:r>
            <a:r>
              <a:rPr lang="fr-FR" sz="2400" b="1" dirty="0" smtClean="0">
                <a:solidFill>
                  <a:srgbClr val="C00000"/>
                </a:solidFill>
              </a:rPr>
              <a:t>leur</a:t>
            </a:r>
            <a:r>
              <a:rPr lang="fr-FR" sz="2400" b="1" dirty="0" smtClean="0">
                <a:solidFill>
                  <a:srgbClr val="0070C0"/>
                </a:solidFill>
              </a:rPr>
              <a:t>   </a:t>
            </a:r>
            <a:r>
              <a:rPr lang="fr-FR" sz="2400" b="1" dirty="0" smtClean="0">
                <a:solidFill>
                  <a:srgbClr val="FF0000"/>
                </a:solidFill>
              </a:rPr>
              <a:t>(à eux/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</a:rPr>
              <a:t>à elles)                                          Ne</a:t>
            </a:r>
            <a:r>
              <a:rPr lang="fr-FR" sz="2400" b="1" dirty="0" smtClean="0">
                <a:solidFill>
                  <a:srgbClr val="0070C0"/>
                </a:solidFill>
              </a:rPr>
              <a:t> </a:t>
            </a:r>
            <a:r>
              <a:rPr lang="fr-FR" sz="2400" b="1" dirty="0" smtClean="0"/>
              <a:t>leur</a:t>
            </a:r>
            <a:r>
              <a:rPr lang="fr-FR" sz="2400" b="1" dirty="0" smtClean="0">
                <a:solidFill>
                  <a:srgbClr val="0070C0"/>
                </a:solidFill>
              </a:rPr>
              <a:t> écrivez </a:t>
            </a:r>
            <a:r>
              <a:rPr lang="fr-FR" sz="2400" b="1" dirty="0" smtClean="0">
                <a:solidFill>
                  <a:srgbClr val="FF0000"/>
                </a:solidFill>
              </a:rPr>
              <a:t>pas</a:t>
            </a:r>
          </a:p>
          <a:p>
            <a:pPr marL="0" indent="0">
              <a:buNone/>
            </a:pPr>
            <a:endParaRPr lang="fr-FR" sz="24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000" b="1" dirty="0" err="1" smtClean="0">
                <a:solidFill>
                  <a:srgbClr val="00B050"/>
                </a:solidFill>
              </a:rPr>
              <a:t>àà</a:t>
            </a:r>
            <a:r>
              <a:rPr lang="fr-FR" sz="2000" b="1" dirty="0" smtClean="0">
                <a:solidFill>
                  <a:srgbClr val="00B050"/>
                </a:solidFill>
              </a:rPr>
              <a:t> (</a:t>
            </a:r>
          </a:p>
          <a:p>
            <a:pPr marL="0" indent="0">
              <a:buNone/>
            </a:pPr>
            <a:endParaRPr lang="fr-FR" sz="20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rgbClr val="0070C0"/>
                </a:solidFill>
              </a:rPr>
              <a:t>Ecrivez – </a:t>
            </a:r>
            <a:r>
              <a:rPr lang="fr-FR" sz="2000" b="1" dirty="0">
                <a:solidFill>
                  <a:srgbClr val="00B050"/>
                </a:solidFill>
              </a:rPr>
              <a:t>moi</a:t>
            </a:r>
            <a:r>
              <a:rPr lang="fr-FR" sz="2000" b="1" dirty="0" smtClean="0">
                <a:solidFill>
                  <a:srgbClr val="00B050"/>
                </a:solidFill>
              </a:rPr>
              <a:t>                                                    </a:t>
            </a:r>
            <a:r>
              <a:rPr lang="fr-FR" sz="2000" b="1" dirty="0" smtClean="0">
                <a:solidFill>
                  <a:srgbClr val="0070C0"/>
                </a:solidFill>
              </a:rPr>
              <a:t>Ne m’ écrivez pas</a:t>
            </a:r>
          </a:p>
          <a:p>
            <a:pPr marL="0" indent="0">
              <a:buNone/>
            </a:pPr>
            <a:endParaRPr lang="fr-FR" sz="2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0070C0"/>
                </a:solidFill>
              </a:rPr>
              <a:t>Lis – </a:t>
            </a:r>
            <a:r>
              <a:rPr lang="fr-FR" sz="2000" b="1" dirty="0" smtClean="0">
                <a:solidFill>
                  <a:srgbClr val="00B050"/>
                </a:solidFill>
              </a:rPr>
              <a:t>la! </a:t>
            </a:r>
            <a:r>
              <a:rPr lang="fr-FR" sz="2000" b="1" dirty="0" err="1">
                <a:solidFill>
                  <a:srgbClr val="00B050"/>
                </a:solidFill>
              </a:rPr>
              <a:t>àààààà</a:t>
            </a:r>
            <a:r>
              <a:rPr lang="fr-FR" sz="2000" b="1" dirty="0" smtClean="0">
                <a:solidFill>
                  <a:srgbClr val="00B050"/>
                </a:solidFill>
              </a:rPr>
              <a:t>                                                       </a:t>
            </a:r>
            <a:r>
              <a:rPr lang="fr-FR" sz="2000" b="1" dirty="0" smtClean="0">
                <a:solidFill>
                  <a:srgbClr val="0070C0"/>
                </a:solidFill>
              </a:rPr>
              <a:t>Ne la lis pas</a:t>
            </a:r>
            <a:r>
              <a:rPr lang="fr-FR" sz="2000" b="1" dirty="0">
                <a:solidFill>
                  <a:srgbClr val="00B050"/>
                </a:solidFill>
              </a:rPr>
              <a:t> </a:t>
            </a:r>
            <a:r>
              <a:rPr lang="fr-FR" sz="2000" b="1" dirty="0" err="1">
                <a:solidFill>
                  <a:srgbClr val="00B050"/>
                </a:solidFill>
              </a:rPr>
              <a:t>àààààà</a:t>
            </a:r>
            <a:endParaRPr lang="fr-FR" sz="20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0070C0"/>
                </a:solidFill>
              </a:rPr>
              <a:t>Lève – </a:t>
            </a:r>
            <a:r>
              <a:rPr lang="fr-FR" sz="2000" b="1" dirty="0" smtClean="0">
                <a:solidFill>
                  <a:srgbClr val="00B050"/>
                </a:solidFill>
              </a:rPr>
              <a:t>toi!                                                         </a:t>
            </a:r>
            <a:r>
              <a:rPr lang="fr-FR" sz="2000" b="1" dirty="0" smtClean="0">
                <a:solidFill>
                  <a:srgbClr val="0070C0"/>
                </a:solidFill>
              </a:rPr>
              <a:t>Ne te lèves pas</a:t>
            </a:r>
            <a:endParaRPr lang="fr-FR" sz="20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FR" sz="20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0070C0"/>
                </a:solidFill>
              </a:rPr>
              <a:t>Dépêchons- nous                                            ne nous dépêchons pas 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rgbClr val="0070C0"/>
                </a:solidFill>
              </a:rPr>
              <a:t>Asseyez – </a:t>
            </a:r>
            <a:r>
              <a:rPr lang="fr-FR" sz="2000" b="1" dirty="0" smtClean="0">
                <a:solidFill>
                  <a:srgbClr val="00B050"/>
                </a:solidFill>
              </a:rPr>
              <a:t>vous!                                               </a:t>
            </a:r>
            <a:r>
              <a:rPr lang="fr-FR" sz="2000" b="1" dirty="0" smtClean="0">
                <a:solidFill>
                  <a:srgbClr val="0070C0"/>
                </a:solidFill>
              </a:rPr>
              <a:t>Ne vous asseyez pas</a:t>
            </a:r>
            <a:endParaRPr lang="fr-FR" sz="20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0070C0"/>
                </a:solidFill>
              </a:rPr>
              <a:t>Parle – </a:t>
            </a:r>
            <a:r>
              <a:rPr lang="fr-FR" sz="2000" b="1" dirty="0" smtClean="0">
                <a:solidFill>
                  <a:srgbClr val="00B050"/>
                </a:solidFill>
              </a:rPr>
              <a:t>lui!                                                        Ne lui parle pas</a:t>
            </a:r>
          </a:p>
        </p:txBody>
      </p:sp>
    </p:spTree>
    <p:extLst>
      <p:ext uri="{BB962C8B-B14F-4D97-AF65-F5344CB8AC3E}">
        <p14:creationId xmlns:p14="http://schemas.microsoft.com/office/powerpoint/2010/main" val="224796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0070C0"/>
                </a:solidFill>
              </a:rPr>
              <a:t>L’impératif et les pronoms personnels …..</a:t>
            </a:r>
            <a:endParaRPr lang="fr-FR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344" y="1690688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fr-FR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L’impératif </a:t>
            </a:r>
            <a:r>
              <a:rPr lang="fr-FR" sz="3600" b="1" dirty="0">
                <a:solidFill>
                  <a:srgbClr val="FF0000"/>
                </a:solidFill>
              </a:rPr>
              <a:t>est utilisé pour donner des ordres: des conseils, ou faire de fortes recommandations. Il est utilisé aussi pour se prier  comme forme de politesse (la prière). </a:t>
            </a:r>
            <a:endParaRPr lang="en-US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rgbClr val="FF0000"/>
                </a:solidFill>
              </a:rPr>
              <a:t>Dépêche-toi! Nous allons perdre le </a:t>
            </a:r>
            <a:r>
              <a:rPr lang="fr-FR" sz="3600" b="1" dirty="0" smtClean="0">
                <a:solidFill>
                  <a:srgbClr val="FF0000"/>
                </a:solidFill>
              </a:rPr>
              <a:t>train.</a:t>
            </a:r>
            <a:endParaRPr lang="en-US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Travaillons </a:t>
            </a:r>
            <a:r>
              <a:rPr lang="fr-FR" sz="3600" b="1" dirty="0">
                <a:solidFill>
                  <a:srgbClr val="FF0000"/>
                </a:solidFill>
              </a:rPr>
              <a:t>plus vite! Il faut finir ce soir!</a:t>
            </a:r>
            <a:endParaRPr lang="en-US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rgbClr val="FF0000"/>
                </a:solidFill>
              </a:rPr>
              <a:t>Ne touchez pas! I. y a le </a:t>
            </a:r>
            <a:r>
              <a:rPr lang="fr-FR" sz="3600" b="1" dirty="0" err="1">
                <a:solidFill>
                  <a:srgbClr val="FF0000"/>
                </a:solidFill>
              </a:rPr>
              <a:t>Covid</a:t>
            </a:r>
            <a:r>
              <a:rPr lang="fr-FR" sz="3600" b="1" dirty="0">
                <a:solidFill>
                  <a:srgbClr val="FF0000"/>
                </a:solidFill>
              </a:rPr>
              <a:t> partout</a:t>
            </a:r>
            <a:endParaRPr lang="en-US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3600" b="1" dirty="0">
                <a:solidFill>
                  <a:srgbClr val="FF0000"/>
                </a:solidFill>
              </a:rPr>
              <a:t>Asseyez-vous, Monsieur</a:t>
            </a:r>
            <a:r>
              <a:rPr lang="fr-FR" sz="3600" dirty="0">
                <a:solidFill>
                  <a:srgbClr val="FF0000"/>
                </a:solidFill>
              </a:rPr>
              <a:t>! Il faut encore 5 minutes.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932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-15367"/>
            <a:ext cx="11277600" cy="1794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50"/>
              </a:spcAft>
            </a:pPr>
            <a:endParaRPr lang="fr-FR" sz="32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5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L’impératif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50"/>
              </a:spcAft>
            </a:pPr>
            <a:endParaRPr lang="fr-FR" sz="3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5632" y="1361153"/>
            <a:ext cx="10869168" cy="4158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50"/>
              </a:spcAft>
            </a:pP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l'impératif n'existent 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que </a:t>
            </a:r>
            <a:r>
              <a:rPr lang="fr-FR" sz="36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trois personnes </a:t>
            </a:r>
            <a:r>
              <a:rPr lang="fr-FR" sz="36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fr-FR" sz="36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pronoms sujets</a:t>
            </a:r>
            <a:r>
              <a:rPr lang="fr-FR" sz="36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la </a:t>
            </a:r>
            <a:r>
              <a:rPr lang="fr-FR" sz="3600" dirty="0"/>
              <a:t>2</a:t>
            </a:r>
            <a:r>
              <a:rPr lang="fr-FR" sz="3600" baseline="30000" dirty="0"/>
              <a:t>ème</a:t>
            </a: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personne du singulier (</a:t>
            </a:r>
            <a:r>
              <a:rPr lang="fr-FR" sz="36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fr-FR" sz="3600" dirty="0" smtClean="0">
              <a:solidFill>
                <a:schemeClr val="tx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50"/>
              </a:spcAft>
            </a:pP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sz="3600" dirty="0" smtClean="0"/>
              <a:t>la1</a:t>
            </a:r>
            <a:r>
              <a:rPr lang="fr-FR" sz="3600" baseline="30000" dirty="0" smtClean="0"/>
              <a:t>ère</a:t>
            </a:r>
            <a:r>
              <a:rPr lang="fr-FR" sz="3600" dirty="0" smtClean="0"/>
              <a:t> </a:t>
            </a:r>
            <a:r>
              <a:rPr lang="fr-FR" sz="3600" dirty="0"/>
              <a:t>et la </a:t>
            </a:r>
            <a:r>
              <a:rPr lang="fr-FR" sz="3600" dirty="0" smtClean="0"/>
              <a:t>2</a:t>
            </a:r>
            <a:r>
              <a:rPr lang="fr-FR" sz="3600" baseline="30000" dirty="0" smtClean="0"/>
              <a:t>ème</a:t>
            </a:r>
            <a:r>
              <a:rPr lang="en-US" sz="3600" dirty="0" smtClean="0"/>
              <a:t> </a:t>
            </a: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personne 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du pluriel </a:t>
            </a: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(n</a:t>
            </a:r>
            <a:r>
              <a:rPr lang="fr-FR" sz="3600" b="1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ous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et </a:t>
            </a:r>
            <a:r>
              <a:rPr lang="fr-FR" sz="36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vous).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3600" dirty="0" smtClean="0">
              <a:solidFill>
                <a:schemeClr val="tx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50"/>
              </a:spcAft>
            </a:pP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L'impératif </a:t>
            </a:r>
            <a:r>
              <a:rPr lang="fr-FR" sz="36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d'un verbe pronominal est formé avec un pronom réfléchi</a:t>
            </a:r>
            <a:r>
              <a:rPr lang="fr-FR" sz="3600" dirty="0" smtClean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3600" dirty="0" smtClean="0">
                <a:solidFill>
                  <a:schemeClr val="tx2"/>
                </a:solidFill>
              </a:rPr>
              <a:t>.</a:t>
            </a:r>
            <a:endParaRPr lang="en-US" sz="3600" dirty="0">
              <a:solidFill>
                <a:schemeClr val="tx2"/>
              </a:solidFill>
            </a:endParaRPr>
          </a:p>
          <a:p>
            <a:pPr>
              <a:lnSpc>
                <a:spcPct val="115000"/>
              </a:lnSpc>
              <a:spcAft>
                <a:spcPts val="150"/>
              </a:spcAft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086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193</Words>
  <Application>Microsoft Office PowerPoint</Application>
  <PresentationFormat>Widescreen</PresentationFormat>
  <Paragraphs>117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Presentation</vt:lpstr>
      <vt:lpstr> </vt:lpstr>
      <vt:lpstr>LES PRONOMS PERSONNELS</vt:lpstr>
      <vt:lpstr>LES    PRONOMS PERSONNELS</vt:lpstr>
      <vt:lpstr>LES PRONOMS PERSONNELS SUJET</vt:lpstr>
      <vt:lpstr>PowerPoint Presentation</vt:lpstr>
      <vt:lpstr>PowerPoint Presentation</vt:lpstr>
      <vt:lpstr>LES PRONOMS PERSONNELS  C.O.I  UTILISES A L’IMPERATIF</vt:lpstr>
      <vt:lpstr>L’impératif et les pronoms personnels …..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acer_lpt</dc:creator>
  <cp:lastModifiedBy>acer_lpt</cp:lastModifiedBy>
  <cp:revision>33</cp:revision>
  <dcterms:created xsi:type="dcterms:W3CDTF">2020-10-06T11:47:17Z</dcterms:created>
  <dcterms:modified xsi:type="dcterms:W3CDTF">2020-10-08T12:11:52Z</dcterms:modified>
</cp:coreProperties>
</file>